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Nuni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bold.fntdata"/><Relationship Id="rId12" Type="http://schemas.openxmlformats.org/officeDocument/2006/relationships/font" Target="fonts/Nuni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Italic.fntdata"/><Relationship Id="rId14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Made by us all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2a7c77cc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22a7c77cc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Made by Rileigh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2a7c77cc0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22a7c77cc0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Made by Phoenix 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2a7c77cc0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2a7c77cc0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Made by Ethan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22a7c77cc0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22a7c77cc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Made by Cassidy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22a7c77cc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22a7c77cc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Made by us all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5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cradleofaviation.org/history/history/women-in-aviation/harriet_quimby.html" TargetMode="External"/><Relationship Id="rId4" Type="http://schemas.openxmlformats.org/officeDocument/2006/relationships/hyperlink" Target="https://gazette665.com/2018/09/07/10-things-to-know-about-harriet-quimby/" TargetMode="External"/><Relationship Id="rId5" Type="http://schemas.openxmlformats.org/officeDocument/2006/relationships/hyperlink" Target="https://www.encyclopedia.com/women/encyclopedias-almanacs-transcripts-and-maps/quimby-harriet-1875-1912#:~:text=Harriet%20Quimby%2C%20however%2C%20embodied%20the,she%20was%20a%20conspicuous%20celebri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0000"/>
            </a:gs>
            <a:gs pos="23000">
              <a:srgbClr val="FF9900"/>
            </a:gs>
            <a:gs pos="39000">
              <a:srgbClr val="FFFF00"/>
            </a:gs>
            <a:gs pos="56000">
              <a:srgbClr val="00FF00"/>
            </a:gs>
            <a:gs pos="75000">
              <a:srgbClr val="0000FF"/>
            </a:gs>
            <a:gs pos="100000">
              <a:srgbClr val="9900FF"/>
            </a:gs>
          </a:gsLst>
          <a:lin ang="5400012" scaled="0"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09725" y="987575"/>
            <a:ext cx="5555100" cy="869100"/>
          </a:xfrm>
          <a:prstGeom prst="rect">
            <a:avLst/>
          </a:prstGeom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rPr>
              <a:t>Harriet Quimby</a:t>
            </a:r>
            <a:endParaRPr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0" y="4334250"/>
            <a:ext cx="9144000" cy="8691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1550">
                <a:solidFill>
                  <a:srgbClr val="FFFFFF"/>
                </a:solidFill>
              </a:rPr>
              <a:t>Made b</a:t>
            </a:r>
            <a:r>
              <a:rPr lang="en" sz="1550">
                <a:solidFill>
                  <a:srgbClr val="FFFFFF"/>
                </a:solidFill>
              </a:rPr>
              <a:t>y: </a:t>
            </a:r>
            <a:endParaRPr sz="155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1550">
                <a:solidFill>
                  <a:srgbClr val="FFFFFF"/>
                </a:solidFill>
              </a:rPr>
              <a:t>Phoenix Marques, Rileigh Keller, Ethan Harris, </a:t>
            </a:r>
            <a:endParaRPr sz="155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1550">
                <a:solidFill>
                  <a:srgbClr val="FFFFFF"/>
                </a:solidFill>
              </a:rPr>
              <a:t>and Cassidy Reyes</a:t>
            </a:r>
            <a:endParaRPr sz="1150">
              <a:solidFill>
                <a:srgbClr val="FFFFFF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7425" y="-13800"/>
            <a:ext cx="2820775" cy="51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5911625" y="-6900"/>
            <a:ext cx="205800" cy="5157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8938200" y="-6900"/>
            <a:ext cx="205800" cy="5157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109725" y="2043675"/>
            <a:ext cx="644650" cy="918975"/>
          </a:xfrm>
          <a:prstGeom prst="flowChartCollat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5020175" y="2043675"/>
            <a:ext cx="644650" cy="918975"/>
          </a:xfrm>
          <a:prstGeom prst="flowChartCollat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 rot="-5400000">
            <a:off x="2564950" y="2043675"/>
            <a:ext cx="644650" cy="918975"/>
          </a:xfrm>
          <a:prstGeom prst="flowChartCollat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109725" y="54875"/>
            <a:ext cx="5555100" cy="180180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411500" y="1856675"/>
            <a:ext cx="41100" cy="1920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5321950" y="1856675"/>
            <a:ext cx="41100" cy="1920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2866725" y="1856675"/>
            <a:ext cx="41100" cy="6447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88025" y="3387850"/>
            <a:ext cx="644700" cy="5007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397775" y="4018800"/>
            <a:ext cx="411600" cy="315600"/>
          </a:xfrm>
          <a:prstGeom prst="trapezoid">
            <a:avLst>
              <a:gd fmla="val 25000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001275" y="3826800"/>
            <a:ext cx="205800" cy="1920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3675" y="3826800"/>
            <a:ext cx="205800" cy="1920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0" name="Google Shape;70;p13"/>
          <p:cNvCxnSpPr>
            <a:stCxn id="71" idx="0"/>
            <a:endCxn id="71" idx="0"/>
          </p:cNvCxnSpPr>
          <p:nvPr/>
        </p:nvCxnSpPr>
        <p:spPr>
          <a:xfrm>
            <a:off x="569250" y="3182125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2" name="Google Shape;72;p13"/>
          <p:cNvSpPr/>
          <p:nvPr/>
        </p:nvSpPr>
        <p:spPr>
          <a:xfrm>
            <a:off x="212575" y="3579855"/>
            <a:ext cx="795600" cy="927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281225" y="3497550"/>
            <a:ext cx="644700" cy="92700"/>
          </a:xfrm>
          <a:prstGeom prst="rect">
            <a:avLst/>
          </a:prstGeom>
          <a:solidFill>
            <a:srgbClr val="980000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281225" y="3149650"/>
            <a:ext cx="644700" cy="3156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 rot="9235951">
            <a:off x="459961" y="3597927"/>
            <a:ext cx="417132" cy="191997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 rot="-5400000">
            <a:off x="528138" y="3885113"/>
            <a:ext cx="150875" cy="192000"/>
          </a:xfrm>
          <a:prstGeom prst="flowChartCollate">
            <a:avLst/>
          </a:prstGeom>
          <a:solidFill>
            <a:srgbClr val="980000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286D58"/>
            </a:gs>
            <a:gs pos="15000">
              <a:srgbClr val="33886F"/>
            </a:gs>
            <a:gs pos="34000">
              <a:srgbClr val="66C9AD"/>
            </a:gs>
            <a:gs pos="51000">
              <a:schemeClr val="lt1"/>
            </a:gs>
            <a:gs pos="70000">
              <a:srgbClr val="6497EC"/>
            </a:gs>
            <a:gs pos="85000">
              <a:srgbClr val="3D2EA3"/>
            </a:gs>
            <a:gs pos="100000">
              <a:srgbClr val="090B38"/>
            </a:gs>
          </a:gsLst>
          <a:lin ang="5400012" scaled="0"/>
        </a:gra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type="title"/>
          </p:nvPr>
        </p:nvSpPr>
        <p:spPr>
          <a:xfrm>
            <a:off x="3198450" y="4224500"/>
            <a:ext cx="2438700" cy="658500"/>
          </a:xfrm>
          <a:prstGeom prst="rect">
            <a:avLst/>
          </a:prstGeom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latin typeface="Nunito"/>
                <a:ea typeface="Nunito"/>
                <a:cs typeface="Nunito"/>
                <a:sym typeface="Nunito"/>
              </a:rPr>
              <a:t>Who is she?</a:t>
            </a:r>
            <a:r>
              <a:rPr lang="en" sz="3100">
                <a:latin typeface="Nunito"/>
                <a:ea typeface="Nunito"/>
                <a:cs typeface="Nunito"/>
                <a:sym typeface="Nunito"/>
              </a:rPr>
              <a:t> </a:t>
            </a:r>
            <a:endParaRPr sz="3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2" name="Google Shape;82;p14"/>
          <p:cNvSpPr txBox="1"/>
          <p:nvPr>
            <p:ph idx="1" type="body"/>
          </p:nvPr>
        </p:nvSpPr>
        <p:spPr>
          <a:xfrm>
            <a:off x="4843450" y="639700"/>
            <a:ext cx="3643500" cy="3057300"/>
          </a:xfrm>
          <a:prstGeom prst="rect">
            <a:avLst/>
          </a:prstGeom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  Her name is Harriet Quimby and she was born in 1875 in Michigan. She was a journalist, a film screenwriter, and she was an american pioneering aviator. Harriet died at the early age of 37 in 1912 in Massachusetts.</a:t>
            </a:r>
            <a:endParaRPr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83" name="Google Shape;8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100" y="329100"/>
            <a:ext cx="1896700" cy="44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4"/>
          <p:cNvSpPr/>
          <p:nvPr/>
        </p:nvSpPr>
        <p:spPr>
          <a:xfrm>
            <a:off x="2225793" y="0"/>
            <a:ext cx="101400" cy="514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4"/>
          <p:cNvSpPr/>
          <p:nvPr/>
        </p:nvSpPr>
        <p:spPr>
          <a:xfrm>
            <a:off x="3198450" y="3908900"/>
            <a:ext cx="411600" cy="315600"/>
          </a:xfrm>
          <a:prstGeom prst="trapezoid">
            <a:avLst>
              <a:gd fmla="val 25000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4"/>
          <p:cNvSpPr/>
          <p:nvPr/>
        </p:nvSpPr>
        <p:spPr>
          <a:xfrm>
            <a:off x="3081900" y="3291825"/>
            <a:ext cx="644700" cy="5007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4"/>
          <p:cNvSpPr/>
          <p:nvPr/>
        </p:nvSpPr>
        <p:spPr>
          <a:xfrm>
            <a:off x="2800650" y="3792525"/>
            <a:ext cx="205800" cy="1920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4"/>
          <p:cNvSpPr/>
          <p:nvPr/>
        </p:nvSpPr>
        <p:spPr>
          <a:xfrm>
            <a:off x="3689975" y="3970700"/>
            <a:ext cx="205800" cy="1920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4"/>
          <p:cNvSpPr/>
          <p:nvPr/>
        </p:nvSpPr>
        <p:spPr>
          <a:xfrm>
            <a:off x="3081900" y="3032650"/>
            <a:ext cx="644700" cy="3156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4"/>
          <p:cNvSpPr/>
          <p:nvPr/>
        </p:nvSpPr>
        <p:spPr>
          <a:xfrm>
            <a:off x="3081900" y="3375688"/>
            <a:ext cx="644700" cy="92700"/>
          </a:xfrm>
          <a:prstGeom prst="rect">
            <a:avLst/>
          </a:prstGeom>
          <a:solidFill>
            <a:srgbClr val="980000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3006450" y="3495830"/>
            <a:ext cx="795600" cy="927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3198450" y="3652713"/>
            <a:ext cx="205800" cy="192000"/>
          </a:xfrm>
          <a:prstGeom prst="flowChartMerg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 rot="-5400000">
            <a:off x="3272763" y="3810500"/>
            <a:ext cx="150875" cy="192000"/>
          </a:xfrm>
          <a:prstGeom prst="flowChartCollate">
            <a:avLst/>
          </a:prstGeom>
          <a:solidFill>
            <a:srgbClr val="980000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0" y="0"/>
            <a:ext cx="329100" cy="514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8814900" y="0"/>
            <a:ext cx="329100" cy="514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 rot="5400000">
            <a:off x="4412275" y="-4399050"/>
            <a:ext cx="329100" cy="91272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 rot="5400000">
            <a:off x="4404300" y="412100"/>
            <a:ext cx="335400" cy="91272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 txBox="1"/>
          <p:nvPr/>
        </p:nvSpPr>
        <p:spPr>
          <a:xfrm>
            <a:off x="5705850" y="4482800"/>
            <a:ext cx="1302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Rileigh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00"/>
            </a:gs>
            <a:gs pos="31000">
              <a:schemeClr val="lt1"/>
            </a:gs>
            <a:gs pos="66000">
              <a:srgbClr val="351C75"/>
            </a:gs>
            <a:gs pos="100000">
              <a:schemeClr val="dk1"/>
            </a:gs>
          </a:gsLst>
          <a:lin ang="5400012" scaled="0"/>
        </a:gra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4814325" y="0"/>
            <a:ext cx="4329600" cy="572700"/>
          </a:xfrm>
          <a:prstGeom prst="rect">
            <a:avLst/>
          </a:prstGeom>
          <a:ln cap="flat" cmpd="sng" w="38100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20">
                <a:solidFill>
                  <a:srgbClr val="351C75"/>
                </a:solidFill>
                <a:latin typeface="Nunito"/>
                <a:ea typeface="Nunito"/>
                <a:cs typeface="Nunito"/>
                <a:sym typeface="Nunito"/>
              </a:rPr>
              <a:t>Accomplishments in Aviation</a:t>
            </a:r>
            <a:endParaRPr sz="2420">
              <a:solidFill>
                <a:srgbClr val="351C75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463750" y="1152475"/>
            <a:ext cx="8483700" cy="1284600"/>
          </a:xfrm>
          <a:prstGeom prst="rect">
            <a:avLst/>
          </a:prstGeom>
          <a:ln cap="flat" cmpd="sng" w="38100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rgbClr val="351C75"/>
                </a:solidFill>
                <a:latin typeface="Nunito"/>
                <a:ea typeface="Nunito"/>
                <a:cs typeface="Nunito"/>
                <a:sym typeface="Nunito"/>
              </a:rPr>
              <a:t>   She has made some big accomplishments during her career in aviation. For example, Harriet Quimby was the first woman in the U.S. to get her pilot’s </a:t>
            </a:r>
            <a:r>
              <a:rPr lang="en" sz="2000">
                <a:solidFill>
                  <a:srgbClr val="351C75"/>
                </a:solidFill>
                <a:latin typeface="Nunito"/>
                <a:ea typeface="Nunito"/>
                <a:cs typeface="Nunito"/>
                <a:sym typeface="Nunito"/>
              </a:rPr>
              <a:t>license</a:t>
            </a:r>
            <a:r>
              <a:rPr lang="en" sz="2000">
                <a:solidFill>
                  <a:srgbClr val="351C75"/>
                </a:solidFill>
                <a:latin typeface="Nunito"/>
                <a:ea typeface="Nunito"/>
                <a:cs typeface="Nunito"/>
                <a:sym typeface="Nunito"/>
              </a:rPr>
              <a:t>.  She was also the first woman to fly solo over the English Channel.  </a:t>
            </a:r>
            <a:endParaRPr>
              <a:solidFill>
                <a:srgbClr val="9900FF"/>
              </a:solidFill>
            </a:endParaRPr>
          </a:p>
        </p:txBody>
      </p:sp>
      <p:pic>
        <p:nvPicPr>
          <p:cNvPr id="105" name="Google Shape;10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5825" y="2839200"/>
            <a:ext cx="6398176" cy="2304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5"/>
          <p:cNvSpPr/>
          <p:nvPr/>
        </p:nvSpPr>
        <p:spPr>
          <a:xfrm>
            <a:off x="1168475" y="3936325"/>
            <a:ext cx="411600" cy="315600"/>
          </a:xfrm>
          <a:prstGeom prst="trapezoid">
            <a:avLst>
              <a:gd fmla="val 25000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5"/>
          <p:cNvSpPr/>
          <p:nvPr/>
        </p:nvSpPr>
        <p:spPr>
          <a:xfrm>
            <a:off x="0" y="4279400"/>
            <a:ext cx="2112300" cy="315600"/>
          </a:xfrm>
          <a:prstGeom prst="rect">
            <a:avLst/>
          </a:prstGeom>
          <a:solidFill>
            <a:srgbClr val="B7B7B7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5"/>
          <p:cNvSpPr/>
          <p:nvPr/>
        </p:nvSpPr>
        <p:spPr>
          <a:xfrm rot="-5400000">
            <a:off x="674670" y="5164275"/>
            <a:ext cx="1399200" cy="315600"/>
          </a:xfrm>
          <a:prstGeom prst="rect">
            <a:avLst/>
          </a:prstGeom>
          <a:solidFill>
            <a:srgbClr val="B7B7B7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5"/>
          <p:cNvSpPr/>
          <p:nvPr/>
        </p:nvSpPr>
        <p:spPr>
          <a:xfrm rot="-5400000">
            <a:off x="-393655" y="5164275"/>
            <a:ext cx="1399200" cy="315600"/>
          </a:xfrm>
          <a:prstGeom prst="rect">
            <a:avLst/>
          </a:prstGeom>
          <a:solidFill>
            <a:srgbClr val="B7B7B7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5"/>
          <p:cNvSpPr/>
          <p:nvPr/>
        </p:nvSpPr>
        <p:spPr>
          <a:xfrm rot="5400000">
            <a:off x="86350" y="4656800"/>
            <a:ext cx="439200" cy="315600"/>
          </a:xfrm>
          <a:prstGeom prst="flowChartDelay">
            <a:avLst/>
          </a:prstGeom>
          <a:solidFill>
            <a:srgbClr val="434343"/>
          </a:solidFill>
          <a:ln cap="flat" cmpd="sng" w="19050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5"/>
          <p:cNvSpPr/>
          <p:nvPr/>
        </p:nvSpPr>
        <p:spPr>
          <a:xfrm rot="5400000">
            <a:off x="1173725" y="4665225"/>
            <a:ext cx="401100" cy="315600"/>
          </a:xfrm>
          <a:prstGeom prst="flowChartDelay">
            <a:avLst/>
          </a:prstGeom>
          <a:solidFill>
            <a:srgbClr val="434343"/>
          </a:solidFill>
          <a:ln cap="flat" cmpd="sng" w="19050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5"/>
          <p:cNvSpPr/>
          <p:nvPr/>
        </p:nvSpPr>
        <p:spPr>
          <a:xfrm>
            <a:off x="2745725" y="2839325"/>
            <a:ext cx="6398100" cy="2304300"/>
          </a:xfrm>
          <a:prstGeom prst="rect">
            <a:avLst/>
          </a:prstGeom>
          <a:noFill/>
          <a:ln cap="flat" cmpd="sng" w="38100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1051925" y="3319250"/>
            <a:ext cx="644700" cy="5007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5"/>
          <p:cNvSpPr/>
          <p:nvPr/>
        </p:nvSpPr>
        <p:spPr>
          <a:xfrm>
            <a:off x="1532075" y="3766275"/>
            <a:ext cx="205800" cy="1920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5"/>
          <p:cNvSpPr/>
          <p:nvPr/>
        </p:nvSpPr>
        <p:spPr>
          <a:xfrm>
            <a:off x="953250" y="4059913"/>
            <a:ext cx="205800" cy="1920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5"/>
          <p:cNvSpPr/>
          <p:nvPr/>
        </p:nvSpPr>
        <p:spPr>
          <a:xfrm>
            <a:off x="1466375" y="3643388"/>
            <a:ext cx="65700" cy="1098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5"/>
          <p:cNvSpPr/>
          <p:nvPr/>
        </p:nvSpPr>
        <p:spPr>
          <a:xfrm>
            <a:off x="976475" y="3462192"/>
            <a:ext cx="795600" cy="927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5"/>
          <p:cNvSpPr/>
          <p:nvPr/>
        </p:nvSpPr>
        <p:spPr>
          <a:xfrm>
            <a:off x="1051925" y="3352438"/>
            <a:ext cx="644700" cy="92700"/>
          </a:xfrm>
          <a:prstGeom prst="rect">
            <a:avLst/>
          </a:prstGeom>
          <a:solidFill>
            <a:srgbClr val="980000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5"/>
          <p:cNvSpPr/>
          <p:nvPr/>
        </p:nvSpPr>
        <p:spPr>
          <a:xfrm>
            <a:off x="1051925" y="3023625"/>
            <a:ext cx="644700" cy="3156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5"/>
          <p:cNvSpPr/>
          <p:nvPr/>
        </p:nvSpPr>
        <p:spPr>
          <a:xfrm rot="-5400000">
            <a:off x="1360638" y="3821138"/>
            <a:ext cx="150875" cy="192000"/>
          </a:xfrm>
          <a:prstGeom prst="flowChartCollate">
            <a:avLst/>
          </a:prstGeom>
          <a:solidFill>
            <a:srgbClr val="980000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5"/>
          <p:cNvSpPr/>
          <p:nvPr/>
        </p:nvSpPr>
        <p:spPr>
          <a:xfrm>
            <a:off x="-13725" y="246900"/>
            <a:ext cx="4814400" cy="82200"/>
          </a:xfrm>
          <a:prstGeom prst="rect">
            <a:avLst/>
          </a:prstGeom>
          <a:solidFill>
            <a:srgbClr val="351C75"/>
          </a:solidFill>
          <a:ln cap="flat" cmpd="sng" w="9525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5"/>
          <p:cNvSpPr/>
          <p:nvPr/>
        </p:nvSpPr>
        <p:spPr>
          <a:xfrm rot="-5400000">
            <a:off x="-1921225" y="2077975"/>
            <a:ext cx="4265700" cy="82200"/>
          </a:xfrm>
          <a:prstGeom prst="rect">
            <a:avLst/>
          </a:prstGeom>
          <a:solidFill>
            <a:srgbClr val="351C75"/>
          </a:solidFill>
          <a:ln cap="flat" cmpd="sng" w="9525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5"/>
          <p:cNvSpPr/>
          <p:nvPr/>
        </p:nvSpPr>
        <p:spPr>
          <a:xfrm rot="-5400000">
            <a:off x="4957125" y="821400"/>
            <a:ext cx="579600" cy="82200"/>
          </a:xfrm>
          <a:prstGeom prst="rect">
            <a:avLst/>
          </a:prstGeom>
          <a:solidFill>
            <a:srgbClr val="351C75"/>
          </a:solidFill>
          <a:ln cap="flat" cmpd="sng" w="9525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 rot="-5400000">
            <a:off x="8360225" y="821400"/>
            <a:ext cx="579600" cy="82200"/>
          </a:xfrm>
          <a:prstGeom prst="rect">
            <a:avLst/>
          </a:prstGeom>
          <a:solidFill>
            <a:srgbClr val="351C75"/>
          </a:solidFill>
          <a:ln cap="flat" cmpd="sng" w="9525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 rot="-5400000">
            <a:off x="6658675" y="821400"/>
            <a:ext cx="579600" cy="82200"/>
          </a:xfrm>
          <a:prstGeom prst="rect">
            <a:avLst/>
          </a:prstGeom>
          <a:solidFill>
            <a:srgbClr val="351C75"/>
          </a:solidFill>
          <a:ln cap="flat" cmpd="sng" w="9525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 txBox="1"/>
          <p:nvPr/>
        </p:nvSpPr>
        <p:spPr>
          <a:xfrm>
            <a:off x="1772075" y="4743425"/>
            <a:ext cx="990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Phoenix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7" name="Google Shape;127;p15"/>
          <p:cNvSpPr txBox="1"/>
          <p:nvPr/>
        </p:nvSpPr>
        <p:spPr>
          <a:xfrm>
            <a:off x="498250" y="2406013"/>
            <a:ext cx="8449200" cy="400200"/>
          </a:xfrm>
          <a:prstGeom prst="rect">
            <a:avLst/>
          </a:prstGeom>
          <a:noFill/>
          <a:ln cap="flat" cmpd="sng" w="38100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0124D"/>
                </a:solidFill>
              </a:rPr>
              <a:t>The plane shown here is a French Bleriot Monoplane </a:t>
            </a:r>
            <a:r>
              <a:rPr lang="en">
                <a:solidFill>
                  <a:srgbClr val="20124D"/>
                </a:solidFill>
              </a:rPr>
              <a:t>which</a:t>
            </a:r>
            <a:r>
              <a:rPr lang="en">
                <a:solidFill>
                  <a:srgbClr val="20124D"/>
                </a:solidFill>
              </a:rPr>
              <a:t> is what Harriet Quimby learned to fly in.</a:t>
            </a:r>
            <a:endParaRPr>
              <a:solidFill>
                <a:srgbClr val="20124D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C100"/>
            </a:gs>
            <a:gs pos="25000">
              <a:schemeClr val="accent6"/>
            </a:gs>
            <a:gs pos="50000">
              <a:srgbClr val="FFFFFF"/>
            </a:gs>
            <a:gs pos="75000">
              <a:srgbClr val="4A86E8"/>
            </a:gs>
            <a:gs pos="100000">
              <a:srgbClr val="042B79">
                <a:alpha val="88235"/>
              </a:srgbClr>
            </a:gs>
          </a:gsLst>
          <a:lin ang="5400012" scaled="0"/>
        </a:gra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6"/>
          <p:cNvSpPr txBox="1"/>
          <p:nvPr>
            <p:ph idx="1" type="body"/>
          </p:nvPr>
        </p:nvSpPr>
        <p:spPr>
          <a:xfrm>
            <a:off x="311700" y="2850188"/>
            <a:ext cx="8520600" cy="1734900"/>
          </a:xfrm>
          <a:prstGeom prst="rect">
            <a:avLst/>
          </a:prstGeom>
          <a:ln cap="flat" cmpd="sng" w="38100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rgbClr val="0C343D"/>
                </a:solidFill>
                <a:latin typeface="Nunito"/>
                <a:ea typeface="Nunito"/>
                <a:cs typeface="Nunito"/>
                <a:sym typeface="Nunito"/>
              </a:rPr>
              <a:t>    There were some obstacles she had to face during and before her career. For starters, back when she was alive any “respectable” woman were supposed to devote themselves to domestic </a:t>
            </a:r>
            <a:r>
              <a:rPr lang="en" sz="1600">
                <a:solidFill>
                  <a:srgbClr val="0C343D"/>
                </a:solidFill>
                <a:latin typeface="Nunito"/>
                <a:ea typeface="Nunito"/>
                <a:cs typeface="Nunito"/>
                <a:sym typeface="Nunito"/>
              </a:rPr>
              <a:t>concerns only and keep their names out of the newspaper. There was also a lack of profiting job positions that were available to middle-class women which reinforced their dependance on men. Once reporters found out about her flying lessons, she was given a lot of “criticism” on her attempts to fly. The Aero Club of America didnt let her take the exam she needed to be a pilot because she was a woman. Thankfully, one day, they finally allowed her to do so. </a:t>
            </a:r>
            <a:endParaRPr sz="1600">
              <a:solidFill>
                <a:srgbClr val="0C343D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3" name="Google Shape;133;p16"/>
          <p:cNvSpPr/>
          <p:nvPr/>
        </p:nvSpPr>
        <p:spPr>
          <a:xfrm flipH="1" rot="10800000">
            <a:off x="3319275" y="-589750"/>
            <a:ext cx="1920300" cy="1165800"/>
          </a:xfrm>
          <a:prstGeom prst="blockArc">
            <a:avLst>
              <a:gd fmla="val 10800000" name="adj1"/>
              <a:gd fmla="val 38721" name="adj2"/>
              <a:gd fmla="val 18880" name="adj3"/>
            </a:avLst>
          </a:prstGeom>
          <a:solidFill>
            <a:srgbClr val="FFFF00"/>
          </a:solidFill>
          <a:ln cap="flat" cmpd="sng" w="38100">
            <a:solidFill>
              <a:srgbClr val="B45F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6"/>
          <p:cNvSpPr/>
          <p:nvPr/>
        </p:nvSpPr>
        <p:spPr>
          <a:xfrm flipH="1" rot="10800000">
            <a:off x="3466425" y="-486550"/>
            <a:ext cx="1626000" cy="959400"/>
          </a:xfrm>
          <a:prstGeom prst="blockArc">
            <a:avLst>
              <a:gd fmla="val 10800000" name="adj1"/>
              <a:gd fmla="val 38721" name="adj2"/>
              <a:gd fmla="val 18880" name="adj3"/>
            </a:avLst>
          </a:prstGeom>
          <a:solidFill>
            <a:srgbClr val="FFFF00"/>
          </a:solidFill>
          <a:ln cap="flat" cmpd="sng" w="38100">
            <a:solidFill>
              <a:srgbClr val="B45F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6"/>
          <p:cNvSpPr/>
          <p:nvPr/>
        </p:nvSpPr>
        <p:spPr>
          <a:xfrm flipH="1" rot="10800000">
            <a:off x="3612825" y="-353200"/>
            <a:ext cx="1333200" cy="692700"/>
          </a:xfrm>
          <a:prstGeom prst="blockArc">
            <a:avLst>
              <a:gd fmla="val 10800000" name="adj1"/>
              <a:gd fmla="val 38721" name="adj2"/>
              <a:gd fmla="val 18880" name="adj3"/>
            </a:avLst>
          </a:prstGeom>
          <a:solidFill>
            <a:srgbClr val="FFFF00"/>
          </a:solidFill>
          <a:ln cap="flat" cmpd="sng" w="38100">
            <a:solidFill>
              <a:srgbClr val="B45F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6"/>
          <p:cNvSpPr/>
          <p:nvPr/>
        </p:nvSpPr>
        <p:spPr>
          <a:xfrm flipH="1" rot="10800000">
            <a:off x="3735225" y="-246700"/>
            <a:ext cx="1088400" cy="479700"/>
          </a:xfrm>
          <a:prstGeom prst="blockArc">
            <a:avLst>
              <a:gd fmla="val 10800000" name="adj1"/>
              <a:gd fmla="val 38721" name="adj2"/>
              <a:gd fmla="val 18880" name="adj3"/>
            </a:avLst>
          </a:prstGeom>
          <a:solidFill>
            <a:srgbClr val="FFFF00"/>
          </a:solidFill>
          <a:ln cap="flat" cmpd="sng" w="38100">
            <a:solidFill>
              <a:srgbClr val="B45F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6"/>
          <p:cNvSpPr/>
          <p:nvPr/>
        </p:nvSpPr>
        <p:spPr>
          <a:xfrm>
            <a:off x="3655350" y="-5675"/>
            <a:ext cx="1248156" cy="325782"/>
          </a:xfrm>
          <a:prstGeom prst="flowChartTerminator">
            <a:avLst/>
          </a:prstGeom>
          <a:solidFill>
            <a:srgbClr val="FFFF00"/>
          </a:solidFill>
          <a:ln cap="flat" cmpd="sng" w="38100">
            <a:solidFill>
              <a:srgbClr val="B45F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6"/>
          <p:cNvSpPr/>
          <p:nvPr/>
        </p:nvSpPr>
        <p:spPr>
          <a:xfrm flipH="1" rot="10800000">
            <a:off x="3968525" y="754788"/>
            <a:ext cx="621800" cy="479700"/>
          </a:xfrm>
          <a:prstGeom prst="flowChartExtract">
            <a:avLst/>
          </a:prstGeom>
          <a:solidFill>
            <a:srgbClr val="FFFF00"/>
          </a:solidFill>
          <a:ln cap="flat" cmpd="sng" w="38100">
            <a:solidFill>
              <a:srgbClr val="B45F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6"/>
          <p:cNvSpPr/>
          <p:nvPr/>
        </p:nvSpPr>
        <p:spPr>
          <a:xfrm flipH="1" rot="7045730">
            <a:off x="5369100" y="146588"/>
            <a:ext cx="621800" cy="479700"/>
          </a:xfrm>
          <a:prstGeom prst="flowChartExtract">
            <a:avLst/>
          </a:prstGeom>
          <a:solidFill>
            <a:srgbClr val="FFFF00"/>
          </a:solidFill>
          <a:ln cap="flat" cmpd="sng" w="38100">
            <a:solidFill>
              <a:srgbClr val="B45F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6"/>
          <p:cNvSpPr/>
          <p:nvPr/>
        </p:nvSpPr>
        <p:spPr>
          <a:xfrm flipH="1" rot="-7477628">
            <a:off x="2634350" y="146588"/>
            <a:ext cx="621800" cy="479700"/>
          </a:xfrm>
          <a:prstGeom prst="flowChartExtract">
            <a:avLst/>
          </a:prstGeom>
          <a:solidFill>
            <a:srgbClr val="FFFF00"/>
          </a:solidFill>
          <a:ln cap="flat" cmpd="sng" w="38100">
            <a:solidFill>
              <a:srgbClr val="B45F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6"/>
          <p:cNvSpPr/>
          <p:nvPr/>
        </p:nvSpPr>
        <p:spPr>
          <a:xfrm>
            <a:off x="3319275" y="2263150"/>
            <a:ext cx="1920300" cy="479700"/>
          </a:xfrm>
          <a:prstGeom prst="rect">
            <a:avLst/>
          </a:prstGeom>
          <a:noFill/>
          <a:ln cap="flat" cmpd="sng" w="38100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C343D"/>
                </a:solidFill>
                <a:latin typeface="Nunito"/>
                <a:ea typeface="Nunito"/>
                <a:cs typeface="Nunito"/>
                <a:sym typeface="Nunito"/>
              </a:rPr>
              <a:t>Obstacles</a:t>
            </a:r>
            <a:endParaRPr sz="3000">
              <a:solidFill>
                <a:srgbClr val="0C343D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866725" y="1453725"/>
            <a:ext cx="411600" cy="315600"/>
          </a:xfrm>
          <a:prstGeom prst="trapezoid">
            <a:avLst>
              <a:gd fmla="val 25000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6"/>
          <p:cNvSpPr/>
          <p:nvPr/>
        </p:nvSpPr>
        <p:spPr>
          <a:xfrm rot="849933">
            <a:off x="818836" y="831127"/>
            <a:ext cx="644807" cy="500595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6"/>
          <p:cNvSpPr/>
          <p:nvPr/>
        </p:nvSpPr>
        <p:spPr>
          <a:xfrm rot="-5400000">
            <a:off x="887288" y="1363675"/>
            <a:ext cx="150875" cy="192000"/>
          </a:xfrm>
          <a:prstGeom prst="flowChartCollate">
            <a:avLst/>
          </a:prstGeom>
          <a:solidFill>
            <a:srgbClr val="980000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6"/>
          <p:cNvSpPr/>
          <p:nvPr/>
        </p:nvSpPr>
        <p:spPr>
          <a:xfrm rot="880524">
            <a:off x="743381" y="1035189"/>
            <a:ext cx="795760" cy="92488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6"/>
          <p:cNvSpPr/>
          <p:nvPr/>
        </p:nvSpPr>
        <p:spPr>
          <a:xfrm rot="880049">
            <a:off x="819656" y="945482"/>
            <a:ext cx="667038" cy="92488"/>
          </a:xfrm>
          <a:prstGeom prst="rect">
            <a:avLst/>
          </a:prstGeom>
          <a:solidFill>
            <a:srgbClr val="980000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6"/>
          <p:cNvSpPr/>
          <p:nvPr/>
        </p:nvSpPr>
        <p:spPr>
          <a:xfrm rot="879569">
            <a:off x="901956" y="549262"/>
            <a:ext cx="655540" cy="390475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6"/>
          <p:cNvSpPr/>
          <p:nvPr/>
        </p:nvSpPr>
        <p:spPr>
          <a:xfrm rot="-7027860">
            <a:off x="957164" y="1100617"/>
            <a:ext cx="230908" cy="199244"/>
          </a:xfrm>
          <a:prstGeom prst="diagStripe">
            <a:avLst>
              <a:gd fmla="val 50000" name="adj"/>
            </a:avLst>
          </a:prstGeom>
          <a:solidFill>
            <a:schemeClr val="dk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6"/>
          <p:cNvSpPr/>
          <p:nvPr/>
        </p:nvSpPr>
        <p:spPr>
          <a:xfrm>
            <a:off x="311700" y="1363688"/>
            <a:ext cx="205800" cy="1920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6"/>
          <p:cNvSpPr/>
          <p:nvPr/>
        </p:nvSpPr>
        <p:spPr>
          <a:xfrm>
            <a:off x="1627550" y="1363675"/>
            <a:ext cx="205800" cy="1920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6"/>
          <p:cNvSpPr/>
          <p:nvPr/>
        </p:nvSpPr>
        <p:spPr>
          <a:xfrm>
            <a:off x="260600" y="1796800"/>
            <a:ext cx="1625994" cy="315576"/>
          </a:xfrm>
          <a:prstGeom prst="flowChartTerminator">
            <a:avLst/>
          </a:prstGeom>
          <a:solidFill>
            <a:srgbClr val="CFE2F3"/>
          </a:solidFill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6"/>
          <p:cNvSpPr/>
          <p:nvPr/>
        </p:nvSpPr>
        <p:spPr>
          <a:xfrm flipH="1" rot="-2319588">
            <a:off x="1910088" y="1857570"/>
            <a:ext cx="194015" cy="194015"/>
          </a:xfrm>
          <a:prstGeom prst="parallelogram">
            <a:avLst>
              <a:gd fmla="val 25000" name="adj"/>
            </a:avLst>
          </a:prstGeom>
          <a:solidFill>
            <a:srgbClr val="999999"/>
          </a:solidFill>
          <a:ln cap="flat" cmpd="sng" w="9525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6"/>
          <p:cNvSpPr/>
          <p:nvPr/>
        </p:nvSpPr>
        <p:spPr>
          <a:xfrm>
            <a:off x="1751050" y="1618500"/>
            <a:ext cx="512100" cy="417000"/>
          </a:xfrm>
          <a:prstGeom prst="diagStripe">
            <a:avLst>
              <a:gd fmla="val 50000" name="adj"/>
            </a:avLst>
          </a:prstGeom>
          <a:solidFill>
            <a:srgbClr val="CFE2F3"/>
          </a:solidFill>
          <a:ln cap="flat" cmpd="sng" w="9525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6"/>
          <p:cNvSpPr/>
          <p:nvPr/>
        </p:nvSpPr>
        <p:spPr>
          <a:xfrm rot="10800000">
            <a:off x="1152588" y="1920850"/>
            <a:ext cx="135600" cy="137100"/>
          </a:xfrm>
          <a:prstGeom prst="ellipse">
            <a:avLst/>
          </a:prstGeom>
          <a:solidFill>
            <a:srgbClr val="6FA8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6"/>
          <p:cNvSpPr/>
          <p:nvPr/>
        </p:nvSpPr>
        <p:spPr>
          <a:xfrm rot="10800000">
            <a:off x="1538000" y="1920838"/>
            <a:ext cx="135600" cy="137100"/>
          </a:xfrm>
          <a:prstGeom prst="ellipse">
            <a:avLst/>
          </a:prstGeom>
          <a:solidFill>
            <a:srgbClr val="6FA8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6"/>
          <p:cNvSpPr/>
          <p:nvPr/>
        </p:nvSpPr>
        <p:spPr>
          <a:xfrm rot="10800000">
            <a:off x="767200" y="1920850"/>
            <a:ext cx="135600" cy="137100"/>
          </a:xfrm>
          <a:prstGeom prst="ellipse">
            <a:avLst/>
          </a:prstGeom>
          <a:solidFill>
            <a:srgbClr val="6FA8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289650" y="1796800"/>
            <a:ext cx="272700" cy="192000"/>
          </a:xfrm>
          <a:prstGeom prst="teardrop">
            <a:avLst>
              <a:gd fmla="val 100000" name="adj"/>
            </a:avLst>
          </a:prstGeom>
          <a:solidFill>
            <a:srgbClr val="6FA8DC"/>
          </a:solidFill>
          <a:ln cap="flat" cmpd="sng" w="9525">
            <a:solidFill>
              <a:srgbClr val="6FA8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 rot="5400000">
            <a:off x="920725" y="2084324"/>
            <a:ext cx="303600" cy="258300"/>
          </a:xfrm>
          <a:prstGeom prst="flowChartDelay">
            <a:avLst/>
          </a:prstGeom>
          <a:solidFill>
            <a:srgbClr val="999999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8708800" y="4732025"/>
            <a:ext cx="205800" cy="246900"/>
          </a:xfrm>
          <a:prstGeom prst="star4">
            <a:avLst>
              <a:gd fmla="val 12500" name="adj"/>
            </a:avLst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260600" y="4732025"/>
            <a:ext cx="205800" cy="246900"/>
          </a:xfrm>
          <a:prstGeom prst="star4">
            <a:avLst>
              <a:gd fmla="val 12500" name="adj"/>
            </a:avLst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54800" y="3642300"/>
            <a:ext cx="205800" cy="246900"/>
          </a:xfrm>
          <a:prstGeom prst="star4">
            <a:avLst>
              <a:gd fmla="val 12500" name="adj"/>
            </a:avLst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8883400" y="3642300"/>
            <a:ext cx="205800" cy="246900"/>
          </a:xfrm>
          <a:prstGeom prst="star4">
            <a:avLst>
              <a:gd fmla="val 12500" name="adj"/>
            </a:avLst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4176525" y="4788650"/>
            <a:ext cx="205800" cy="246900"/>
          </a:xfrm>
          <a:prstGeom prst="star4">
            <a:avLst>
              <a:gd fmla="val 12500" name="adj"/>
            </a:avLst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6537200" y="4666500"/>
            <a:ext cx="205800" cy="246900"/>
          </a:xfrm>
          <a:prstGeom prst="star4">
            <a:avLst>
              <a:gd fmla="val 12500" name="adj"/>
            </a:avLst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2143450" y="4666500"/>
            <a:ext cx="205800" cy="246900"/>
          </a:xfrm>
          <a:prstGeom prst="star4">
            <a:avLst>
              <a:gd fmla="val 12500" name="adj"/>
            </a:avLst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 txBox="1"/>
          <p:nvPr/>
        </p:nvSpPr>
        <p:spPr>
          <a:xfrm>
            <a:off x="558025" y="4788650"/>
            <a:ext cx="8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C343D"/>
                </a:solidFill>
              </a:rPr>
              <a:t>Ethan</a:t>
            </a:r>
            <a:endParaRPr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4BB6A0"/>
            </a:gs>
            <a:gs pos="50000">
              <a:srgbClr val="D7E735"/>
            </a:gs>
            <a:gs pos="100000">
              <a:srgbClr val="EB8D57"/>
            </a:gs>
          </a:gsLst>
          <a:lin ang="5400012" scaled="0"/>
        </a:gra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7"/>
          <p:cNvSpPr txBox="1"/>
          <p:nvPr>
            <p:ph idx="1" type="body"/>
          </p:nvPr>
        </p:nvSpPr>
        <p:spPr>
          <a:xfrm>
            <a:off x="572150" y="1655100"/>
            <a:ext cx="5394300" cy="3086100"/>
          </a:xfrm>
          <a:prstGeom prst="rect">
            <a:avLst/>
          </a:prstGeom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unito"/>
              <a:buChar char="●"/>
            </a:pPr>
            <a:r>
              <a:rPr lang="en" sz="20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She was a s</a:t>
            </a:r>
            <a:r>
              <a:rPr lang="en" sz="20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uccessful</a:t>
            </a:r>
            <a:r>
              <a:rPr lang="en" sz="20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 journalist.</a:t>
            </a:r>
            <a:endParaRPr sz="20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unito"/>
              <a:buChar char="●"/>
            </a:pPr>
            <a:r>
              <a:rPr lang="en" sz="20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Learned how to fly with some famous aviators.</a:t>
            </a:r>
            <a:endParaRPr sz="20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unito"/>
              <a:buChar char="●"/>
            </a:pPr>
            <a:r>
              <a:rPr lang="en" sz="20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Her face was the advertising face for a specialized soda.</a:t>
            </a:r>
            <a:endParaRPr sz="20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unito"/>
              <a:buChar char="●"/>
            </a:pPr>
            <a:r>
              <a:rPr lang="en" sz="20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She became interested in aviation at an airshow.</a:t>
            </a:r>
            <a:endParaRPr sz="20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unito"/>
              <a:buChar char="●"/>
            </a:pPr>
            <a:r>
              <a:rPr lang="en" sz="20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Wrote seven screenplays.</a:t>
            </a:r>
            <a:endParaRPr sz="20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2" name="Google Shape;172;p17"/>
          <p:cNvSpPr/>
          <p:nvPr/>
        </p:nvSpPr>
        <p:spPr>
          <a:xfrm>
            <a:off x="5966450" y="493900"/>
            <a:ext cx="1001400" cy="754500"/>
          </a:xfrm>
          <a:prstGeom prst="flowChartDelay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7"/>
          <p:cNvSpPr/>
          <p:nvPr/>
        </p:nvSpPr>
        <p:spPr>
          <a:xfrm flipH="1">
            <a:off x="4965050" y="493900"/>
            <a:ext cx="1001400" cy="754500"/>
          </a:xfrm>
          <a:prstGeom prst="flowChartDelay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7"/>
          <p:cNvSpPr/>
          <p:nvPr/>
        </p:nvSpPr>
        <p:spPr>
          <a:xfrm>
            <a:off x="5856725" y="138700"/>
            <a:ext cx="740700" cy="984600"/>
          </a:xfrm>
          <a:prstGeom prst="flowChartConnector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7"/>
          <p:cNvSpPr/>
          <p:nvPr/>
        </p:nvSpPr>
        <p:spPr>
          <a:xfrm>
            <a:off x="5321750" y="0"/>
            <a:ext cx="740700" cy="984600"/>
          </a:xfrm>
          <a:prstGeom prst="flowChartConnector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7"/>
          <p:cNvSpPr/>
          <p:nvPr/>
        </p:nvSpPr>
        <p:spPr>
          <a:xfrm>
            <a:off x="155775" y="-82300"/>
            <a:ext cx="3364200" cy="836700"/>
          </a:xfrm>
          <a:prstGeom prst="flowChartDelay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7"/>
          <p:cNvSpPr/>
          <p:nvPr/>
        </p:nvSpPr>
        <p:spPr>
          <a:xfrm>
            <a:off x="7915650" y="2827150"/>
            <a:ext cx="1001400" cy="754500"/>
          </a:xfrm>
          <a:prstGeom prst="flowChartDelay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7"/>
          <p:cNvSpPr/>
          <p:nvPr/>
        </p:nvSpPr>
        <p:spPr>
          <a:xfrm flipH="1">
            <a:off x="6914250" y="2827150"/>
            <a:ext cx="1001400" cy="754500"/>
          </a:xfrm>
          <a:prstGeom prst="flowChartDelay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7"/>
          <p:cNvSpPr/>
          <p:nvPr/>
        </p:nvSpPr>
        <p:spPr>
          <a:xfrm flipH="1" rot="5400000">
            <a:off x="7393050" y="2537525"/>
            <a:ext cx="1001400" cy="754500"/>
          </a:xfrm>
          <a:prstGeom prst="flowChartDelay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7"/>
          <p:cNvSpPr/>
          <p:nvPr/>
        </p:nvSpPr>
        <p:spPr>
          <a:xfrm>
            <a:off x="8142525" y="0"/>
            <a:ext cx="1001400" cy="836700"/>
          </a:xfrm>
          <a:prstGeom prst="teardrop">
            <a:avLst>
              <a:gd fmla="val 100000" name="adj"/>
            </a:avLst>
          </a:prstGeom>
          <a:solidFill>
            <a:srgbClr val="FFFF00"/>
          </a:solidFill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7"/>
          <p:cNvSpPr/>
          <p:nvPr/>
        </p:nvSpPr>
        <p:spPr>
          <a:xfrm rot="-7783126">
            <a:off x="7817967" y="668963"/>
            <a:ext cx="329567" cy="404354"/>
          </a:xfrm>
          <a:prstGeom prst="triangle">
            <a:avLst>
              <a:gd fmla="val 50000" name="adj"/>
            </a:avLst>
          </a:prstGeom>
          <a:solidFill>
            <a:srgbClr val="FFFF00"/>
          </a:solidFill>
          <a:ln cap="flat" cmpd="sng" w="285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7"/>
          <p:cNvSpPr/>
          <p:nvPr/>
        </p:nvSpPr>
        <p:spPr>
          <a:xfrm rot="-5400000">
            <a:off x="7553846" y="84148"/>
            <a:ext cx="329700" cy="404400"/>
          </a:xfrm>
          <a:prstGeom prst="triangle">
            <a:avLst>
              <a:gd fmla="val 50000" name="adj"/>
            </a:avLst>
          </a:prstGeom>
          <a:solidFill>
            <a:srgbClr val="FFFF00"/>
          </a:solidFill>
          <a:ln cap="flat" cmpd="sng" w="285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7"/>
          <p:cNvSpPr/>
          <p:nvPr/>
        </p:nvSpPr>
        <p:spPr>
          <a:xfrm rot="-10376381">
            <a:off x="8478469" y="1003300"/>
            <a:ext cx="329498" cy="404477"/>
          </a:xfrm>
          <a:prstGeom prst="triangle">
            <a:avLst>
              <a:gd fmla="val 50000" name="adj"/>
            </a:avLst>
          </a:prstGeom>
          <a:solidFill>
            <a:srgbClr val="FFFF00"/>
          </a:solidFill>
          <a:ln cap="flat" cmpd="sng" w="285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7"/>
          <p:cNvSpPr/>
          <p:nvPr/>
        </p:nvSpPr>
        <p:spPr>
          <a:xfrm>
            <a:off x="-13725" y="-50"/>
            <a:ext cx="169500" cy="5143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7"/>
          <p:cNvSpPr/>
          <p:nvPr/>
        </p:nvSpPr>
        <p:spPr>
          <a:xfrm>
            <a:off x="8997650" y="-82300"/>
            <a:ext cx="169500" cy="522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7"/>
          <p:cNvSpPr/>
          <p:nvPr/>
        </p:nvSpPr>
        <p:spPr>
          <a:xfrm rot="5400000">
            <a:off x="4546825" y="582775"/>
            <a:ext cx="169500" cy="8951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7"/>
          <p:cNvSpPr/>
          <p:nvPr/>
        </p:nvSpPr>
        <p:spPr>
          <a:xfrm rot="5400000">
            <a:off x="4491950" y="-4588000"/>
            <a:ext cx="169500" cy="9180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7"/>
          <p:cNvSpPr txBox="1"/>
          <p:nvPr/>
        </p:nvSpPr>
        <p:spPr>
          <a:xfrm>
            <a:off x="209600" y="28250"/>
            <a:ext cx="300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Interesting facts</a:t>
            </a:r>
            <a:endParaRPr sz="2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9" name="Google Shape;189;p17"/>
          <p:cNvSpPr/>
          <p:nvPr/>
        </p:nvSpPr>
        <p:spPr>
          <a:xfrm>
            <a:off x="7159700" y="1913375"/>
            <a:ext cx="644700" cy="5007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7"/>
          <p:cNvSpPr/>
          <p:nvPr/>
        </p:nvSpPr>
        <p:spPr>
          <a:xfrm>
            <a:off x="7084250" y="2141230"/>
            <a:ext cx="795600" cy="927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7159700" y="2048513"/>
            <a:ext cx="644700" cy="92700"/>
          </a:xfrm>
          <a:prstGeom prst="rect">
            <a:avLst/>
          </a:prstGeom>
          <a:solidFill>
            <a:srgbClr val="980000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7159700" y="1732925"/>
            <a:ext cx="644700" cy="3156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 rot="9235951">
            <a:off x="7273486" y="2155814"/>
            <a:ext cx="417132" cy="191997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`</a:t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7159700" y="2685050"/>
            <a:ext cx="205800" cy="1920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7276250" y="2554738"/>
            <a:ext cx="411600" cy="315600"/>
          </a:xfrm>
          <a:prstGeom prst="trapezoid">
            <a:avLst>
              <a:gd fmla="val 25000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 rot="-5400000">
            <a:off x="7339513" y="2461375"/>
            <a:ext cx="150875" cy="192000"/>
          </a:xfrm>
          <a:prstGeom prst="flowChartCollate">
            <a:avLst/>
          </a:prstGeom>
          <a:solidFill>
            <a:srgbClr val="980000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7537675" y="2685038"/>
            <a:ext cx="205800" cy="1920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 txBox="1"/>
          <p:nvPr/>
        </p:nvSpPr>
        <p:spPr>
          <a:xfrm>
            <a:off x="6185925" y="4573675"/>
            <a:ext cx="141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Cassidy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99" name="Google Shape;199;p17"/>
          <p:cNvSpPr txBox="1"/>
          <p:nvPr/>
        </p:nvSpPr>
        <p:spPr>
          <a:xfrm>
            <a:off x="7111700" y="1495688"/>
            <a:ext cx="740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I love Mr. Bow</a:t>
            </a:r>
            <a:endParaRPr sz="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A3A3A"/>
            </a:gs>
            <a:gs pos="19000">
              <a:srgbClr val="979797"/>
            </a:gs>
            <a:gs pos="33000">
              <a:srgbClr val="91C8FF"/>
            </a:gs>
            <a:gs pos="50000">
              <a:schemeClr val="lt1"/>
            </a:gs>
            <a:gs pos="67000">
              <a:srgbClr val="91C8FF"/>
            </a:gs>
            <a:gs pos="82000">
              <a:srgbClr val="979797"/>
            </a:gs>
            <a:gs pos="100000">
              <a:srgbClr val="3A3A3A"/>
            </a:gs>
          </a:gsLst>
          <a:lin ang="5400012" scaled="0"/>
        </a:gra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8"/>
          <p:cNvSpPr txBox="1"/>
          <p:nvPr>
            <p:ph type="title"/>
          </p:nvPr>
        </p:nvSpPr>
        <p:spPr>
          <a:xfrm>
            <a:off x="3666750" y="288050"/>
            <a:ext cx="1810500" cy="5625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Nunito"/>
                <a:ea typeface="Nunito"/>
                <a:cs typeface="Nunito"/>
                <a:sym typeface="Nunito"/>
              </a:rPr>
              <a:t>References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5" name="Google Shape;20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u="sng">
                <a:solidFill>
                  <a:srgbClr val="351C7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https://www.cradleofaviation.org/history/history/women-in-aviation/harriet_quimby.html</a:t>
            </a:r>
            <a:endParaRPr>
              <a:solidFill>
                <a:srgbClr val="351C75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u="sng">
                <a:solidFill>
                  <a:srgbClr val="351C7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https://gazette665.com/2018/09/07/10-things-to-know-about-harriet-quimby/</a:t>
            </a:r>
            <a:r>
              <a:rPr lang="en">
                <a:solidFill>
                  <a:srgbClr val="351C75"/>
                </a:solidFill>
              </a:rPr>
              <a:t> </a:t>
            </a:r>
            <a:endParaRPr>
              <a:solidFill>
                <a:srgbClr val="351C75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u="sng">
                <a:solidFill>
                  <a:srgbClr val="351C7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https://www.encyclopedia.com/women/encyclopedias-almanacs-transcripts-and-maps/quimby-harriet-1875-1912#:~:text=Harriet%20Quimby%2C%20however%2C%20embodied%20the,she%20was%20a%20conspicuous%20celebrity</a:t>
            </a:r>
            <a:r>
              <a:rPr lang="en">
                <a:solidFill>
                  <a:srgbClr val="351C75"/>
                </a:solidFill>
              </a:rPr>
              <a:t> </a:t>
            </a:r>
            <a:endParaRPr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51C7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8"/>
          <p:cNvSpPr/>
          <p:nvPr/>
        </p:nvSpPr>
        <p:spPr>
          <a:xfrm>
            <a:off x="0" y="0"/>
            <a:ext cx="9157800" cy="288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8"/>
          <p:cNvSpPr/>
          <p:nvPr/>
        </p:nvSpPr>
        <p:spPr>
          <a:xfrm>
            <a:off x="0" y="4860600"/>
            <a:ext cx="9157800" cy="288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8"/>
          <p:cNvSpPr/>
          <p:nvPr/>
        </p:nvSpPr>
        <p:spPr>
          <a:xfrm rot="5400000">
            <a:off x="-2325000" y="2530750"/>
            <a:ext cx="4938000" cy="288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8"/>
          <p:cNvSpPr/>
          <p:nvPr/>
        </p:nvSpPr>
        <p:spPr>
          <a:xfrm rot="5400000">
            <a:off x="6524250" y="2510150"/>
            <a:ext cx="4979100" cy="288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8"/>
          <p:cNvSpPr/>
          <p:nvPr/>
        </p:nvSpPr>
        <p:spPr>
          <a:xfrm>
            <a:off x="288000" y="850400"/>
            <a:ext cx="8575500" cy="96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8"/>
          <p:cNvSpPr/>
          <p:nvPr/>
        </p:nvSpPr>
        <p:spPr>
          <a:xfrm rot="-692717">
            <a:off x="123517" y="4430271"/>
            <a:ext cx="644541" cy="589766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762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8"/>
          <p:cNvSpPr/>
          <p:nvPr/>
        </p:nvSpPr>
        <p:spPr>
          <a:xfrm>
            <a:off x="8394200" y="4444050"/>
            <a:ext cx="681300" cy="634500"/>
          </a:xfrm>
          <a:prstGeom prst="noSmoking">
            <a:avLst>
              <a:gd fmla="val 18750" name="adj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8"/>
          <p:cNvSpPr/>
          <p:nvPr/>
        </p:nvSpPr>
        <p:spPr>
          <a:xfrm>
            <a:off x="0" y="0"/>
            <a:ext cx="987552" cy="1289304"/>
          </a:xfrm>
          <a:prstGeom prst="flowChartDocument">
            <a:avLst/>
          </a:prstGeom>
          <a:solidFill>
            <a:srgbClr val="F3F3F3"/>
          </a:solidFill>
          <a:ln cap="flat" cmpd="sng" w="2857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8"/>
          <p:cNvSpPr/>
          <p:nvPr/>
        </p:nvSpPr>
        <p:spPr>
          <a:xfrm flipH="1">
            <a:off x="8156448" y="0"/>
            <a:ext cx="987552" cy="1289304"/>
          </a:xfrm>
          <a:prstGeom prst="flowChartDocument">
            <a:avLst/>
          </a:prstGeom>
          <a:solidFill>
            <a:srgbClr val="F3F3F3"/>
          </a:solidFill>
          <a:ln cap="flat" cmpd="sng" w="2857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8"/>
          <p:cNvSpPr/>
          <p:nvPr/>
        </p:nvSpPr>
        <p:spPr>
          <a:xfrm>
            <a:off x="1975100" y="335950"/>
            <a:ext cx="288000" cy="466500"/>
          </a:xfrm>
          <a:prstGeom prst="moon">
            <a:avLst>
              <a:gd fmla="val 52387" name="adj"/>
            </a:avLst>
          </a:prstGeom>
          <a:solidFill>
            <a:schemeClr val="lt2"/>
          </a:solidFill>
          <a:ln cap="flat" cmpd="sng" w="19050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8"/>
          <p:cNvSpPr/>
          <p:nvPr/>
        </p:nvSpPr>
        <p:spPr>
          <a:xfrm>
            <a:off x="6476200" y="298250"/>
            <a:ext cx="681300" cy="562500"/>
          </a:xfrm>
          <a:prstGeom prst="sun">
            <a:avLst>
              <a:gd fmla="val 24585" name="adj"/>
            </a:avLst>
          </a:prstGeom>
          <a:solidFill>
            <a:srgbClr val="FFFF00"/>
          </a:solidFill>
          <a:ln cap="flat" cmpd="sng" w="1905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8"/>
          <p:cNvSpPr/>
          <p:nvPr/>
        </p:nvSpPr>
        <p:spPr>
          <a:xfrm>
            <a:off x="4256550" y="4371750"/>
            <a:ext cx="644700" cy="3156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8"/>
          <p:cNvSpPr/>
          <p:nvPr/>
        </p:nvSpPr>
        <p:spPr>
          <a:xfrm>
            <a:off x="4256550" y="4668375"/>
            <a:ext cx="644700" cy="92700"/>
          </a:xfrm>
          <a:prstGeom prst="rect">
            <a:avLst/>
          </a:prstGeom>
          <a:solidFill>
            <a:srgbClr val="980000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8"/>
          <p:cNvSpPr/>
          <p:nvPr/>
        </p:nvSpPr>
        <p:spPr>
          <a:xfrm>
            <a:off x="4181100" y="4774955"/>
            <a:ext cx="795600" cy="927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8"/>
          <p:cNvSpPr/>
          <p:nvPr/>
        </p:nvSpPr>
        <p:spPr>
          <a:xfrm rot="-5400000">
            <a:off x="3785513" y="4665288"/>
            <a:ext cx="150875" cy="192000"/>
          </a:xfrm>
          <a:prstGeom prst="flowChartCollate">
            <a:avLst/>
          </a:prstGeom>
          <a:solidFill>
            <a:srgbClr val="980000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8"/>
          <p:cNvSpPr/>
          <p:nvPr/>
        </p:nvSpPr>
        <p:spPr>
          <a:xfrm>
            <a:off x="291150" y="3445950"/>
            <a:ext cx="8575500" cy="96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8"/>
          <p:cNvSpPr txBox="1"/>
          <p:nvPr/>
        </p:nvSpPr>
        <p:spPr>
          <a:xfrm>
            <a:off x="987550" y="4561200"/>
            <a:ext cx="113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All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