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obo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italic.fntdata"/><Relationship Id="rId14" Type="http://schemas.openxmlformats.org/officeDocument/2006/relationships/font" Target="fonts/Roboto-bold.fntdata"/><Relationship Id="rId16"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27abe46d3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27abe46d3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11bdb8a14f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1bdb8a14f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1bdb8a14fc_2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11bdb8a14fc_2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27abe46d3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127abe46d3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127abe46d31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127abe46d31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2863bedb27_2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2863bedb27_2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7.jpg"/><Relationship Id="rId4" Type="http://schemas.openxmlformats.org/officeDocument/2006/relationships/image" Target="../media/image4.jpg"/><Relationship Id="rId5" Type="http://schemas.openxmlformats.org/officeDocument/2006/relationships/image" Target="../media/image9.jpg"/><Relationship Id="rId6" Type="http://schemas.openxmlformats.org/officeDocument/2006/relationships/image" Target="../media/image3.jpg"/><Relationship Id="rId7"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0.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8.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1080151" y="0"/>
            <a:ext cx="6983700" cy="79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solidFill>
                  <a:srgbClr val="FFE700"/>
                </a:solidFill>
                <a:latin typeface="Times New Roman"/>
                <a:ea typeface="Times New Roman"/>
                <a:cs typeface="Times New Roman"/>
                <a:sym typeface="Times New Roman"/>
              </a:rPr>
              <a:t>Amelia Earhart</a:t>
            </a:r>
            <a:endParaRPr>
              <a:solidFill>
                <a:srgbClr val="FFE700"/>
              </a:solidFill>
              <a:latin typeface="Times New Roman"/>
              <a:ea typeface="Times New Roman"/>
              <a:cs typeface="Times New Roman"/>
              <a:sym typeface="Times New Roman"/>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Times New Roman"/>
                <a:ea typeface="Times New Roman"/>
                <a:cs typeface="Times New Roman"/>
                <a:sym typeface="Times New Roman"/>
              </a:rPr>
              <a:t>Lillyauna</a:t>
            </a:r>
            <a:r>
              <a:rPr lang="en"/>
              <a:t>, Mari-Ana, Skyler, Niko</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100000">
              <a:srgbClr val="70A4D5"/>
            </a:gs>
          </a:gsLst>
          <a:lin ang="5400012" scaled="0"/>
        </a:gradFill>
      </p:bgPr>
    </p:bg>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66141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Birth and </a:t>
            </a:r>
            <a:r>
              <a:rPr lang="en">
                <a:latin typeface="Times New Roman"/>
                <a:ea typeface="Times New Roman"/>
                <a:cs typeface="Times New Roman"/>
                <a:sym typeface="Times New Roman"/>
              </a:rPr>
              <a:t>technical</a:t>
            </a:r>
            <a:r>
              <a:rPr lang="en">
                <a:latin typeface="Times New Roman"/>
                <a:ea typeface="Times New Roman"/>
                <a:cs typeface="Times New Roman"/>
                <a:sym typeface="Times New Roman"/>
              </a:rPr>
              <a:t> death</a:t>
            </a:r>
            <a:endParaRPr>
              <a:latin typeface="Times New Roman"/>
              <a:ea typeface="Times New Roman"/>
              <a:cs typeface="Times New Roman"/>
              <a:sym typeface="Times New Roman"/>
            </a:endParaRPr>
          </a:p>
        </p:txBody>
      </p:sp>
      <p:sp>
        <p:nvSpPr>
          <p:cNvPr id="61" name="Google Shape;61;p14"/>
          <p:cNvSpPr txBox="1"/>
          <p:nvPr>
            <p:ph idx="1" type="body"/>
          </p:nvPr>
        </p:nvSpPr>
        <p:spPr>
          <a:xfrm>
            <a:off x="311700" y="1152475"/>
            <a:ext cx="28923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latin typeface="Times New Roman"/>
                <a:ea typeface="Times New Roman"/>
                <a:cs typeface="Times New Roman"/>
                <a:sym typeface="Times New Roman"/>
              </a:rPr>
              <a:t>Amelia Earhart was born on July 24, 1897. She was deemed dead on January 5, 1939.</a:t>
            </a:r>
            <a:endParaRPr>
              <a:latin typeface="Times New Roman"/>
              <a:ea typeface="Times New Roman"/>
              <a:cs typeface="Times New Roman"/>
              <a:sym typeface="Times New Roman"/>
            </a:endParaRPr>
          </a:p>
        </p:txBody>
      </p:sp>
      <p:pic>
        <p:nvPicPr>
          <p:cNvPr id="62" name="Google Shape;62;p14"/>
          <p:cNvPicPr preferRelativeResize="0"/>
          <p:nvPr/>
        </p:nvPicPr>
        <p:blipFill>
          <a:blip r:embed="rId3">
            <a:alphaModFix/>
          </a:blip>
          <a:stretch>
            <a:fillRect/>
          </a:stretch>
        </p:blipFill>
        <p:spPr>
          <a:xfrm>
            <a:off x="3869575" y="1218450"/>
            <a:ext cx="5274426" cy="3925050"/>
          </a:xfrm>
          <a:prstGeom prst="rect">
            <a:avLst/>
          </a:prstGeom>
          <a:noFill/>
          <a:ln>
            <a:noFill/>
          </a:ln>
        </p:spPr>
      </p:pic>
      <p:sp>
        <p:nvSpPr>
          <p:cNvPr id="63" name="Google Shape;63;p14"/>
          <p:cNvSpPr txBox="1"/>
          <p:nvPr/>
        </p:nvSpPr>
        <p:spPr>
          <a:xfrm>
            <a:off x="6297375" y="293350"/>
            <a:ext cx="2846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Lillyauna Bartley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4E5F5"/>
            </a:gs>
            <a:gs pos="100000">
              <a:srgbClr val="70A4D5"/>
            </a:gs>
          </a:gsLst>
          <a:path path="circle">
            <a:fillToRect b="50%" l="50%" r="50%" t="50%"/>
          </a:path>
          <a:tileRect/>
        </a:gradFill>
      </p:bgPr>
    </p:bg>
    <p:spTree>
      <p:nvGrpSpPr>
        <p:cNvPr id="67" name="Shape 67"/>
        <p:cNvGrpSpPr/>
        <p:nvPr/>
      </p:nvGrpSpPr>
      <p:grpSpPr>
        <a:xfrm>
          <a:off x="0" y="0"/>
          <a:ext cx="0" cy="0"/>
          <a:chOff x="0" y="0"/>
          <a:chExt cx="0" cy="0"/>
        </a:xfrm>
      </p:grpSpPr>
      <p:sp>
        <p:nvSpPr>
          <p:cNvPr id="68" name="Google Shape;68;p15"/>
          <p:cNvSpPr txBox="1"/>
          <p:nvPr>
            <p:ph type="title"/>
          </p:nvPr>
        </p:nvSpPr>
        <p:spPr>
          <a:xfrm>
            <a:off x="0" y="40987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lang="en" sz="2020"/>
              <a:t>Where she was born and raised</a:t>
            </a:r>
            <a:endParaRPr sz="2020"/>
          </a:p>
        </p:txBody>
      </p:sp>
      <p:sp>
        <p:nvSpPr>
          <p:cNvPr id="69" name="Google Shape;69;p15"/>
          <p:cNvSpPr txBox="1"/>
          <p:nvPr>
            <p:ph idx="1" type="body"/>
          </p:nvPr>
        </p:nvSpPr>
        <p:spPr>
          <a:xfrm>
            <a:off x="93900" y="982575"/>
            <a:ext cx="4572000" cy="29775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Clr>
                <a:schemeClr val="dk1"/>
              </a:buClr>
              <a:buSzPts val="1100"/>
              <a:buFont typeface="Arial"/>
              <a:buNone/>
            </a:pPr>
            <a:r>
              <a:rPr lang="en" sz="1600">
                <a:solidFill>
                  <a:schemeClr val="dk1"/>
                </a:solidFill>
              </a:rPr>
              <a:t>  </a:t>
            </a:r>
            <a:r>
              <a:rPr lang="en" sz="1600">
                <a:solidFill>
                  <a:schemeClr val="dk1"/>
                </a:solidFill>
              </a:rPr>
              <a:t>Amelia Earhart was born in 1897 in Atchison, Kansas she was raised in Kansas, Iowa, Minnesota, and Illinois.  They moved around a lot because of the death of their grandparents.  They stayed inside their </a:t>
            </a:r>
            <a:r>
              <a:rPr lang="en" sz="1600">
                <a:solidFill>
                  <a:schemeClr val="dk1"/>
                </a:solidFill>
              </a:rPr>
              <a:t>grandparents</a:t>
            </a:r>
            <a:r>
              <a:rPr lang="en" sz="1600">
                <a:solidFill>
                  <a:schemeClr val="dk1"/>
                </a:solidFill>
              </a:rPr>
              <a:t> house for a bit but it was hard because they struggled financially to keep it.  Because they couldn’t get a stable job.  Amelia was raised inside that house and moving was the last thing she would think about because its her family’s house.</a:t>
            </a:r>
            <a:endParaRPr sz="1600">
              <a:solidFill>
                <a:schemeClr val="lt1"/>
              </a:solidFill>
              <a:highlight>
                <a:schemeClr val="dk1"/>
              </a:highlight>
            </a:endParaRPr>
          </a:p>
        </p:txBody>
      </p:sp>
      <p:sp>
        <p:nvSpPr>
          <p:cNvPr id="70" name="Google Shape;70;p15"/>
          <p:cNvSpPr txBox="1"/>
          <p:nvPr/>
        </p:nvSpPr>
        <p:spPr>
          <a:xfrm>
            <a:off x="6611100" y="0"/>
            <a:ext cx="25332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000">
                <a:solidFill>
                  <a:schemeClr val="dk1"/>
                </a:solidFill>
              </a:rPr>
              <a:t>Niko Antongiorgi</a:t>
            </a:r>
            <a:endParaRPr sz="2000">
              <a:solidFill>
                <a:schemeClr val="dk1"/>
              </a:solidFill>
            </a:endParaRPr>
          </a:p>
        </p:txBody>
      </p:sp>
      <p:pic>
        <p:nvPicPr>
          <p:cNvPr id="71" name="Google Shape;71;p15"/>
          <p:cNvPicPr preferRelativeResize="0"/>
          <p:nvPr/>
        </p:nvPicPr>
        <p:blipFill>
          <a:blip r:embed="rId3">
            <a:alphaModFix/>
          </a:blip>
          <a:stretch>
            <a:fillRect/>
          </a:stretch>
        </p:blipFill>
        <p:spPr>
          <a:xfrm>
            <a:off x="4876800" y="2293000"/>
            <a:ext cx="4267200" cy="285049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5D0D0"/>
            </a:gs>
            <a:gs pos="100000">
              <a:srgbClr val="D96868"/>
            </a:gs>
          </a:gsLst>
          <a:path path="circle">
            <a:fillToRect b="50%" l="50%" r="50%" t="50%"/>
          </a:path>
          <a:tileRect/>
        </a:gradFill>
      </p:bgPr>
    </p:bg>
    <p:spTree>
      <p:nvGrpSpPr>
        <p:cNvPr id="75" name="Shape 75"/>
        <p:cNvGrpSpPr/>
        <p:nvPr/>
      </p:nvGrpSpPr>
      <p:grpSpPr>
        <a:xfrm>
          <a:off x="0" y="0"/>
          <a:ext cx="0" cy="0"/>
          <a:chOff x="0" y="0"/>
          <a:chExt cx="0" cy="0"/>
        </a:xfrm>
      </p:grpSpPr>
      <p:sp>
        <p:nvSpPr>
          <p:cNvPr id="76" name="Google Shape;76;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Where she went to school</a:t>
            </a:r>
            <a:endParaRPr/>
          </a:p>
        </p:txBody>
      </p:sp>
      <p:sp>
        <p:nvSpPr>
          <p:cNvPr id="77" name="Google Shape;77;p16"/>
          <p:cNvSpPr txBox="1"/>
          <p:nvPr>
            <p:ph idx="1" type="body"/>
          </p:nvPr>
        </p:nvSpPr>
        <p:spPr>
          <a:xfrm>
            <a:off x="311700" y="1152475"/>
            <a:ext cx="4785000" cy="3252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400">
                <a:solidFill>
                  <a:schemeClr val="dk1"/>
                </a:solidFill>
              </a:rPr>
              <a:t>  </a:t>
            </a:r>
            <a:r>
              <a:rPr lang="en" sz="1400">
                <a:solidFill>
                  <a:schemeClr val="dk1"/>
                </a:solidFill>
              </a:rPr>
              <a:t>Amelia</a:t>
            </a:r>
            <a:r>
              <a:rPr lang="en" sz="1400">
                <a:solidFill>
                  <a:schemeClr val="dk1"/>
                </a:solidFill>
              </a:rPr>
              <a:t> Earhart </a:t>
            </a:r>
            <a:r>
              <a:rPr lang="en" sz="1400">
                <a:solidFill>
                  <a:schemeClr val="dk1"/>
                </a:solidFill>
              </a:rPr>
              <a:t>attended school at multiple schools in her life because her parents were always moving due to them not getting to keep up with rent.  She attended at Central High school and Hyde Park Academy High school.  This is were Amelia finished high school in Chicago in 1916.  After her mother received her inheritance she </a:t>
            </a:r>
            <a:r>
              <a:rPr lang="en" sz="1400">
                <a:solidFill>
                  <a:schemeClr val="dk1"/>
                </a:solidFill>
                <a:latin typeface="Roboto"/>
                <a:ea typeface="Roboto"/>
                <a:cs typeface="Roboto"/>
                <a:sym typeface="Roboto"/>
              </a:rPr>
              <a:t>was able to attend the Ogontz School in Rydal, Pennsylvania.  But she left school to work at a Canadian military high school where she met aviators and was interested in flying.  For college she went to Penn State Abington, and Columbia University.</a:t>
            </a:r>
            <a:endParaRPr sz="1400">
              <a:solidFill>
                <a:schemeClr val="dk1"/>
              </a:solidFill>
            </a:endParaRPr>
          </a:p>
          <a:p>
            <a:pPr indent="0" lvl="0" marL="0" rtl="0" algn="l">
              <a:spcBef>
                <a:spcPts val="1200"/>
              </a:spcBef>
              <a:spcAft>
                <a:spcPts val="1200"/>
              </a:spcAft>
              <a:buNone/>
            </a:pPr>
            <a:r>
              <a:t/>
            </a:r>
            <a:endParaRPr sz="1400">
              <a:solidFill>
                <a:schemeClr val="dk1"/>
              </a:solidFill>
            </a:endParaRPr>
          </a:p>
        </p:txBody>
      </p:sp>
      <p:sp>
        <p:nvSpPr>
          <p:cNvPr id="78" name="Google Shape;78;p16"/>
          <p:cNvSpPr txBox="1"/>
          <p:nvPr/>
        </p:nvSpPr>
        <p:spPr>
          <a:xfrm>
            <a:off x="152400" y="152400"/>
            <a:ext cx="3000000" cy="400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1200"/>
              </a:spcAft>
              <a:buNone/>
            </a:pPr>
            <a:r>
              <a:t/>
            </a:r>
            <a:endParaRPr/>
          </a:p>
        </p:txBody>
      </p:sp>
      <p:pic>
        <p:nvPicPr>
          <p:cNvPr id="79" name="Google Shape;79;p16"/>
          <p:cNvPicPr preferRelativeResize="0"/>
          <p:nvPr/>
        </p:nvPicPr>
        <p:blipFill>
          <a:blip r:embed="rId3">
            <a:alphaModFix/>
          </a:blip>
          <a:stretch>
            <a:fillRect/>
          </a:stretch>
        </p:blipFill>
        <p:spPr>
          <a:xfrm>
            <a:off x="7230911" y="115625"/>
            <a:ext cx="1802339" cy="1007700"/>
          </a:xfrm>
          <a:prstGeom prst="rect">
            <a:avLst/>
          </a:prstGeom>
          <a:noFill/>
          <a:ln>
            <a:noFill/>
          </a:ln>
        </p:spPr>
      </p:pic>
      <p:pic>
        <p:nvPicPr>
          <p:cNvPr id="80" name="Google Shape;80;p16"/>
          <p:cNvPicPr preferRelativeResize="0"/>
          <p:nvPr/>
        </p:nvPicPr>
        <p:blipFill>
          <a:blip r:embed="rId4">
            <a:alphaModFix/>
          </a:blip>
          <a:stretch>
            <a:fillRect/>
          </a:stretch>
        </p:blipFill>
        <p:spPr>
          <a:xfrm>
            <a:off x="5249100" y="1118025"/>
            <a:ext cx="1981800" cy="1108037"/>
          </a:xfrm>
          <a:prstGeom prst="rect">
            <a:avLst/>
          </a:prstGeom>
          <a:noFill/>
          <a:ln>
            <a:noFill/>
          </a:ln>
        </p:spPr>
      </p:pic>
      <p:cxnSp>
        <p:nvCxnSpPr>
          <p:cNvPr id="81" name="Google Shape;81;p16"/>
          <p:cNvCxnSpPr>
            <a:stCxn id="79" idx="1"/>
            <a:endCxn id="80" idx="0"/>
          </p:cNvCxnSpPr>
          <p:nvPr/>
        </p:nvCxnSpPr>
        <p:spPr>
          <a:xfrm flipH="1">
            <a:off x="6240011" y="619475"/>
            <a:ext cx="990900" cy="498600"/>
          </a:xfrm>
          <a:prstGeom prst="straightConnector1">
            <a:avLst/>
          </a:prstGeom>
          <a:noFill/>
          <a:ln cap="flat" cmpd="sng" w="9525">
            <a:solidFill>
              <a:schemeClr val="dk2"/>
            </a:solidFill>
            <a:prstDash val="solid"/>
            <a:round/>
            <a:headEnd len="med" w="med" type="none"/>
            <a:tailEnd len="med" w="med" type="triangle"/>
          </a:ln>
        </p:spPr>
      </p:cxnSp>
      <p:cxnSp>
        <p:nvCxnSpPr>
          <p:cNvPr id="82" name="Google Shape;82;p16"/>
          <p:cNvCxnSpPr>
            <a:stCxn id="80" idx="3"/>
            <a:endCxn id="83" idx="0"/>
          </p:cNvCxnSpPr>
          <p:nvPr/>
        </p:nvCxnSpPr>
        <p:spPr>
          <a:xfrm>
            <a:off x="7230900" y="1672044"/>
            <a:ext cx="928800" cy="554100"/>
          </a:xfrm>
          <a:prstGeom prst="straightConnector1">
            <a:avLst/>
          </a:prstGeom>
          <a:noFill/>
          <a:ln cap="flat" cmpd="sng" w="9525">
            <a:solidFill>
              <a:schemeClr val="dk2"/>
            </a:solidFill>
            <a:prstDash val="solid"/>
            <a:round/>
            <a:headEnd len="med" w="med" type="none"/>
            <a:tailEnd len="med" w="med" type="triangle"/>
          </a:ln>
        </p:spPr>
      </p:cxnSp>
      <p:pic>
        <p:nvPicPr>
          <p:cNvPr id="83" name="Google Shape;83;p16"/>
          <p:cNvPicPr preferRelativeResize="0"/>
          <p:nvPr/>
        </p:nvPicPr>
        <p:blipFill>
          <a:blip r:embed="rId5">
            <a:alphaModFix/>
          </a:blip>
          <a:stretch>
            <a:fillRect/>
          </a:stretch>
        </p:blipFill>
        <p:spPr>
          <a:xfrm>
            <a:off x="7285900" y="2226050"/>
            <a:ext cx="1747350" cy="1007700"/>
          </a:xfrm>
          <a:prstGeom prst="rect">
            <a:avLst/>
          </a:prstGeom>
          <a:noFill/>
          <a:ln>
            <a:noFill/>
          </a:ln>
        </p:spPr>
      </p:pic>
      <p:pic>
        <p:nvPicPr>
          <p:cNvPr id="84" name="Google Shape;84;p16"/>
          <p:cNvPicPr preferRelativeResize="0"/>
          <p:nvPr/>
        </p:nvPicPr>
        <p:blipFill>
          <a:blip r:embed="rId6">
            <a:alphaModFix/>
          </a:blip>
          <a:stretch>
            <a:fillRect/>
          </a:stretch>
        </p:blipFill>
        <p:spPr>
          <a:xfrm>
            <a:off x="5028325" y="3233900"/>
            <a:ext cx="2202576" cy="1007700"/>
          </a:xfrm>
          <a:prstGeom prst="rect">
            <a:avLst/>
          </a:prstGeom>
          <a:noFill/>
          <a:ln>
            <a:noFill/>
          </a:ln>
        </p:spPr>
      </p:pic>
      <p:cxnSp>
        <p:nvCxnSpPr>
          <p:cNvPr id="85" name="Google Shape;85;p16"/>
          <p:cNvCxnSpPr>
            <a:stCxn id="83" idx="1"/>
            <a:endCxn id="84" idx="0"/>
          </p:cNvCxnSpPr>
          <p:nvPr/>
        </p:nvCxnSpPr>
        <p:spPr>
          <a:xfrm flipH="1">
            <a:off x="6129700" y="2729900"/>
            <a:ext cx="1156200" cy="504000"/>
          </a:xfrm>
          <a:prstGeom prst="straightConnector1">
            <a:avLst/>
          </a:prstGeom>
          <a:noFill/>
          <a:ln cap="flat" cmpd="sng" w="9525">
            <a:solidFill>
              <a:schemeClr val="dk2"/>
            </a:solidFill>
            <a:prstDash val="solid"/>
            <a:round/>
            <a:headEnd len="med" w="med" type="none"/>
            <a:tailEnd len="med" w="med" type="triangle"/>
          </a:ln>
        </p:spPr>
      </p:cxnSp>
      <p:pic>
        <p:nvPicPr>
          <p:cNvPr id="86" name="Google Shape;86;p16"/>
          <p:cNvPicPr preferRelativeResize="0"/>
          <p:nvPr/>
        </p:nvPicPr>
        <p:blipFill>
          <a:blip r:embed="rId7">
            <a:alphaModFix/>
          </a:blip>
          <a:stretch>
            <a:fillRect/>
          </a:stretch>
        </p:blipFill>
        <p:spPr>
          <a:xfrm>
            <a:off x="7340923" y="3997980"/>
            <a:ext cx="1692325" cy="1042517"/>
          </a:xfrm>
          <a:prstGeom prst="rect">
            <a:avLst/>
          </a:prstGeom>
          <a:noFill/>
          <a:ln>
            <a:noFill/>
          </a:ln>
        </p:spPr>
      </p:pic>
      <p:cxnSp>
        <p:nvCxnSpPr>
          <p:cNvPr id="87" name="Google Shape;87;p16"/>
          <p:cNvCxnSpPr>
            <a:stCxn id="84" idx="3"/>
            <a:endCxn id="86" idx="0"/>
          </p:cNvCxnSpPr>
          <p:nvPr/>
        </p:nvCxnSpPr>
        <p:spPr>
          <a:xfrm>
            <a:off x="7230901" y="3737750"/>
            <a:ext cx="956100" cy="260100"/>
          </a:xfrm>
          <a:prstGeom prst="straightConnector1">
            <a:avLst/>
          </a:prstGeom>
          <a:noFill/>
          <a:ln cap="flat" cmpd="sng" w="9525">
            <a:solidFill>
              <a:schemeClr val="dk2"/>
            </a:solidFill>
            <a:prstDash val="solid"/>
            <a:round/>
            <a:headEnd len="med" w="med" type="none"/>
            <a:tailEnd len="med" w="med" type="triangle"/>
          </a:ln>
        </p:spPr>
      </p:cxnSp>
      <p:sp>
        <p:nvSpPr>
          <p:cNvPr id="88" name="Google Shape;88;p16"/>
          <p:cNvSpPr txBox="1"/>
          <p:nvPr/>
        </p:nvSpPr>
        <p:spPr>
          <a:xfrm>
            <a:off x="273800" y="244475"/>
            <a:ext cx="3393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Niko Antongiorgi</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2" name="Shape 92"/>
        <p:cNvGrpSpPr/>
        <p:nvPr/>
      </p:nvGrpSpPr>
      <p:grpSpPr>
        <a:xfrm>
          <a:off x="0" y="0"/>
          <a:ext cx="0" cy="0"/>
          <a:chOff x="0" y="0"/>
          <a:chExt cx="0" cy="0"/>
        </a:xfrm>
      </p:grpSpPr>
      <p:sp>
        <p:nvSpPr>
          <p:cNvPr id="93" name="Google Shape;93;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What did Amelia </a:t>
            </a:r>
            <a:r>
              <a:rPr lang="en">
                <a:latin typeface="Times New Roman"/>
                <a:ea typeface="Times New Roman"/>
                <a:cs typeface="Times New Roman"/>
                <a:sym typeface="Times New Roman"/>
              </a:rPr>
              <a:t>Accomplish</a:t>
            </a:r>
            <a:r>
              <a:rPr lang="en">
                <a:latin typeface="Times New Roman"/>
                <a:ea typeface="Times New Roman"/>
                <a:cs typeface="Times New Roman"/>
                <a:sym typeface="Times New Roman"/>
              </a:rPr>
              <a:t>?</a:t>
            </a:r>
            <a:endParaRPr>
              <a:latin typeface="Times New Roman"/>
              <a:ea typeface="Times New Roman"/>
              <a:cs typeface="Times New Roman"/>
              <a:sym typeface="Times New Roman"/>
            </a:endParaRPr>
          </a:p>
        </p:txBody>
      </p:sp>
      <p:sp>
        <p:nvSpPr>
          <p:cNvPr id="94" name="Google Shape;94;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36550" lvl="0" marL="457200" rtl="0" algn="l">
              <a:lnSpc>
                <a:spcPct val="100000"/>
              </a:lnSpc>
              <a:spcBef>
                <a:spcPts val="0"/>
              </a:spcBef>
              <a:spcAft>
                <a:spcPts val="0"/>
              </a:spcAft>
              <a:buClr>
                <a:schemeClr val="dk1"/>
              </a:buClr>
              <a:buSzPts val="1700"/>
              <a:buFont typeface="Times New Roman"/>
              <a:buChar char="●"/>
            </a:pPr>
            <a:r>
              <a:rPr lang="en" sz="1700">
                <a:solidFill>
                  <a:schemeClr val="dk1"/>
                </a:solidFill>
                <a:latin typeface="Times New Roman"/>
                <a:ea typeface="Times New Roman"/>
                <a:cs typeface="Times New Roman"/>
                <a:sym typeface="Times New Roman"/>
              </a:rPr>
              <a:t>First woman to fly across the Atlantic Ocean as both a passenger and solo.</a:t>
            </a:r>
            <a:endParaRPr sz="1700">
              <a:solidFill>
                <a:schemeClr val="dk1"/>
              </a:solidFill>
              <a:latin typeface="Times New Roman"/>
              <a:ea typeface="Times New Roman"/>
              <a:cs typeface="Times New Roman"/>
              <a:sym typeface="Times New Roman"/>
            </a:endParaRPr>
          </a:p>
          <a:p>
            <a:pPr indent="-336550" lvl="0" marL="457200" rtl="0" algn="l">
              <a:lnSpc>
                <a:spcPct val="100000"/>
              </a:lnSpc>
              <a:spcBef>
                <a:spcPts val="0"/>
              </a:spcBef>
              <a:spcAft>
                <a:spcPts val="0"/>
              </a:spcAft>
              <a:buClr>
                <a:schemeClr val="dk1"/>
              </a:buClr>
              <a:buSzPts val="1700"/>
              <a:buFont typeface="Times New Roman"/>
              <a:buChar char="●"/>
            </a:pPr>
            <a:r>
              <a:rPr lang="en" sz="1700">
                <a:solidFill>
                  <a:schemeClr val="dk1"/>
                </a:solidFill>
                <a:latin typeface="Times New Roman"/>
                <a:ea typeface="Times New Roman"/>
                <a:cs typeface="Times New Roman"/>
                <a:sym typeface="Times New Roman"/>
              </a:rPr>
              <a:t>On October 22, 1922 Amelia broke the women's altitude record when she rose to 14,000 feet.</a:t>
            </a:r>
            <a:endParaRPr sz="1700">
              <a:solidFill>
                <a:schemeClr val="dk1"/>
              </a:solidFill>
              <a:latin typeface="Times New Roman"/>
              <a:ea typeface="Times New Roman"/>
              <a:cs typeface="Times New Roman"/>
              <a:sym typeface="Times New Roman"/>
            </a:endParaRPr>
          </a:p>
          <a:p>
            <a:pPr indent="-336550" lvl="0" marL="457200" rtl="0" algn="l">
              <a:lnSpc>
                <a:spcPct val="100000"/>
              </a:lnSpc>
              <a:spcBef>
                <a:spcPts val="0"/>
              </a:spcBef>
              <a:spcAft>
                <a:spcPts val="0"/>
              </a:spcAft>
              <a:buClr>
                <a:schemeClr val="dk1"/>
              </a:buClr>
              <a:buSzPts val="1700"/>
              <a:buFont typeface="Times New Roman"/>
              <a:buChar char="●"/>
            </a:pPr>
            <a:r>
              <a:rPr lang="en" sz="1700">
                <a:solidFill>
                  <a:schemeClr val="dk1"/>
                </a:solidFill>
                <a:latin typeface="Times New Roman"/>
                <a:ea typeface="Times New Roman"/>
                <a:cs typeface="Times New Roman"/>
                <a:sym typeface="Times New Roman"/>
              </a:rPr>
              <a:t>Amelia was a founding member and president of Ninety-Nines, An international Organization of Women Pilots (Today Ninety-Nines has thousands of members from 44 different countries)</a:t>
            </a:r>
            <a:endParaRPr sz="1700">
              <a:solidFill>
                <a:schemeClr val="dk1"/>
              </a:solidFill>
              <a:latin typeface="Times New Roman"/>
              <a:ea typeface="Times New Roman"/>
              <a:cs typeface="Times New Roman"/>
              <a:sym typeface="Times New Roman"/>
            </a:endParaRPr>
          </a:p>
          <a:p>
            <a:pPr indent="-336550" lvl="0" marL="457200" rtl="0" algn="l">
              <a:lnSpc>
                <a:spcPct val="100000"/>
              </a:lnSpc>
              <a:spcBef>
                <a:spcPts val="0"/>
              </a:spcBef>
              <a:spcAft>
                <a:spcPts val="0"/>
              </a:spcAft>
              <a:buClr>
                <a:schemeClr val="dk1"/>
              </a:buClr>
              <a:buSzPts val="1700"/>
              <a:buFont typeface="Times New Roman"/>
              <a:buChar char="●"/>
            </a:pPr>
            <a:r>
              <a:rPr lang="en" sz="1700">
                <a:solidFill>
                  <a:schemeClr val="dk1"/>
                </a:solidFill>
                <a:latin typeface="Times New Roman"/>
                <a:ea typeface="Times New Roman"/>
                <a:cs typeface="Times New Roman"/>
                <a:sym typeface="Times New Roman"/>
              </a:rPr>
              <a:t>After flying across the Atlantic, Congress awarded Amelia the Distinguished Flying Cross which is a military decoration awarded for “heroism or extraordinary achievement while participating in an aerial flight.” She was the first woman to receive the honor.</a:t>
            </a:r>
            <a:endParaRPr sz="1700">
              <a:solidFill>
                <a:schemeClr val="dk1"/>
              </a:solidFill>
              <a:latin typeface="Times New Roman"/>
              <a:ea typeface="Times New Roman"/>
              <a:cs typeface="Times New Roman"/>
              <a:sym typeface="Times New Roman"/>
            </a:endParaRPr>
          </a:p>
        </p:txBody>
      </p:sp>
      <p:sp>
        <p:nvSpPr>
          <p:cNvPr id="95" name="Google Shape;95;p17"/>
          <p:cNvSpPr txBox="1"/>
          <p:nvPr/>
        </p:nvSpPr>
        <p:spPr>
          <a:xfrm>
            <a:off x="5299950" y="254250"/>
            <a:ext cx="3442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Lillyauna Bartley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100000">
              <a:srgbClr val="674EA7"/>
            </a:gs>
          </a:gsLst>
          <a:lin ang="5400012" scaled="0"/>
        </a:gradFill>
      </p:bgPr>
    </p:bg>
    <p:spTree>
      <p:nvGrpSpPr>
        <p:cNvPr id="99" name="Shape 99"/>
        <p:cNvGrpSpPr/>
        <p:nvPr/>
      </p:nvGrpSpPr>
      <p:grpSpPr>
        <a:xfrm>
          <a:off x="0" y="0"/>
          <a:ext cx="0" cy="0"/>
          <a:chOff x="0" y="0"/>
          <a:chExt cx="0" cy="0"/>
        </a:xfrm>
      </p:grpSpPr>
      <p:sp>
        <p:nvSpPr>
          <p:cNvPr id="100" name="Google Shape;100;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Some Obstacles</a:t>
            </a:r>
            <a:endParaRPr/>
          </a:p>
        </p:txBody>
      </p:sp>
      <p:sp>
        <p:nvSpPr>
          <p:cNvPr id="101" name="Google Shape;101;p18"/>
          <p:cNvSpPr txBox="1"/>
          <p:nvPr>
            <p:ph idx="1" type="body"/>
          </p:nvPr>
        </p:nvSpPr>
        <p:spPr>
          <a:xfrm>
            <a:off x="311700" y="1152475"/>
            <a:ext cx="5748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1"/>
                </a:solidFill>
                <a:latin typeface="Times New Roman"/>
                <a:ea typeface="Times New Roman"/>
                <a:cs typeface="Times New Roman"/>
                <a:sym typeface="Times New Roman"/>
              </a:rPr>
              <a:t>There were many obstacles Amelia faced, first off she was a woman. Back then women were to clean cook and care for their husbands and children. </a:t>
            </a:r>
            <a:r>
              <a:rPr lang="en">
                <a:solidFill>
                  <a:schemeClr val="dk1"/>
                </a:solidFill>
                <a:latin typeface="Times New Roman"/>
                <a:ea typeface="Times New Roman"/>
                <a:cs typeface="Times New Roman"/>
                <a:sym typeface="Times New Roman"/>
              </a:rPr>
              <a:t>Amelia defied the standards and helped to shape a different path for a lot of women. There is no doubt that Amelia was told she couldn't do something, yet she continued to break many records.</a:t>
            </a:r>
            <a:endParaRPr>
              <a:solidFill>
                <a:schemeClr val="dk1"/>
              </a:solidFill>
              <a:latin typeface="Times New Roman"/>
              <a:ea typeface="Times New Roman"/>
              <a:cs typeface="Times New Roman"/>
              <a:sym typeface="Times New Roman"/>
            </a:endParaRPr>
          </a:p>
          <a:p>
            <a:pPr indent="0" lvl="0" marL="0" rtl="0" algn="l">
              <a:spcBef>
                <a:spcPts val="1200"/>
              </a:spcBef>
              <a:spcAft>
                <a:spcPts val="1200"/>
              </a:spcAft>
              <a:buNone/>
            </a:pPr>
            <a:r>
              <a:t/>
            </a:r>
            <a:endParaRPr>
              <a:solidFill>
                <a:schemeClr val="dk1"/>
              </a:solidFill>
              <a:latin typeface="Times New Roman"/>
              <a:ea typeface="Times New Roman"/>
              <a:cs typeface="Times New Roman"/>
              <a:sym typeface="Times New Roman"/>
            </a:endParaRPr>
          </a:p>
        </p:txBody>
      </p:sp>
      <p:pic>
        <p:nvPicPr>
          <p:cNvPr id="102" name="Google Shape;102;p18"/>
          <p:cNvPicPr preferRelativeResize="0"/>
          <p:nvPr/>
        </p:nvPicPr>
        <p:blipFill>
          <a:blip r:embed="rId3">
            <a:alphaModFix/>
          </a:blip>
          <a:stretch>
            <a:fillRect/>
          </a:stretch>
        </p:blipFill>
        <p:spPr>
          <a:xfrm>
            <a:off x="6120375" y="4"/>
            <a:ext cx="3023625" cy="2778100"/>
          </a:xfrm>
          <a:prstGeom prst="rect">
            <a:avLst/>
          </a:prstGeom>
          <a:noFill/>
          <a:ln>
            <a:noFill/>
          </a:ln>
        </p:spPr>
      </p:pic>
      <p:sp>
        <p:nvSpPr>
          <p:cNvPr id="103" name="Google Shape;103;p18"/>
          <p:cNvSpPr txBox="1"/>
          <p:nvPr/>
        </p:nvSpPr>
        <p:spPr>
          <a:xfrm>
            <a:off x="303125" y="146675"/>
            <a:ext cx="3833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Lillyauna Bartley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DECDB"/>
            </a:gs>
            <a:gs pos="100000">
              <a:srgbClr val="F0A963"/>
            </a:gs>
          </a:gsLst>
          <a:path path="circle">
            <a:fillToRect b="50%" l="50%" r="50%" t="50%"/>
          </a:path>
          <a:tileRect/>
        </a:gradFill>
      </p:bgPr>
    </p:bg>
    <p:spTree>
      <p:nvGrpSpPr>
        <p:cNvPr id="107" name="Shape 107"/>
        <p:cNvGrpSpPr/>
        <p:nvPr/>
      </p:nvGrpSpPr>
      <p:grpSpPr>
        <a:xfrm>
          <a:off x="0" y="0"/>
          <a:ext cx="0" cy="0"/>
          <a:chOff x="0" y="0"/>
          <a:chExt cx="0" cy="0"/>
        </a:xfrm>
      </p:grpSpPr>
      <p:sp>
        <p:nvSpPr>
          <p:cNvPr id="108" name="Google Shape;108;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Interesting</a:t>
            </a:r>
            <a:r>
              <a:rPr lang="en">
                <a:latin typeface="Times New Roman"/>
                <a:ea typeface="Times New Roman"/>
                <a:cs typeface="Times New Roman"/>
                <a:sym typeface="Times New Roman"/>
              </a:rPr>
              <a:t> facts</a:t>
            </a:r>
            <a:endParaRPr>
              <a:latin typeface="Times New Roman"/>
              <a:ea typeface="Times New Roman"/>
              <a:cs typeface="Times New Roman"/>
              <a:sym typeface="Times New Roman"/>
            </a:endParaRPr>
          </a:p>
        </p:txBody>
      </p:sp>
      <p:sp>
        <p:nvSpPr>
          <p:cNvPr id="109" name="Google Shape;109;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Times New Roman"/>
              <a:buChar char="●"/>
            </a:pPr>
            <a:r>
              <a:rPr lang="en">
                <a:solidFill>
                  <a:schemeClr val="dk1"/>
                </a:solidFill>
                <a:latin typeface="Times New Roman"/>
                <a:ea typeface="Times New Roman"/>
                <a:cs typeface="Times New Roman"/>
                <a:sym typeface="Times New Roman"/>
              </a:rPr>
              <a:t>Amelia Earhart was the second and first woman to fly solo nonstop across the Atlantic</a:t>
            </a:r>
            <a:endParaRPr>
              <a:solidFill>
                <a:schemeClr val="dk1"/>
              </a:solidFill>
              <a:latin typeface="Times New Roman"/>
              <a:ea typeface="Times New Roman"/>
              <a:cs typeface="Times New Roman"/>
              <a:sym typeface="Times New Roman"/>
            </a:endParaRPr>
          </a:p>
          <a:p>
            <a:pPr indent="-342900" lvl="0" marL="457200" rtl="0" algn="l">
              <a:spcBef>
                <a:spcPts val="0"/>
              </a:spcBef>
              <a:spcAft>
                <a:spcPts val="0"/>
              </a:spcAft>
              <a:buClr>
                <a:schemeClr val="dk1"/>
              </a:buClr>
              <a:buSzPts val="1800"/>
              <a:buFont typeface="Times New Roman"/>
              <a:buChar char="●"/>
            </a:pPr>
            <a:r>
              <a:rPr lang="en">
                <a:solidFill>
                  <a:schemeClr val="dk1"/>
                </a:solidFill>
                <a:latin typeface="Times New Roman"/>
                <a:ea typeface="Times New Roman"/>
                <a:cs typeface="Times New Roman"/>
                <a:sym typeface="Times New Roman"/>
              </a:rPr>
              <a:t>Amelia’s childhood nickname was Meelie ( she was a very </a:t>
            </a:r>
            <a:r>
              <a:rPr lang="en">
                <a:solidFill>
                  <a:schemeClr val="dk1"/>
                </a:solidFill>
                <a:latin typeface="Times New Roman"/>
                <a:ea typeface="Times New Roman"/>
                <a:cs typeface="Times New Roman"/>
                <a:sym typeface="Times New Roman"/>
              </a:rPr>
              <a:t>adventurous child and often had her little sister grace follow her while she climbed tree, hunted rats, did what every child did collect insects).</a:t>
            </a:r>
            <a:endParaRPr>
              <a:solidFill>
                <a:schemeClr val="dk1"/>
              </a:solidFill>
              <a:latin typeface="Times New Roman"/>
              <a:ea typeface="Times New Roman"/>
              <a:cs typeface="Times New Roman"/>
              <a:sym typeface="Times New Roman"/>
            </a:endParaRPr>
          </a:p>
          <a:p>
            <a:pPr indent="-342900" lvl="0" marL="457200" rtl="0" algn="l">
              <a:spcBef>
                <a:spcPts val="0"/>
              </a:spcBef>
              <a:spcAft>
                <a:spcPts val="0"/>
              </a:spcAft>
              <a:buClr>
                <a:schemeClr val="dk1"/>
              </a:buClr>
              <a:buSzPts val="1800"/>
              <a:buFont typeface="Times New Roman"/>
              <a:buChar char="●"/>
            </a:pPr>
            <a:r>
              <a:rPr lang="en">
                <a:solidFill>
                  <a:schemeClr val="dk1"/>
                </a:solidFill>
                <a:latin typeface="Times New Roman"/>
                <a:ea typeface="Times New Roman"/>
                <a:cs typeface="Times New Roman"/>
                <a:sym typeface="Times New Roman"/>
              </a:rPr>
              <a:t>She did build her own roller coaster with her uncles help. </a:t>
            </a:r>
            <a:endParaRPr>
              <a:solidFill>
                <a:schemeClr val="dk1"/>
              </a:solidFill>
              <a:latin typeface="Times New Roman"/>
              <a:ea typeface="Times New Roman"/>
              <a:cs typeface="Times New Roman"/>
              <a:sym typeface="Times New Roman"/>
            </a:endParaRPr>
          </a:p>
        </p:txBody>
      </p:sp>
      <p:sp>
        <p:nvSpPr>
          <p:cNvPr id="110" name="Google Shape;110;p19"/>
          <p:cNvSpPr txBox="1"/>
          <p:nvPr/>
        </p:nvSpPr>
        <p:spPr>
          <a:xfrm>
            <a:off x="420475" y="166225"/>
            <a:ext cx="3451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Mari-Ana Vargas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