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7" r:id="rId2"/>
    <p:sldId id="263" r:id="rId3"/>
    <p:sldId id="269" r:id="rId4"/>
    <p:sldId id="261" r:id="rId5"/>
    <p:sldId id="262" r:id="rId6"/>
    <p:sldId id="259" r:id="rId7"/>
    <p:sldId id="264" r:id="rId8"/>
    <p:sldId id="260" r:id="rId9"/>
    <p:sldId id="270" r:id="rId10"/>
    <p:sldId id="266" r:id="rId11"/>
    <p:sldId id="265" r:id="rId12"/>
    <p:sldId id="267" r:id="rId13"/>
    <p:sldId id="268" r:id="rId14"/>
    <p:sldId id="271" r:id="rId15"/>
    <p:sldId id="272" r:id="rId16"/>
    <p:sldId id="274" r:id="rId17"/>
    <p:sldId id="273" r:id="rId18"/>
    <p:sldId id="275" r:id="rId19"/>
    <p:sldId id="300" r:id="rId20"/>
    <p:sldId id="276" r:id="rId21"/>
    <p:sldId id="301" r:id="rId22"/>
    <p:sldId id="277" r:id="rId23"/>
    <p:sldId id="302" r:id="rId24"/>
    <p:sldId id="278" r:id="rId25"/>
    <p:sldId id="303" r:id="rId26"/>
    <p:sldId id="279" r:id="rId27"/>
    <p:sldId id="280" r:id="rId28"/>
    <p:sldId id="281" r:id="rId29"/>
    <p:sldId id="282" r:id="rId30"/>
    <p:sldId id="307" r:id="rId31"/>
    <p:sldId id="283" r:id="rId32"/>
    <p:sldId id="285" r:id="rId33"/>
    <p:sldId id="287" r:id="rId34"/>
    <p:sldId id="288" r:id="rId35"/>
    <p:sldId id="290" r:id="rId36"/>
    <p:sldId id="291" r:id="rId37"/>
    <p:sldId id="294" r:id="rId38"/>
    <p:sldId id="295" r:id="rId39"/>
    <p:sldId id="308" r:id="rId40"/>
    <p:sldId id="309" r:id="rId4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2" autoAdjust="0"/>
    <p:restoredTop sz="56322" autoAdjust="0"/>
  </p:normalViewPr>
  <p:slideViewPr>
    <p:cSldViewPr snapToGrid="0">
      <p:cViewPr varScale="1">
        <p:scale>
          <a:sx n="50" d="100"/>
          <a:sy n="50" d="100"/>
        </p:scale>
        <p:origin x="461"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BCAFC7A-71DD-4C2C-B63D-60FDC7DD5449}" type="datetimeFigureOut">
              <a:rPr lang="en-US" smtClean="0"/>
              <a:t>2/16/2018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A6FC261-E491-4C42-A663-B95247CC46D9}" type="slidenum">
              <a:rPr lang="en-US" smtClean="0"/>
              <a:t>‹#›</a:t>
            </a:fld>
            <a:endParaRPr lang="en-US"/>
          </a:p>
        </p:txBody>
      </p:sp>
    </p:spTree>
    <p:extLst>
      <p:ext uri="{BB962C8B-B14F-4D97-AF65-F5344CB8AC3E}">
        <p14:creationId xmlns:p14="http://schemas.microsoft.com/office/powerpoint/2010/main" val="162203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85ECAFD-F005-4163-B10D-85806DC43F93}"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33E963C-1534-4F8D-B2A7-66D81AA25953}" type="slidenum">
              <a:rPr lang="en-US" smtClean="0"/>
              <a:t>‹#›</a:t>
            </a:fld>
            <a:endParaRPr lang="en-US"/>
          </a:p>
        </p:txBody>
      </p:sp>
    </p:spTree>
    <p:extLst>
      <p:ext uri="{BB962C8B-B14F-4D97-AF65-F5344CB8AC3E}">
        <p14:creationId xmlns:p14="http://schemas.microsoft.com/office/powerpoint/2010/main" val="2811850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Koninklijke_Hoogoven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n.wikipedia.org/wiki/FTSE_100_Index" TargetMode="External"/><Relationship Id="rId4" Type="http://schemas.openxmlformats.org/officeDocument/2006/relationships/hyperlink" Target="https://en.wikipedia.org/wiki/British_Steel_plc"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ideshare.net/Sripriya181229/tata-corus-case-analys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dirty="0" smtClean="0"/>
              <a:t>Corus Steel</a:t>
            </a:r>
            <a:br>
              <a:rPr lang="en-US" dirty="0" smtClean="0"/>
            </a:br>
            <a:r>
              <a:rPr lang="en-US" sz="1200" dirty="0" smtClean="0"/>
              <a:t>Operations Management Assessment</a:t>
            </a:r>
          </a:p>
          <a:p>
            <a:endParaRPr lang="en-US" sz="1200" dirty="0" smtClean="0"/>
          </a:p>
          <a:p>
            <a:r>
              <a:rPr lang="en-US" dirty="0" smtClean="0"/>
              <a:t>Jeffery Morse</a:t>
            </a:r>
          </a:p>
          <a:p>
            <a:r>
              <a:rPr lang="en-US" dirty="0" smtClean="0"/>
              <a:t>For Brandman university</a:t>
            </a:r>
          </a:p>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a:t>
            </a:fld>
            <a:endParaRPr lang="en-US"/>
          </a:p>
        </p:txBody>
      </p:sp>
    </p:spTree>
    <p:extLst>
      <p:ext uri="{BB962C8B-B14F-4D97-AF65-F5344CB8AC3E}">
        <p14:creationId xmlns:p14="http://schemas.microsoft.com/office/powerpoint/2010/main" val="9879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Looking at the assets we also see that Corus had almost 700bil in assets while Tata Steel was barely over 100bil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10</a:t>
            </a:fld>
            <a:endParaRPr lang="en-US"/>
          </a:p>
        </p:txBody>
      </p:sp>
    </p:spTree>
    <p:extLst>
      <p:ext uri="{BB962C8B-B14F-4D97-AF65-F5344CB8AC3E}">
        <p14:creationId xmlns:p14="http://schemas.microsoft.com/office/powerpoint/2010/main" val="96418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 to now we have seen that assets and profits seem to favor Corus but here is where really the strength was laying with Tata Steel. In liabilities Corus had 400bil in liabilities and that is what was putting them under. So this was a strength for Tata and weakness for Corus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11</a:t>
            </a:fld>
            <a:endParaRPr lang="en-US"/>
          </a:p>
        </p:txBody>
      </p:sp>
    </p:spTree>
    <p:extLst>
      <p:ext uri="{BB962C8B-B14F-4D97-AF65-F5344CB8AC3E}">
        <p14:creationId xmlns:p14="http://schemas.microsoft.com/office/powerpoint/2010/main" val="144388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endParaRPr lang="en-US" dirty="0" smtClean="0"/>
          </a:p>
          <a:p>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Revenue on the other hand shows a different story. A billion dollars of revenue coming in for Corus while even in 2005 Tata steel was 175 mill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r>
              <a:rPr lang="en-US" dirty="0" smtClean="0"/>
              <a:t>.</a:t>
            </a:r>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12</a:t>
            </a:fld>
            <a:endParaRPr lang="en-US"/>
          </a:p>
        </p:txBody>
      </p:sp>
    </p:spTree>
    <p:extLst>
      <p:ext uri="{BB962C8B-B14F-4D97-AF65-F5344CB8AC3E}">
        <p14:creationId xmlns:p14="http://schemas.microsoft.com/office/powerpoint/2010/main" val="3204919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Opportunities &amp; Strategies</a:t>
            </a:r>
          </a:p>
          <a:p>
            <a:endParaRPr lang="en-US" dirty="0" smtClean="0"/>
          </a:p>
          <a:p>
            <a:r>
              <a:rPr lang="en-US" dirty="0" smtClean="0"/>
              <a:t>Supply Chain</a:t>
            </a:r>
          </a:p>
          <a:p>
            <a:pPr lvl="1"/>
            <a:r>
              <a:rPr lang="en-US" dirty="0" smtClean="0"/>
              <a:t>Access to low cost Indian Ore Reserves is a great opportunity</a:t>
            </a:r>
            <a:r>
              <a:rPr lang="en-US" baseline="0" dirty="0" smtClean="0"/>
              <a:t> and a great strategy</a:t>
            </a:r>
            <a:r>
              <a:rPr lang="en-US" dirty="0" smtClean="0"/>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Another opportunity would</a:t>
            </a:r>
            <a:r>
              <a:rPr lang="en-US" baseline="0" dirty="0" smtClean="0"/>
              <a:t> be the access to the Indian ore with </a:t>
            </a:r>
            <a:r>
              <a:rPr lang="en-US" dirty="0" smtClean="0"/>
              <a:t>freight shipping through the Mediterranean Red Sea</a:t>
            </a:r>
            <a:r>
              <a:rPr lang="en-US" baseline="0" dirty="0" smtClean="0"/>
              <a:t> </a:t>
            </a:r>
            <a:r>
              <a:rPr lang="en-US" dirty="0" smtClean="0"/>
              <a:t>passage. This will lower the cost drastically for</a:t>
            </a:r>
            <a:r>
              <a:rPr lang="en-US" baseline="0" dirty="0" smtClean="0"/>
              <a:t> freight shipping by sea. Another Opportunity would be adding the Tata Red Sea Mediterranean passage to the already gigantic</a:t>
            </a:r>
            <a:r>
              <a:rPr lang="en-US" dirty="0" smtClean="0"/>
              <a:t> Corus. Land, Sea, Air Distribution Network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pPr lvl="1"/>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13</a:t>
            </a:fld>
            <a:endParaRPr lang="en-US"/>
          </a:p>
        </p:txBody>
      </p:sp>
    </p:spTree>
    <p:extLst>
      <p:ext uri="{BB962C8B-B14F-4D97-AF65-F5344CB8AC3E}">
        <p14:creationId xmlns:p14="http://schemas.microsoft.com/office/powerpoint/2010/main" val="38487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Opportunities &amp;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Upgrade Manufacturing Technologies.</a:t>
            </a:r>
          </a:p>
          <a:p>
            <a:endParaRPr lang="en-US" dirty="0" smtClean="0"/>
          </a:p>
          <a:p>
            <a:pPr marL="0" indent="0">
              <a:buNone/>
            </a:pPr>
            <a:r>
              <a:rPr lang="en-US" dirty="0" smtClean="0"/>
              <a:t>One of the biggest opportunities</a:t>
            </a:r>
            <a:r>
              <a:rPr lang="en-US" baseline="0" dirty="0" smtClean="0"/>
              <a:t> that Corus now has is the opportunity to upgrade its </a:t>
            </a:r>
            <a:r>
              <a:rPr lang="en-US" dirty="0" smtClean="0"/>
              <a:t>Technologies (White,</a:t>
            </a:r>
            <a:r>
              <a:rPr lang="en-US" baseline="0" dirty="0" smtClean="0"/>
              <a:t> 2013)</a:t>
            </a:r>
            <a:r>
              <a:rPr lang="en-US" dirty="0" smtClean="0"/>
              <a:t>. Now that Tata has</a:t>
            </a:r>
            <a:r>
              <a:rPr lang="en-US" baseline="0" dirty="0" smtClean="0"/>
              <a:t> acquired Corus Steel an upgrade of technologies will bring great economies of scale.</a:t>
            </a:r>
            <a:endParaRPr lang="en-US" dirty="0" smtClean="0"/>
          </a:p>
          <a:p>
            <a:endParaRPr lang="en-US" dirty="0" smtClean="0"/>
          </a:p>
          <a:p>
            <a:r>
              <a:rPr lang="en-US" dirty="0" smtClean="0"/>
              <a:t>Another great opportunity that Corus now</a:t>
            </a:r>
            <a:r>
              <a:rPr lang="en-US" baseline="0" dirty="0" smtClean="0"/>
              <a:t> has is to </a:t>
            </a:r>
            <a:r>
              <a:rPr lang="en-US" dirty="0" smtClean="0"/>
              <a:t>Integrated Just In Time (JIT) Supply Networking (White-2,</a:t>
            </a:r>
            <a:r>
              <a:rPr lang="en-US" baseline="0" dirty="0" smtClean="0"/>
              <a:t> 2013)</a:t>
            </a:r>
            <a:r>
              <a:rPr lang="en-US" dirty="0" smtClean="0"/>
              <a:t>. Since Shipping is available for inbound raw materials by ocean freight, and by both train and truck, Implementation of Manufacturing and resource planning (MRP II) can be very helpful (White-3, 2013). This will increase revenues</a:t>
            </a:r>
            <a:r>
              <a:rPr lang="en-US" baseline="0" dirty="0" smtClean="0"/>
              <a:t> by limiting costs of raw materials. No longer will Corus have to store so much inventories in case of emergency but the JIT supply network will deliver as needed. </a:t>
            </a:r>
            <a:endParaRPr lang="en-US" dirty="0" smtClean="0"/>
          </a:p>
          <a:p>
            <a:endParaRPr lang="en-US" dirty="0" smtClean="0"/>
          </a:p>
          <a:p>
            <a:r>
              <a:rPr lang="en-US" dirty="0" smtClean="0"/>
              <a:t>Having</a:t>
            </a:r>
            <a:r>
              <a:rPr lang="en-US" baseline="0" dirty="0" smtClean="0"/>
              <a:t> a v</a:t>
            </a:r>
            <a:r>
              <a:rPr lang="en-US" dirty="0" smtClean="0"/>
              <a:t>ender managed materials inventory system</a:t>
            </a:r>
            <a:r>
              <a:rPr lang="en-US" baseline="0" dirty="0" smtClean="0"/>
              <a:t> is a great plan for Corus here (</a:t>
            </a:r>
            <a:r>
              <a:rPr lang="en-US" sz="1200" kern="1200" dirty="0" err="1" smtClean="0">
                <a:solidFill>
                  <a:schemeClr val="tx1"/>
                </a:solidFill>
                <a:effectLst/>
                <a:latin typeface="+mn-lt"/>
                <a:ea typeface="+mn-ea"/>
                <a:cs typeface="+mn-cs"/>
              </a:rPr>
              <a:t>Frahm</a:t>
            </a:r>
            <a:r>
              <a:rPr lang="en-US" sz="1200" kern="1200" dirty="0" smtClean="0">
                <a:solidFill>
                  <a:schemeClr val="tx1"/>
                </a:solidFill>
                <a:effectLst/>
                <a:latin typeface="+mn-lt"/>
                <a:ea typeface="+mn-ea"/>
                <a:cs typeface="+mn-cs"/>
              </a:rPr>
              <a:t>, 2003)</a:t>
            </a:r>
            <a:r>
              <a:rPr lang="en-US" dirty="0" smtClean="0"/>
              <a:t>.</a:t>
            </a:r>
            <a:r>
              <a:rPr lang="en-US" baseline="0" dirty="0" smtClean="0"/>
              <a:t>  </a:t>
            </a:r>
            <a:r>
              <a:rPr lang="en-US" dirty="0" smtClean="0"/>
              <a:t>Having Tata India do the heavy lifting for Manufacturing Materials Supply Inventory is just</a:t>
            </a:r>
            <a:r>
              <a:rPr lang="en-US" baseline="0" dirty="0" smtClean="0"/>
              <a:t> a smart move</a:t>
            </a:r>
            <a:r>
              <a:rPr lang="en-US" dirty="0" smtClean="0"/>
              <a:t>. This a cross docking technique in which we will use the freighters themselves as the dock (White-5,</a:t>
            </a:r>
            <a:r>
              <a:rPr lang="en-US" baseline="0" dirty="0" smtClean="0"/>
              <a:t> 2013)</a:t>
            </a:r>
            <a:r>
              <a:rPr lang="en-US" dirty="0" smtClean="0"/>
              <a:t>. Instead of storing all that extra material in front of or on site we can have a constant stream of freight coming through the Mediterranean Red Sea port. Basically the inventory is on the freighters. This Cross Docking technique just goes hand in hand with JIT as well as with MRP (</a:t>
            </a:r>
            <a:r>
              <a:rPr lang="en-US" sz="1200" kern="1200" dirty="0" smtClean="0">
                <a:solidFill>
                  <a:schemeClr val="tx1"/>
                </a:solidFill>
                <a:effectLst/>
                <a:latin typeface="+mn-lt"/>
                <a:ea typeface="+mn-ea"/>
                <a:cs typeface="+mn-cs"/>
              </a:rPr>
              <a:t>Corus, 2018)</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a:p>
            <a:endParaRPr lang="en-US" dirty="0" smtClean="0"/>
          </a:p>
          <a:p>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14</a:t>
            </a:fld>
            <a:endParaRPr lang="en-US"/>
          </a:p>
        </p:txBody>
      </p:sp>
    </p:spTree>
    <p:extLst>
      <p:ext uri="{BB962C8B-B14F-4D97-AF65-F5344CB8AC3E}">
        <p14:creationId xmlns:p14="http://schemas.microsoft.com/office/powerpoint/2010/main" val="68536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Key Opportunities &amp; Strategies</a:t>
            </a:r>
          </a:p>
          <a:p>
            <a:endParaRPr lang="en-US" dirty="0" smtClean="0"/>
          </a:p>
          <a:p>
            <a:pPr marL="285750" indent="-285750">
              <a:buFont typeface="Wingdings" panose="05000000000000000000" pitchFamily="2" charset="2"/>
              <a:buChar char="Ø"/>
            </a:pPr>
            <a:r>
              <a:rPr lang="en-US" dirty="0" smtClean="0"/>
              <a:t>Corus’s implementation</a:t>
            </a:r>
            <a:r>
              <a:rPr lang="en-US" baseline="0" dirty="0" smtClean="0"/>
              <a:t> of</a:t>
            </a:r>
            <a:r>
              <a:rPr lang="en-US" dirty="0" smtClean="0"/>
              <a:t> a High bred delivery and distribution system, first come first served is tier 2, tier 1 is priority time sensitive deliveries (White-3,</a:t>
            </a:r>
            <a:r>
              <a:rPr lang="en-US" baseline="0" dirty="0" smtClean="0"/>
              <a:t> 2013)</a:t>
            </a:r>
            <a:r>
              <a:rPr lang="en-US" dirty="0" smtClean="0"/>
              <a:t>.  Key Performance Indicators (KPI’s) that we will be</a:t>
            </a:r>
            <a:r>
              <a:rPr lang="en-US" baseline="0" dirty="0" smtClean="0"/>
              <a:t> using from here on out says, “not one order is ever delivered late” (Corus, 2018)</a:t>
            </a:r>
            <a:r>
              <a:rPr lang="en-US" dirty="0" smtClean="0"/>
              <a:t>. In order to achieve this we will be using</a:t>
            </a:r>
            <a:r>
              <a:rPr lang="en-US" baseline="0" dirty="0" smtClean="0"/>
              <a:t> the first come first served but if something looks like it is going to be late it will move to the front of the line. </a:t>
            </a:r>
            <a:endParaRPr lang="en-US" dirty="0" smtClean="0"/>
          </a:p>
          <a:p>
            <a:endParaRPr lang="en-US" dirty="0" smtClean="0"/>
          </a:p>
          <a:p>
            <a:pPr marL="285750" indent="-285750">
              <a:buFont typeface="Wingdings" panose="05000000000000000000" pitchFamily="2" charset="2"/>
              <a:buChar char="Ø"/>
            </a:pPr>
            <a:r>
              <a:rPr lang="en-US" dirty="0" smtClean="0"/>
              <a:t>We’re going to be moving from the linear start from scratch to create every single thing model to a manufacturing cell and flexible manufacturing system (White-5,</a:t>
            </a:r>
            <a:r>
              <a:rPr lang="en-US" baseline="0" dirty="0" smtClean="0"/>
              <a:t> 2013)</a:t>
            </a:r>
            <a:r>
              <a:rPr lang="en-US" dirty="0" smtClean="0"/>
              <a:t>. The idea is to get rid of wasted and wasted time. So if we have a cell system the first cell would create the plate metal and the next cell would create those things that can be made out of plate metal or if someone ordered plate metal they would get shipped off, and then so on to smaller and smaller pieces. By doing this we are using the metals we already created to do half the work that saves time and that also saves materials. .</a:t>
            </a:r>
          </a:p>
          <a:p>
            <a:pPr marL="285750" indent="-285750">
              <a:buFont typeface="Wingdings" panose="05000000000000000000" pitchFamily="2" charset="2"/>
              <a:buChar char="Ø"/>
            </a:pPr>
            <a:endParaRPr lang="en-US" sz="1200" kern="1200" dirty="0" smtClean="0">
              <a:solidFill>
                <a:schemeClr val="tx1"/>
              </a:solidFill>
              <a:effectLst/>
              <a:latin typeface="+mn-lt"/>
              <a:ea typeface="+mn-ea"/>
              <a:cs typeface="+mn-cs"/>
            </a:endParaRPr>
          </a:p>
          <a:p>
            <a:pPr marL="285750" indent="-285750">
              <a:buFont typeface="Wingdings" panose="05000000000000000000" pitchFamily="2" charset="2"/>
              <a:buChar char="Ø"/>
            </a:pPr>
            <a:r>
              <a:rPr lang="en-US" sz="1200" kern="1200" dirty="0" smtClean="0">
                <a:solidFill>
                  <a:schemeClr val="tx1"/>
                </a:solidFill>
                <a:effectLst/>
                <a:latin typeface="+mn-lt"/>
                <a:ea typeface="+mn-ea"/>
                <a:cs typeface="+mn-cs"/>
              </a:rPr>
              <a:t>Of course we will be moving from the quality assurance department standard to TQM.  The idea is that each item is inspected at the end of each cell and the re inspected at the beginning of each cell (White-6,</a:t>
            </a:r>
            <a:r>
              <a:rPr lang="en-US" sz="1200" kern="1200" baseline="0" dirty="0" smtClean="0">
                <a:solidFill>
                  <a:schemeClr val="tx1"/>
                </a:solidFill>
                <a:effectLst/>
                <a:latin typeface="+mn-lt"/>
                <a:ea typeface="+mn-ea"/>
                <a:cs typeface="+mn-cs"/>
              </a:rPr>
              <a:t> 2013))</a:t>
            </a:r>
            <a:r>
              <a:rPr lang="en-US" sz="1200" kern="1200" dirty="0" smtClean="0">
                <a:solidFill>
                  <a:schemeClr val="tx1"/>
                </a:solidFill>
                <a:effectLst/>
                <a:latin typeface="+mn-lt"/>
                <a:ea typeface="+mn-ea"/>
                <a:cs typeface="+mn-cs"/>
              </a:rPr>
              <a:t>. The employees that handle the items will have to inspect and if it doesn’t meet the quality standards send it back. TQM put the quality in the hands of the employees. We expect quality to rise like this because each item is inspected over and over again. Also, when it is inspected and passed it gets a check mark inside the inventory software so we can keep track for each item where it is in the manufacturing process. This is how we will be able to set our benchmarks and our KPI’s.</a:t>
            </a:r>
          </a:p>
          <a:p>
            <a:pPr marL="285750" indent="-285750">
              <a:buFont typeface="Wingdings" panose="05000000000000000000" pitchFamily="2" charset="2"/>
              <a:buChar char="Ø"/>
            </a:pPr>
            <a:endParaRPr lang="en-US" dirty="0" smtClean="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dirty="0" smtClean="0">
                <a:solidFill>
                  <a:schemeClr val="tx1"/>
                </a:solidFill>
                <a:effectLst/>
                <a:latin typeface="+mn-lt"/>
                <a:ea typeface="+mn-ea"/>
                <a:cs typeface="+mn-cs"/>
              </a:rPr>
              <a:t>Course will be using benchmarking to set expectations (White-7, 2013). These benchmarks will be accrued through monitoring the tics from cell to cell for manufacturing, monitoring the checkpoints for the freighters and delivery of raw materials and monitoring the tracking for the delivery of our products. This way we will be able to keep track of the time it takes to manufacture to deliver and to receive.  This should greatly reduce lead times and late products. Also since Corus now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largest steel producer in the world we will be setting the standards. Since our technology is now going to rise to the top these benchmarks are going to be set for many other companies to come. </a:t>
            </a:r>
            <a:endParaRPr lang="en-US" dirty="0" smtClean="0"/>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Productivity Enhancement through, Behavior and Culture control methods</a:t>
            </a:r>
            <a:r>
              <a:rPr lang="en-US" baseline="0" dirty="0" smtClean="0"/>
              <a:t> is planned next (</a:t>
            </a:r>
            <a:r>
              <a:rPr lang="en-US" sz="1200" kern="1200" dirty="0" err="1" smtClean="0">
                <a:solidFill>
                  <a:schemeClr val="tx1"/>
                </a:solidFill>
                <a:effectLst/>
                <a:latin typeface="+mn-lt"/>
                <a:ea typeface="+mn-ea"/>
                <a:cs typeface="+mn-cs"/>
              </a:rPr>
              <a:t>Ketchen</a:t>
            </a:r>
            <a:r>
              <a:rPr lang="en-US" sz="1200" kern="1200" dirty="0" smtClean="0">
                <a:solidFill>
                  <a:schemeClr val="tx1"/>
                </a:solidFill>
                <a:effectLst/>
                <a:latin typeface="+mn-lt"/>
                <a:ea typeface="+mn-ea"/>
                <a:cs typeface="+mn-cs"/>
              </a:rPr>
              <a:t>, 2011)</a:t>
            </a:r>
            <a:r>
              <a:rPr lang="en-US" baseline="0" dirty="0" smtClean="0"/>
              <a:t>.</a:t>
            </a:r>
          </a:p>
          <a:p>
            <a:pPr marL="285750" indent="-285750">
              <a:buFont typeface="Wingdings" panose="05000000000000000000" pitchFamily="2" charset="2"/>
              <a:buChar char="Ø"/>
            </a:pPr>
            <a:endParaRPr lang="en-US" sz="1200" kern="1200" baseline="0" dirty="0" smtClean="0">
              <a:solidFill>
                <a:schemeClr val="tx1"/>
              </a:solidFill>
              <a:effectLst/>
              <a:latin typeface="+mn-lt"/>
              <a:ea typeface="+mn-ea"/>
              <a:cs typeface="+mn-cs"/>
            </a:endParaRPr>
          </a:p>
          <a:p>
            <a:pPr marL="285750" indent="-285750">
              <a:buFont typeface="Wingdings" panose="05000000000000000000" pitchFamily="2" charset="2"/>
              <a:buChar char="Ø"/>
            </a:pPr>
            <a:r>
              <a:rPr lang="en-US" sz="1200" kern="1200" dirty="0" smtClean="0">
                <a:solidFill>
                  <a:schemeClr val="tx1"/>
                </a:solidFill>
                <a:effectLst/>
                <a:latin typeface="+mn-lt"/>
                <a:ea typeface="+mn-ea"/>
                <a:cs typeface="+mn-cs"/>
              </a:rPr>
              <a:t>However by far the biggest change will be the cultural change of the implementation of CI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strategies.</a:t>
            </a:r>
          </a:p>
          <a:p>
            <a:pPr marL="742950" lvl="1" indent="-285750">
              <a:buFont typeface="Wingdings" panose="05000000000000000000" pitchFamily="2" charset="2"/>
              <a:buChar char="Ø"/>
            </a:pPr>
            <a:r>
              <a:rPr lang="en-US" dirty="0" smtClean="0"/>
              <a:t>CI Processes</a:t>
            </a:r>
          </a:p>
          <a:p>
            <a:pPr marL="742950" lvl="1" indent="-285750">
              <a:buFont typeface="Wingdings" panose="05000000000000000000" pitchFamily="2" charset="2"/>
              <a:buChar char="Ø"/>
            </a:pPr>
            <a:r>
              <a:rPr lang="en-US" dirty="0" smtClean="0"/>
              <a:t>CI Delivery Systems</a:t>
            </a:r>
          </a:p>
          <a:p>
            <a:pPr marL="742950" lvl="1" indent="-285750">
              <a:buFont typeface="Wingdings" panose="05000000000000000000" pitchFamily="2" charset="2"/>
              <a:buChar char="Ø"/>
            </a:pPr>
            <a:r>
              <a:rPr lang="en-US" dirty="0" smtClean="0"/>
              <a:t>CI Total Quality</a:t>
            </a:r>
          </a:p>
          <a:p>
            <a:pPr marL="742950" lvl="1" indent="-285750">
              <a:buFont typeface="Wingdings" panose="05000000000000000000" pitchFamily="2" charset="2"/>
              <a:buChar char="Ø"/>
            </a:pPr>
            <a:r>
              <a:rPr lang="en-US" dirty="0" smtClean="0"/>
              <a:t>CI Culture</a:t>
            </a:r>
          </a:p>
          <a:p>
            <a:pPr marL="457200" lvl="1" indent="0">
              <a:buFont typeface="Wingdings" panose="05000000000000000000" pitchFamily="2" charset="2"/>
              <a:buNone/>
            </a:pPr>
            <a:r>
              <a:rPr lang="en-US" sz="1200" kern="1200" dirty="0" smtClean="0">
                <a:solidFill>
                  <a:schemeClr val="tx1"/>
                </a:solidFill>
                <a:effectLst/>
                <a:latin typeface="+mn-lt"/>
                <a:ea typeface="+mn-ea"/>
                <a:cs typeface="+mn-cs"/>
              </a:rPr>
              <a:t>(White-6, 2013; Corus, 2018)</a:t>
            </a:r>
          </a:p>
          <a:p>
            <a:pPr marL="457200" lvl="1"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457200" lvl="1" indent="0">
              <a:buFont typeface="Wingdings" panose="05000000000000000000" pitchFamily="2" charset="2"/>
              <a:buNone/>
            </a:pPr>
            <a:r>
              <a:rPr lang="en-US" sz="1200" kern="1200" dirty="0" smtClean="0">
                <a:solidFill>
                  <a:schemeClr val="tx1"/>
                </a:solidFill>
                <a:effectLst/>
                <a:latin typeface="+mn-lt"/>
                <a:ea typeface="+mn-ea"/>
                <a:cs typeface="+mn-cs"/>
              </a:rPr>
              <a:t>Everybody will be looking at what we can do to improve what we already have. How can we make it better? How can we increase quality?  Is there better practices? Is there a way to get the product out quicker? </a:t>
            </a:r>
          </a:p>
          <a:p>
            <a:pPr marL="742950" lvl="1" indent="-285750">
              <a:buFont typeface="Wingdings" panose="05000000000000000000" pitchFamily="2" charset="2"/>
              <a:buChar char="Ø"/>
            </a:pPr>
            <a:endParaRPr lang="en-US" dirty="0" smtClean="0"/>
          </a:p>
          <a:p>
            <a:pPr marL="457200" lvl="1" indent="0">
              <a:buFont typeface="Wingdings" panose="05000000000000000000" pitchFamily="2" charset="2"/>
              <a:buNone/>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i="1" kern="1200" dirty="0" smtClean="0">
              <a:solidFill>
                <a:schemeClr val="tx1"/>
              </a:solidFill>
              <a:effectLst/>
              <a:latin typeface="+mn-lt"/>
              <a:ea typeface="+mn-ea"/>
              <a:cs typeface="+mn-cs"/>
            </a:endParaRPr>
          </a:p>
          <a:p>
            <a:pPr marL="457200" lvl="1" indent="0">
              <a:buFont typeface="Wingdings" panose="05000000000000000000" pitchFamily="2" charset="2"/>
              <a:buNone/>
            </a:pPr>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15</a:t>
            </a:fld>
            <a:endParaRPr lang="en-US"/>
          </a:p>
        </p:txBody>
      </p:sp>
    </p:spTree>
    <p:extLst>
      <p:ext uri="{BB962C8B-B14F-4D97-AF65-F5344CB8AC3E}">
        <p14:creationId xmlns:p14="http://schemas.microsoft.com/office/powerpoint/2010/main" val="3406388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Implementation – Controlling Waste</a:t>
            </a:r>
          </a:p>
          <a:p>
            <a:endParaRPr lang="en-US" dirty="0" smtClean="0"/>
          </a:p>
          <a:p>
            <a:pPr>
              <a:lnSpc>
                <a:spcPct val="200000"/>
              </a:lnSpc>
            </a:pPr>
            <a:r>
              <a:rPr lang="en-US" sz="1200" dirty="0" smtClean="0"/>
              <a:t>• Inventory – The first way Corus is going to control waste is by Inventory.  Inventory is going to come from Tata Steel in India. No longer is Britain and the vendors here in Britain going to be supplying the major portions of Corus’s inventory of raw materials. Instead inventory will come from India – low cost and abundant. </a:t>
            </a:r>
          </a:p>
          <a:p>
            <a:pPr>
              <a:lnSpc>
                <a:spcPct val="200000"/>
              </a:lnSpc>
            </a:pPr>
            <a:endParaRPr lang="en-US" sz="1200" dirty="0" smtClean="0"/>
          </a:p>
          <a:p>
            <a:pPr>
              <a:lnSpc>
                <a:spcPct val="200000"/>
              </a:lnSpc>
            </a:pPr>
            <a:r>
              <a:rPr lang="en-US" sz="1200" dirty="0" smtClean="0"/>
              <a:t>• transportation – Getting that inventory to Corus Britain, Corus is going to use the Red Sea and Mediterranean passage. Mostly freighters and Ocean liners. By using ocean liners and this passage it saves millions of dollars in transportation costs. Also it gives Corus the opportunity to use the freighters themselves in Cross-docking methods. This allows Corus to use JIT and Vendor Managed Inventory Systems that save space and money.</a:t>
            </a:r>
          </a:p>
          <a:p>
            <a:pPr>
              <a:lnSpc>
                <a:spcPct val="200000"/>
              </a:lnSpc>
            </a:pPr>
            <a:endParaRPr lang="en-US" sz="1200" dirty="0" smtClean="0"/>
          </a:p>
          <a:p>
            <a:pPr>
              <a:lnSpc>
                <a:spcPct val="200000"/>
              </a:lnSpc>
            </a:pPr>
            <a:r>
              <a:rPr lang="en-US" sz="1200" dirty="0" smtClean="0"/>
              <a:t> • Motion – People moving or travelling mostly</a:t>
            </a:r>
            <a:r>
              <a:rPr lang="en-US" sz="1200" baseline="0" dirty="0" smtClean="0"/>
              <a:t> is going to be controlled through the immediate use of video conferencing, phone conferencing, and technology. </a:t>
            </a:r>
            <a:endParaRPr lang="en-US" sz="1200" dirty="0" smtClean="0"/>
          </a:p>
          <a:p>
            <a:pPr>
              <a:lnSpc>
                <a:spcPct val="200000"/>
              </a:lnSpc>
            </a:pPr>
            <a:endParaRPr lang="en-US" sz="1200" dirty="0" smtClean="0"/>
          </a:p>
          <a:p>
            <a:pPr>
              <a:lnSpc>
                <a:spcPct val="200000"/>
              </a:lnSpc>
            </a:pPr>
            <a:r>
              <a:rPr lang="en-US" sz="1200" dirty="0" smtClean="0"/>
              <a:t>• Waiting times – Waiting</a:t>
            </a:r>
            <a:r>
              <a:rPr lang="en-US" sz="1200" baseline="0" dirty="0" smtClean="0"/>
              <a:t> times are going to be controlled through putting tracking systems and inventory software management systems.  This will allow Corus to track all products coming in and going out. This also allows Corus to set benchmarks, KPI’s and Best Practices. </a:t>
            </a:r>
          </a:p>
          <a:p>
            <a:pPr>
              <a:lnSpc>
                <a:spcPct val="200000"/>
              </a:lnSpc>
            </a:pPr>
            <a:endParaRPr lang="en-US" sz="1200" dirty="0" smtClean="0"/>
          </a:p>
          <a:p>
            <a:pPr>
              <a:lnSpc>
                <a:spcPct val="200000"/>
              </a:lnSpc>
            </a:pPr>
            <a:r>
              <a:rPr lang="en-US" sz="1200" dirty="0" smtClean="0"/>
              <a:t>• Overproduction -- Over production will be a thing of the past.  Today we are making more stuff to order instead of to stock.  Making products to order means that Corus won’t have to stock and build up inventories, instead, we are going to have contracted delivery partners who are going to have emergency stock on their sites. </a:t>
            </a:r>
          </a:p>
          <a:p>
            <a:pPr>
              <a:lnSpc>
                <a:spcPct val="200000"/>
              </a:lnSpc>
            </a:pPr>
            <a:endParaRPr lang="en-US" sz="1200" dirty="0" smtClean="0"/>
          </a:p>
          <a:p>
            <a:pPr marL="0" marR="0" lvl="0" indent="0" algn="l" defTabSz="914400" rtl="0" eaLnBrk="1" fontAlgn="auto" latinLnBrk="0" hangingPunct="1">
              <a:lnSpc>
                <a:spcPct val="200000"/>
              </a:lnSpc>
              <a:spcBef>
                <a:spcPts val="0"/>
              </a:spcBef>
              <a:spcAft>
                <a:spcPts val="0"/>
              </a:spcAft>
              <a:buClrTx/>
              <a:buSzTx/>
              <a:buFontTx/>
              <a:buNone/>
              <a:tabLst/>
              <a:defRPr/>
            </a:pPr>
            <a:r>
              <a:rPr lang="en-US" sz="1200" dirty="0" smtClean="0"/>
              <a:t>• Over processing – </a:t>
            </a:r>
            <a:r>
              <a:rPr lang="en-US" sz="1200" kern="1200" dirty="0" smtClean="0">
                <a:solidFill>
                  <a:schemeClr val="tx1"/>
                </a:solidFill>
                <a:effectLst/>
                <a:latin typeface="+mn-lt"/>
                <a:ea typeface="+mn-ea"/>
                <a:cs typeface="+mn-cs"/>
              </a:rPr>
              <a:t>We are going to be moving to the Cell system like we said earlier, no more over processing. Instead things that are smaller will be created out of the previous cell.  Nothing is made from scratch any more.</a:t>
            </a:r>
            <a:endParaRPr lang="en-US" sz="1200" dirty="0" smtClean="0"/>
          </a:p>
          <a:p>
            <a:pPr>
              <a:lnSpc>
                <a:spcPct val="200000"/>
              </a:lnSpc>
            </a:pPr>
            <a:endParaRPr lang="en-US" sz="1200" dirty="0" smtClean="0"/>
          </a:p>
          <a:p>
            <a:pPr>
              <a:lnSpc>
                <a:spcPct val="200000"/>
              </a:lnSpc>
            </a:pPr>
            <a:r>
              <a:rPr lang="en-US" sz="1200" dirty="0" smtClean="0"/>
              <a:t>• Defects – Defects and errors are going to be controlled through TQM. In TQM at the end of each cell all things are inspected for errors and defects (White-6,</a:t>
            </a:r>
            <a:r>
              <a:rPr lang="en-US" sz="1200" baseline="0" dirty="0" smtClean="0"/>
              <a:t> 2013)</a:t>
            </a:r>
            <a:r>
              <a:rPr lang="en-US" sz="1200" dirty="0" smtClean="0"/>
              <a:t>. </a:t>
            </a:r>
          </a:p>
          <a:p>
            <a:pPr>
              <a:lnSpc>
                <a:spcPct val="200000"/>
              </a:lnSpc>
            </a:pPr>
            <a:endParaRPr lang="en-US" sz="1200" dirty="0" smtClean="0"/>
          </a:p>
          <a:p>
            <a:pPr>
              <a:lnSpc>
                <a:spcPct val="200000"/>
              </a:lnSpc>
            </a:pPr>
            <a:r>
              <a:rPr lang="en-US" sz="1200" dirty="0" smtClean="0"/>
              <a:t>List taken from (Corus</a:t>
            </a:r>
            <a:r>
              <a:rPr lang="en-US" sz="1200" baseline="0" dirty="0" smtClean="0"/>
              <a:t>, 2018).</a:t>
            </a:r>
            <a:endParaRPr lang="en-US" sz="1200" dirty="0" smtClean="0"/>
          </a:p>
          <a:p>
            <a:pPr>
              <a:lnSpc>
                <a:spcPct val="200000"/>
              </a:lnSpc>
            </a:pPr>
            <a:endParaRPr lang="en-US" sz="1200" dirty="0" smtClean="0"/>
          </a:p>
          <a:p>
            <a:pPr>
              <a:lnSpc>
                <a:spcPct val="20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16</a:t>
            </a:fld>
            <a:endParaRPr lang="en-US"/>
          </a:p>
        </p:txBody>
      </p:sp>
    </p:spTree>
    <p:extLst>
      <p:ext uri="{BB962C8B-B14F-4D97-AF65-F5344CB8AC3E}">
        <p14:creationId xmlns:p14="http://schemas.microsoft.com/office/powerpoint/2010/main" val="1470655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r>
              <a:rPr lang="en-US" dirty="0" smtClean="0"/>
              <a:t>Supply Chain -- Inventory</a:t>
            </a:r>
          </a:p>
          <a:p>
            <a:pPr marL="285750" indent="-285750">
              <a:buFont typeface="Wingdings" panose="05000000000000000000" pitchFamily="2" charset="2"/>
              <a:buChar char="Ø"/>
            </a:pPr>
            <a:r>
              <a:rPr lang="en-US" dirty="0" smtClean="0"/>
              <a:t>Indian low cost Ore ends the availability issue Corus has been having while reducing Cost for Materials.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smtClean="0"/>
              <a:t>On top</a:t>
            </a:r>
            <a:r>
              <a:rPr lang="en-US" baseline="0" dirty="0" smtClean="0"/>
              <a:t> of the already low prices for the Indian ore since </a:t>
            </a:r>
            <a:r>
              <a:rPr lang="en-US" dirty="0" smtClean="0"/>
              <a:t>Tata will be supplying virtually all the ore needed for the now 3</a:t>
            </a:r>
            <a:r>
              <a:rPr lang="en-US" baseline="30000" dirty="0" smtClean="0"/>
              <a:t>rd</a:t>
            </a:r>
            <a:r>
              <a:rPr lang="en-US" dirty="0" smtClean="0"/>
              <a:t> largest Steel company in the world Corus can expect economies of scale will increase revenue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pPr marL="285750" indent="-285750">
              <a:buFont typeface="Wingdings" panose="05000000000000000000" pitchFamily="2" charset="2"/>
              <a:buChar char="Ø"/>
            </a:pPr>
            <a:r>
              <a:rPr lang="en-US" dirty="0" smtClean="0"/>
              <a:t>Implementing vendor driven inventory will be cost effective to implement as computer and communications networking will already exists do to installing the inventory computer system.  Keeping track of time sensitive orders through KPI’s will ensure MRP II is successful, JIT is bringing down storage costs and vendors are informed of time sensitive supply needs.</a:t>
            </a:r>
          </a:p>
          <a:p>
            <a:pPr marL="285750" indent="-285750">
              <a:buFont typeface="Wingdings" panose="05000000000000000000" pitchFamily="2" charset="2"/>
              <a:buChar char="Ø"/>
            </a:pPr>
            <a:r>
              <a:rPr lang="en-US" dirty="0" smtClean="0"/>
              <a:t>Below are pictures of Corus’s Heavenly Port and also a picture of the Mediterranean/Red</a:t>
            </a:r>
            <a:r>
              <a:rPr lang="en-US" baseline="0" dirty="0" smtClean="0"/>
              <a:t> Sea passage. (</a:t>
            </a:r>
            <a:r>
              <a:rPr lang="en-US" dirty="0" smtClean="0"/>
              <a:t>Pictures courtesy</a:t>
            </a:r>
            <a:r>
              <a:rPr lang="en-US" baseline="0" dirty="0" smtClean="0"/>
              <a:t> of Tata Steel. http://www.tatasteel.com/)</a:t>
            </a:r>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17</a:t>
            </a:fld>
            <a:endParaRPr lang="en-US"/>
          </a:p>
        </p:txBody>
      </p:sp>
    </p:spTree>
    <p:extLst>
      <p:ext uri="{BB962C8B-B14F-4D97-AF65-F5344CB8AC3E}">
        <p14:creationId xmlns:p14="http://schemas.microsoft.com/office/powerpoint/2010/main" val="1981105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Inbound freight will predominantly use the Mediterranean Passage from India.  If necessary Corus’s previous vendor list can be used to ensure on time product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Outbound freight/product is computer tracked by check point through Corus’s extensive delivery network.  Again water transport is used as the first means of delivery, second is train, then truck.  Some Items may quality for air delivery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Costs of delivery are driven down by strategic product distribution and freight management.  Further costs are driven down through contracted delivery 	services which may be required to store safety inventories as part of the contract. </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18</a:t>
            </a:fld>
            <a:endParaRPr lang="en-US"/>
          </a:p>
        </p:txBody>
      </p:sp>
    </p:spTree>
    <p:extLst>
      <p:ext uri="{BB962C8B-B14F-4D97-AF65-F5344CB8AC3E}">
        <p14:creationId xmlns:p14="http://schemas.microsoft.com/office/powerpoint/2010/main" val="341350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Time Schedule Inventory Implementation</a:t>
            </a:r>
          </a:p>
          <a:p>
            <a:r>
              <a:rPr lang="en-US" dirty="0" smtClean="0"/>
              <a:t>A times schedule has</a:t>
            </a:r>
            <a:r>
              <a:rPr lang="en-US" baseline="0" dirty="0" smtClean="0"/>
              <a:t> been worked out for weeks 1-5. </a:t>
            </a:r>
          </a:p>
          <a:p>
            <a:endParaRPr lang="en-US" dirty="0" smtClean="0"/>
          </a:p>
          <a:p>
            <a:r>
              <a:rPr lang="en-US" dirty="0" smtClean="0"/>
              <a:t>Week</a:t>
            </a:r>
            <a:r>
              <a:rPr lang="en-US" baseline="0" dirty="0" smtClean="0"/>
              <a:t> 1</a:t>
            </a:r>
          </a:p>
          <a:p>
            <a:r>
              <a:rPr lang="en-US" dirty="0" smtClean="0"/>
              <a:t>Contract Negotiations.  Tata India to begin Vendor controlled Raw Material Inventory.  Cost Savings Calculated, Economies to Scale included.  Software upgrade begins.</a:t>
            </a:r>
          </a:p>
          <a:p>
            <a:endParaRPr lang="en-US" dirty="0" smtClean="0"/>
          </a:p>
          <a:p>
            <a:r>
              <a:rPr lang="en-US" dirty="0" smtClean="0"/>
              <a:t>Week 2</a:t>
            </a:r>
          </a:p>
          <a:p>
            <a:r>
              <a:rPr lang="en-US" dirty="0" smtClean="0"/>
              <a:t>Inventory Software and Networking with Corus and Tata Completed.  Cell processing Terminals installed.  Delivery Route through Red Sea/Med. Confirmed. First shipment leaves Tata’s port.</a:t>
            </a:r>
          </a:p>
          <a:p>
            <a:endParaRPr lang="en-US" dirty="0" smtClean="0"/>
          </a:p>
          <a:p>
            <a:r>
              <a:rPr lang="en-US" dirty="0" smtClean="0"/>
              <a:t>Week 3</a:t>
            </a:r>
          </a:p>
          <a:p>
            <a:r>
              <a:rPr lang="en-US" dirty="0" smtClean="0"/>
              <a:t>Software inventory Cell systems begins to estimate KPI’s for processing time.  Materials Tracking begins to estimate lead time KPI’s.  Frequency of inbound shipping is adjusted.  Orders begin according to JIT and MRP 2.</a:t>
            </a:r>
          </a:p>
          <a:p>
            <a:endParaRPr lang="en-US" dirty="0" smtClean="0"/>
          </a:p>
          <a:p>
            <a:r>
              <a:rPr lang="en-US" dirty="0" smtClean="0"/>
              <a:t>Week4</a:t>
            </a:r>
          </a:p>
          <a:p>
            <a:r>
              <a:rPr lang="en-US" dirty="0" smtClean="0"/>
              <a:t>Outbound Product begins to be logged in Inventory Management Systems.  Shipping Partners are networked into Inventory Software Systems.  Shipping Partners begin to store emergency inventory stocks.  Delivery tracking begins. </a:t>
            </a:r>
          </a:p>
          <a:p>
            <a:endParaRPr lang="en-US" dirty="0" smtClean="0"/>
          </a:p>
          <a:p>
            <a:r>
              <a:rPr lang="en-US" dirty="0" smtClean="0"/>
              <a:t>Week 5</a:t>
            </a:r>
          </a:p>
          <a:p>
            <a:r>
              <a:rPr lang="en-US" dirty="0" smtClean="0"/>
              <a:t>Inbound KPI’s are now adjusted.  Best Practices are formed from those</a:t>
            </a:r>
            <a:r>
              <a:rPr lang="en-US" baseline="0" dirty="0" smtClean="0"/>
              <a:t> and the </a:t>
            </a:r>
            <a:r>
              <a:rPr lang="en-US" dirty="0" smtClean="0"/>
              <a:t>sheets published.  Inventory Management is reviewed,</a:t>
            </a:r>
            <a:r>
              <a:rPr lang="en-US" baseline="0" dirty="0" smtClean="0"/>
              <a:t> </a:t>
            </a:r>
            <a:r>
              <a:rPr lang="en-US" dirty="0" smtClean="0"/>
              <a:t>Delivery Tracking is reviewed,</a:t>
            </a:r>
            <a:r>
              <a:rPr lang="en-US" baseline="0" dirty="0" smtClean="0"/>
              <a:t> and</a:t>
            </a:r>
            <a:r>
              <a:rPr lang="en-US" dirty="0" smtClean="0"/>
              <a:t> Plant Processing Technology begins to be upgraded.</a:t>
            </a:r>
            <a:r>
              <a:rPr lang="en-US" baseline="0" dirty="0" smtClean="0"/>
              <a:t>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19</a:t>
            </a:fld>
            <a:endParaRPr lang="en-US"/>
          </a:p>
        </p:txBody>
      </p:sp>
    </p:spTree>
    <p:extLst>
      <p:ext uri="{BB962C8B-B14F-4D97-AF65-F5344CB8AC3E}">
        <p14:creationId xmlns:p14="http://schemas.microsoft.com/office/powerpoint/2010/main" val="241328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dirty="0" smtClean="0"/>
          </a:p>
          <a:p>
            <a:pPr marL="228600" indent="-228600">
              <a:buAutoNum type="arabicPeriod"/>
            </a:pPr>
            <a:r>
              <a:rPr lang="en-US" dirty="0" smtClean="0"/>
              <a:t>The History of Corus Steel</a:t>
            </a:r>
          </a:p>
          <a:p>
            <a:r>
              <a:rPr lang="en-US" dirty="0" smtClean="0"/>
              <a:t>Corus Group was formed through the merger of </a:t>
            </a:r>
            <a:r>
              <a:rPr lang="en-US" dirty="0" err="1" smtClean="0">
                <a:hlinkClick r:id="rId3" tooltip="Koninklijke Hoogovens"/>
              </a:rPr>
              <a:t>Koninklijke</a:t>
            </a:r>
            <a:r>
              <a:rPr lang="en-US" dirty="0" smtClean="0">
                <a:hlinkClick r:id="rId3" tooltip="Koninklijke Hoogovens"/>
              </a:rPr>
              <a:t> </a:t>
            </a:r>
            <a:r>
              <a:rPr lang="en-US" dirty="0" err="1" smtClean="0">
                <a:hlinkClick r:id="rId3" tooltip="Koninklijke Hoogovens"/>
              </a:rPr>
              <a:t>Hoogovens</a:t>
            </a:r>
            <a:r>
              <a:rPr lang="en-US" dirty="0" smtClean="0"/>
              <a:t> and </a:t>
            </a:r>
            <a:r>
              <a:rPr lang="en-US" dirty="0" smtClean="0">
                <a:hlinkClick r:id="rId4" tooltip="British Steel plc"/>
              </a:rPr>
              <a:t>British Steel plc</a:t>
            </a:r>
            <a:r>
              <a:rPr lang="en-US" dirty="0" smtClean="0"/>
              <a:t> in 1999 and was a constituent of the </a:t>
            </a:r>
            <a:r>
              <a:rPr lang="en-US" u="sng" dirty="0" smtClean="0">
                <a:hlinkClick r:id="rId5" tooltip="FTSE 100 Index"/>
              </a:rPr>
              <a:t>FTSE 100 Index</a:t>
            </a:r>
            <a:r>
              <a:rPr lang="en-US" u="sng" dirty="0" smtClean="0"/>
              <a:t> </a:t>
            </a:r>
            <a:r>
              <a:rPr lang="en-US" u="none" dirty="0" smtClean="0"/>
              <a:t>(</a:t>
            </a:r>
            <a:r>
              <a:rPr lang="en-US" sz="1200" u="none" kern="1200" dirty="0" smtClean="0">
                <a:solidFill>
                  <a:schemeClr val="tx1"/>
                </a:solidFill>
                <a:effectLst/>
                <a:latin typeface="+mn-lt"/>
                <a:ea typeface="+mn-ea"/>
                <a:cs typeface="+mn-cs"/>
              </a:rPr>
              <a:t>Tata</a:t>
            </a:r>
            <a:r>
              <a:rPr lang="en-US" u="none" dirty="0" smtClean="0"/>
              <a:t>,</a:t>
            </a:r>
            <a:r>
              <a:rPr lang="en-US" u="none" baseline="0" dirty="0" smtClean="0"/>
              <a:t> 2018).</a:t>
            </a:r>
            <a:endParaRPr lang="en-US" u="none" dirty="0" smtClean="0"/>
          </a:p>
          <a:p>
            <a:endParaRPr lang="en-US" u="sng" dirty="0" smtClean="0"/>
          </a:p>
          <a:p>
            <a:r>
              <a:rPr lang="en-US" dirty="0" smtClean="0"/>
              <a:t>Corus Steel ranked about 9</a:t>
            </a:r>
            <a:r>
              <a:rPr lang="en-US" baseline="30000" dirty="0" smtClean="0"/>
              <a:t>th</a:t>
            </a:r>
            <a:r>
              <a:rPr lang="en-US" dirty="0" smtClean="0"/>
              <a:t> place in the worlds top 10 of the biggest steel mills in 2007.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Tata Steel of India acquired Corus in 2007 as part of a strategy of international expansion.  This elevated Tata Steel to the position of</a:t>
            </a:r>
            <a:r>
              <a:rPr lang="en-US" baseline="0" dirty="0" smtClean="0"/>
              <a:t> </a:t>
            </a:r>
            <a:r>
              <a:rPr lang="en-US" dirty="0" smtClean="0"/>
              <a:t>3</a:t>
            </a:r>
            <a:r>
              <a:rPr lang="en-US" baseline="30000" dirty="0" smtClean="0"/>
              <a:t>rd</a:t>
            </a:r>
            <a:r>
              <a:rPr lang="en-US" dirty="0" smtClean="0"/>
              <a:t> place in a list the worlds top 10 biggest steel</a:t>
            </a:r>
            <a:r>
              <a:rPr lang="en-US" baseline="0" dirty="0" smtClean="0"/>
              <a:t> suppliers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u="none" dirty="0" smtClean="0"/>
          </a:p>
          <a:p>
            <a:endParaRPr lang="en-US" dirty="0" smtClean="0"/>
          </a:p>
          <a:p>
            <a:r>
              <a:rPr lang="en-US" dirty="0" smtClean="0"/>
              <a:t>This turned out to be one of the worst business decisions in history (</a:t>
            </a:r>
            <a:r>
              <a:rPr lang="en-US" sz="1200" kern="1200" dirty="0" smtClean="0">
                <a:solidFill>
                  <a:schemeClr val="tx1"/>
                </a:solidFill>
                <a:effectLst/>
                <a:latin typeface="+mn-lt"/>
                <a:ea typeface="+mn-ea"/>
                <a:cs typeface="+mn-cs"/>
              </a:rPr>
              <a:t>Rajesh, 2016).</a:t>
            </a:r>
            <a:r>
              <a:rPr lang="en-US" dirty="0" smtClean="0"/>
              <a:t>. </a:t>
            </a:r>
          </a:p>
          <a:p>
            <a:pPr marL="0" indent="0">
              <a:buNone/>
            </a:pPr>
            <a:endParaRPr lang="en-US" sz="1200" b="0" i="0" kern="1200" dirty="0" smtClean="0">
              <a:solidFill>
                <a:schemeClr val="tx1"/>
              </a:solidFill>
              <a:effectLst/>
              <a:latin typeface="+mn-lt"/>
              <a:ea typeface="+mn-ea"/>
              <a:cs typeface="+mn-cs"/>
            </a:endParaRPr>
          </a:p>
          <a:p>
            <a:pPr marL="0" indent="0">
              <a:buNone/>
            </a:pPr>
            <a:r>
              <a:rPr lang="en-US" sz="1200" b="0" i="0" kern="1200" dirty="0" smtClean="0">
                <a:solidFill>
                  <a:schemeClr val="tx1"/>
                </a:solidFill>
                <a:effectLst/>
                <a:latin typeface="+mn-lt"/>
                <a:ea typeface="+mn-ea"/>
                <a:cs typeface="+mn-cs"/>
              </a:rPr>
              <a:t>After all, the </a:t>
            </a:r>
            <a:r>
              <a:rPr lang="en-US" sz="1200" b="0" i="0" kern="1200" dirty="0" err="1" smtClean="0">
                <a:solidFill>
                  <a:schemeClr val="tx1"/>
                </a:solidFill>
                <a:effectLst/>
                <a:latin typeface="+mn-lt"/>
                <a:ea typeface="+mn-ea"/>
                <a:cs typeface="+mn-cs"/>
              </a:rPr>
              <a:t>Tatas</a:t>
            </a:r>
            <a:r>
              <a:rPr lang="en-US" sz="1200" b="0" i="0" kern="1200" dirty="0" smtClean="0">
                <a:solidFill>
                  <a:schemeClr val="tx1"/>
                </a:solidFill>
                <a:effectLst/>
                <a:latin typeface="+mn-lt"/>
                <a:ea typeface="+mn-ea"/>
                <a:cs typeface="+mn-cs"/>
              </a:rPr>
              <a:t> were buying an entity that was nearly four times the size of Tata Steel. As it turned out, the $12.1 billion Corus acquisition—the biggest global acquisition made by an Indian company—ended up as a millstone around Tata Steel’s neck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2</a:t>
            </a:fld>
            <a:endParaRPr lang="en-US"/>
          </a:p>
        </p:txBody>
      </p:sp>
    </p:spTree>
    <p:extLst>
      <p:ext uri="{BB962C8B-B14F-4D97-AF65-F5344CB8AC3E}">
        <p14:creationId xmlns:p14="http://schemas.microsoft.com/office/powerpoint/2010/main" val="732057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endParaRPr lang="en-US" dirty="0" smtClean="0"/>
          </a:p>
          <a:p>
            <a:r>
              <a:rPr lang="en-US" dirty="0" smtClean="0"/>
              <a:t>1.</a:t>
            </a:r>
            <a:r>
              <a:rPr lang="en-US" baseline="0" dirty="0" smtClean="0"/>
              <a:t>  </a:t>
            </a:r>
            <a:r>
              <a:rPr lang="en-US" dirty="0" smtClean="0"/>
              <a:t>Motion – people moving or travelling excessively is controlled through technology. Smart phones, FaceTime, and video conferencing is used for vendors. Customers will be contacted by their assigned sales representative only and they must either talk to them by phone or face to face or</a:t>
            </a:r>
            <a:r>
              <a:rPr lang="en-US" baseline="0" dirty="0" smtClean="0"/>
              <a:t> video conferencing</a:t>
            </a:r>
            <a:r>
              <a:rPr lang="en-US" dirty="0" smtClean="0"/>
              <a:t>. </a:t>
            </a:r>
          </a:p>
          <a:p>
            <a:endParaRPr lang="en-US" dirty="0" smtClean="0"/>
          </a:p>
          <a:p>
            <a:r>
              <a:rPr lang="en-US" dirty="0" smtClean="0"/>
              <a:t>2.</a:t>
            </a:r>
            <a:r>
              <a:rPr lang="en-US" baseline="0" dirty="0" smtClean="0"/>
              <a:t>  </a:t>
            </a:r>
            <a:r>
              <a:rPr lang="en-US" dirty="0" smtClean="0"/>
              <a:t>Waiting times – allowing products to wait for processing is controlled now by JIT inventory</a:t>
            </a:r>
            <a:r>
              <a:rPr lang="en-US" baseline="0" dirty="0" smtClean="0"/>
              <a:t>  systems</a:t>
            </a:r>
            <a:r>
              <a:rPr lang="en-US" dirty="0" smtClean="0"/>
              <a:t> and Vendor Controlled Inventories systems along with</a:t>
            </a:r>
            <a:r>
              <a:rPr lang="en-US" baseline="0" dirty="0" smtClean="0"/>
              <a:t> the</a:t>
            </a:r>
            <a:r>
              <a:rPr lang="en-US" dirty="0" smtClean="0"/>
              <a:t> MRI.</a:t>
            </a:r>
          </a:p>
          <a:p>
            <a:endParaRPr lang="en-US" dirty="0" smtClean="0"/>
          </a:p>
          <a:p>
            <a:r>
              <a:rPr lang="en-US" dirty="0" smtClean="0"/>
              <a:t>3.</a:t>
            </a:r>
            <a:r>
              <a:rPr lang="en-US" baseline="0" dirty="0" smtClean="0"/>
              <a:t>  </a:t>
            </a:r>
            <a:r>
              <a:rPr lang="en-US" dirty="0" smtClean="0"/>
              <a:t>Overproduction – making too much is now controlled also by JIT inventory systems, Contracted Delivery Services, and TQM. Production processes that minimize waste are referred to as ‘</a:t>
            </a:r>
            <a:r>
              <a:rPr lang="en-US" b="1" dirty="0" smtClean="0"/>
              <a:t>lean production</a:t>
            </a:r>
            <a:r>
              <a:rPr lang="en-US" dirty="0" smtClean="0"/>
              <a:t> and </a:t>
            </a:r>
            <a:r>
              <a:rPr lang="en-US" b="1" dirty="0" smtClean="0"/>
              <a:t>Best Practices</a:t>
            </a:r>
            <a:r>
              <a:rPr lang="en-US" dirty="0" smtClean="0"/>
              <a:t> will be set through TQM, and Continuous Improvement (White-2, 2013; Corus,</a:t>
            </a:r>
            <a:r>
              <a:rPr lang="en-US" baseline="0" dirty="0" smtClean="0"/>
              <a:t> 2018)</a:t>
            </a:r>
            <a:r>
              <a:rPr lang="en-US" dirty="0" smtClean="0"/>
              <a:t>.</a:t>
            </a:r>
          </a:p>
          <a:p>
            <a:endParaRPr lang="en-US" dirty="0" smtClean="0"/>
          </a:p>
          <a:p>
            <a:pPr marL="0" indent="0">
              <a:buFont typeface="Arial" panose="020B0604030504040204" pitchFamily="34" charset="0"/>
              <a:buNone/>
            </a:pPr>
            <a:r>
              <a:rPr lang="en-US" dirty="0" smtClean="0"/>
              <a:t>4.  Errors and Defects are brought low by Total Quality Management, and Continuous Improvement Culture. </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20</a:t>
            </a:fld>
            <a:endParaRPr lang="en-US"/>
          </a:p>
        </p:txBody>
      </p:sp>
    </p:spTree>
    <p:extLst>
      <p:ext uri="{BB962C8B-B14F-4D97-AF65-F5344CB8AC3E}">
        <p14:creationId xmlns:p14="http://schemas.microsoft.com/office/powerpoint/2010/main" val="405534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Time Schedule Inventory Implementation</a:t>
            </a:r>
          </a:p>
          <a:p>
            <a:endParaRPr lang="en-US" dirty="0" smtClean="0"/>
          </a:p>
          <a:p>
            <a:r>
              <a:rPr lang="en-US" dirty="0" smtClean="0"/>
              <a:t>Week</a:t>
            </a:r>
            <a:r>
              <a:rPr lang="en-US" baseline="0" dirty="0" smtClean="0"/>
              <a:t> 1</a:t>
            </a:r>
          </a:p>
          <a:p>
            <a:r>
              <a:rPr lang="en-US" dirty="0" smtClean="0"/>
              <a:t>Managers, Sales, Lead People put In place for Corus. Training in TQM, MRP, Six-Sigma, and New Inventory Software begins.  Video Conferencing begins with Tata, and Shipping Partners (White-7, 2013).</a:t>
            </a:r>
          </a:p>
          <a:p>
            <a:endParaRPr lang="en-US" dirty="0" smtClean="0"/>
          </a:p>
          <a:p>
            <a:r>
              <a:rPr lang="en-US" dirty="0" smtClean="0"/>
              <a:t>Week 2</a:t>
            </a:r>
          </a:p>
          <a:p>
            <a:r>
              <a:rPr lang="en-US" dirty="0" smtClean="0"/>
              <a:t>Plant put into Cell Production Configuration.  Tata people begin training. TQM, MRP, Six Sigma, and Inventory Software. The JIT raw materials inventory management begins.  Shipping Partners begin training same as above. </a:t>
            </a:r>
          </a:p>
          <a:p>
            <a:endParaRPr lang="en-US" dirty="0" smtClean="0"/>
          </a:p>
          <a:p>
            <a:r>
              <a:rPr lang="en-US" dirty="0" smtClean="0"/>
              <a:t>Week</a:t>
            </a:r>
            <a:r>
              <a:rPr lang="en-US" baseline="0" dirty="0" smtClean="0"/>
              <a:t> 3</a:t>
            </a:r>
          </a:p>
          <a:p>
            <a:r>
              <a:rPr lang="en-US" dirty="0" smtClean="0"/>
              <a:t>Cell data begins to regulate JIT inventories, and the TQM system begins.  Inbound Safety Supply is adjusted according to inbound tracking from Tata, India.  KPI’s are beginning to take control, Quality begins to be regulated by the Cell using TQM system.</a:t>
            </a:r>
          </a:p>
          <a:p>
            <a:endParaRPr lang="en-US" dirty="0" smtClean="0"/>
          </a:p>
          <a:p>
            <a:r>
              <a:rPr lang="en-US" dirty="0" smtClean="0"/>
              <a:t>Week 4</a:t>
            </a:r>
          </a:p>
          <a:p>
            <a:r>
              <a:rPr lang="en-US" dirty="0" smtClean="0"/>
              <a:t>Managers and Lead personnel are trained and begin Scheduling training classes for all employee’s</a:t>
            </a:r>
          </a:p>
          <a:p>
            <a:r>
              <a:rPr lang="en-US" dirty="0" smtClean="0"/>
              <a:t>In TQM, MRP, Lean Systems, JIT inventory systems, Continuous Improvement Culture, and the new Software Inventory Systems.</a:t>
            </a:r>
          </a:p>
          <a:p>
            <a:endParaRPr lang="en-US" dirty="0" smtClean="0"/>
          </a:p>
          <a:p>
            <a:r>
              <a:rPr lang="en-US" dirty="0" smtClean="0"/>
              <a:t>Week 5</a:t>
            </a:r>
          </a:p>
          <a:p>
            <a:r>
              <a:rPr lang="en-US" dirty="0" smtClean="0"/>
              <a:t>Sales Team begins Video Conferencing with the Supply Chain, Managers, and Customers.</a:t>
            </a:r>
          </a:p>
          <a:p>
            <a:r>
              <a:rPr lang="en-US" dirty="0" smtClean="0"/>
              <a:t>KPI of only communicating with customers by either, phone, video or in person begins.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21</a:t>
            </a:fld>
            <a:endParaRPr lang="en-US"/>
          </a:p>
        </p:txBody>
      </p:sp>
    </p:spTree>
    <p:extLst>
      <p:ext uri="{BB962C8B-B14F-4D97-AF65-F5344CB8AC3E}">
        <p14:creationId xmlns:p14="http://schemas.microsoft.com/office/powerpoint/2010/main" val="25078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endParaRPr lang="en-US" dirty="0" smtClean="0"/>
          </a:p>
          <a:p>
            <a:r>
              <a:rPr lang="en-US" dirty="0" smtClean="0"/>
              <a:t>Technology</a:t>
            </a:r>
          </a:p>
          <a:p>
            <a:r>
              <a:rPr lang="en-US" dirty="0" smtClean="0"/>
              <a:t>Corus Steel machinery software</a:t>
            </a:r>
            <a:r>
              <a:rPr lang="en-US" baseline="0" dirty="0" smtClean="0"/>
              <a:t> and technology</a:t>
            </a:r>
            <a:r>
              <a:rPr lang="en-US" dirty="0" smtClean="0"/>
              <a:t> is outdated.  New automated steel manufacturing equipment will be installed.  This will bring down costs through less power consumption, less frequent repairs, fewer controllers, higher output, and better quality.  </a:t>
            </a:r>
          </a:p>
          <a:p>
            <a:endParaRPr lang="en-US" dirty="0" smtClean="0"/>
          </a:p>
          <a:p>
            <a:r>
              <a:rPr lang="en-US" dirty="0" smtClean="0"/>
              <a:t>One of the first and biggest upgrades to technology will be the Communications Software / Inventory Systems.</a:t>
            </a:r>
          </a:p>
          <a:p>
            <a:endParaRPr lang="en-US" dirty="0" smtClean="0"/>
          </a:p>
          <a:p>
            <a:r>
              <a:rPr lang="en-US" dirty="0" smtClean="0"/>
              <a:t>Communications Software will be installed and synced with all suppliers, vendors, contracted delivery services, sales, and management. This network will be at the hart of the JIT inventory management system, the MRP system, the KPI</a:t>
            </a:r>
            <a:r>
              <a:rPr lang="en-US" baseline="0" dirty="0" smtClean="0"/>
              <a:t> system</a:t>
            </a:r>
            <a:r>
              <a:rPr lang="en-US" dirty="0" smtClean="0"/>
              <a:t>, and the Strategic Distribution Network.  A secondary purpose is the monitoring of material flow, production, costs, time, and deliveries.</a:t>
            </a:r>
            <a:r>
              <a:rPr lang="en-US" baseline="0" dirty="0" smtClean="0"/>
              <a:t>  This is the data Corus will use for </a:t>
            </a:r>
            <a:r>
              <a:rPr lang="en-US" dirty="0" smtClean="0"/>
              <a:t>creating benchmarks.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"Facility Location and Process Selection,"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7. Copyright 2013 by Bridgepoint Education, Inc.</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22</a:t>
            </a:fld>
            <a:endParaRPr lang="en-US"/>
          </a:p>
        </p:txBody>
      </p:sp>
    </p:spTree>
    <p:extLst>
      <p:ext uri="{BB962C8B-B14F-4D97-AF65-F5344CB8AC3E}">
        <p14:creationId xmlns:p14="http://schemas.microsoft.com/office/powerpoint/2010/main" val="2333225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Software and Systems Implementation time</a:t>
            </a:r>
            <a:r>
              <a:rPr lang="en-US" sz="1200" baseline="0" dirty="0" smtClean="0"/>
              <a:t> Schedule</a:t>
            </a:r>
            <a:endParaRPr lang="en-US" sz="1200" dirty="0" smtClean="0"/>
          </a:p>
          <a:p>
            <a:endParaRPr lang="en-US" dirty="0" smtClean="0"/>
          </a:p>
          <a:p>
            <a:r>
              <a:rPr lang="en-US" dirty="0" smtClean="0"/>
              <a:t>Week 1</a:t>
            </a:r>
          </a:p>
          <a:p>
            <a:r>
              <a:rPr lang="en-US" dirty="0" smtClean="0"/>
              <a:t>Inventory Software</a:t>
            </a:r>
            <a:r>
              <a:rPr lang="en-US" baseline="0" dirty="0" smtClean="0"/>
              <a:t> </a:t>
            </a:r>
            <a:r>
              <a:rPr lang="en-US" dirty="0" smtClean="0"/>
              <a:t>Systems are reviewed. Systems are being installed.  The production Cell Terminals are also installed. Smart phones and Inventory Scanners purchased and setup. Plant production technology is under evaluated. </a:t>
            </a:r>
          </a:p>
          <a:p>
            <a:r>
              <a:rPr lang="en-US" dirty="0" smtClean="0"/>
              <a:t> </a:t>
            </a:r>
          </a:p>
          <a:p>
            <a:r>
              <a:rPr lang="en-US" dirty="0" smtClean="0"/>
              <a:t>Week 2</a:t>
            </a:r>
          </a:p>
          <a:p>
            <a:r>
              <a:rPr lang="en-US" dirty="0" smtClean="0"/>
              <a:t>Inventory Software Systems are completed installed and running at Corus and Tata. Network Connections are established between Tata</a:t>
            </a:r>
            <a:r>
              <a:rPr lang="en-US" baseline="0" dirty="0" smtClean="0"/>
              <a:t> and Corus</a:t>
            </a:r>
            <a:r>
              <a:rPr lang="en-US" dirty="0" smtClean="0"/>
              <a:t>, Tata begins JIT inventories, and Tata begins overseeing as the Vendor Inventory Manager. Smartphone and scanners are put in place. Production Cell terminals are networked in.</a:t>
            </a:r>
          </a:p>
          <a:p>
            <a:endParaRPr lang="en-US" dirty="0" smtClean="0"/>
          </a:p>
          <a:p>
            <a:r>
              <a:rPr lang="en-US" dirty="0" smtClean="0"/>
              <a:t>Week 3</a:t>
            </a:r>
          </a:p>
          <a:p>
            <a:r>
              <a:rPr lang="en-US" dirty="0" smtClean="0"/>
              <a:t>Production Technology Upgrade plan Created. Cell Terminals begin to create Benchmarks from Data. Best practices list begin to be created. JIT inventory</a:t>
            </a:r>
            <a:r>
              <a:rPr lang="en-US" baseline="0" dirty="0" smtClean="0"/>
              <a:t> supply</a:t>
            </a:r>
            <a:r>
              <a:rPr lang="en-US" dirty="0" smtClean="0"/>
              <a:t> begins to be implemented with orders being regulated</a:t>
            </a:r>
            <a:r>
              <a:rPr lang="en-US" baseline="0" dirty="0" smtClean="0"/>
              <a:t> by Cell data production scheduling</a:t>
            </a:r>
            <a:r>
              <a:rPr lang="en-US" dirty="0" smtClean="0"/>
              <a:t>.</a:t>
            </a:r>
          </a:p>
          <a:p>
            <a:endParaRPr lang="en-US" dirty="0" smtClean="0"/>
          </a:p>
          <a:p>
            <a:r>
              <a:rPr lang="en-US" sz="1200" i="0" kern="1200" dirty="0" smtClean="0">
                <a:solidFill>
                  <a:schemeClr val="tx1"/>
                </a:solidFill>
                <a:effectLst/>
                <a:latin typeface="+mn-lt"/>
                <a:ea typeface="+mn-ea"/>
                <a:cs typeface="+mn-cs"/>
              </a:rPr>
              <a:t>Week 4</a:t>
            </a:r>
          </a:p>
          <a:p>
            <a:r>
              <a:rPr lang="en-US" dirty="0" smtClean="0"/>
              <a:t>Shipping Partners are networked into the Inventory Systems</a:t>
            </a:r>
            <a:r>
              <a:rPr lang="en-US" baseline="0" dirty="0" smtClean="0"/>
              <a:t> </a:t>
            </a:r>
            <a:r>
              <a:rPr lang="en-US" dirty="0" smtClean="0"/>
              <a:t>Software. Orders begin to be shipped through Shipping partners according to MRP, and KPI. Partners begins filling orders from emergency stocks. The plan for technology upgrade for the Production plant is finalized.</a:t>
            </a:r>
          </a:p>
          <a:p>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Week 5</a:t>
            </a:r>
          </a:p>
          <a:p>
            <a:r>
              <a:rPr lang="en-US" dirty="0" smtClean="0"/>
              <a:t>Inventory Software System Review. JIT Schedule Review. Shipping Partner Delivery KPI success review. Production Technology upgrade Commences.</a:t>
            </a:r>
            <a:endParaRPr lang="en-US" sz="1200" i="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r>
              <a:rPr lang="en-US" dirty="0" smtClean="0"/>
              <a:t>Please note the following references for review. </a:t>
            </a:r>
          </a:p>
          <a:p>
            <a:endParaRPr lang="en-US" dirty="0" smtClean="0"/>
          </a:p>
          <a:p>
            <a:r>
              <a:rPr lang="en-US" dirty="0" smtClean="0"/>
              <a:t>MRP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endParaRPr lang="en-US" dirty="0" smtClean="0"/>
          </a:p>
          <a:p>
            <a:r>
              <a:rPr lang="en-US" dirty="0" smtClean="0"/>
              <a:t>Maturity Models and best practices</a:t>
            </a:r>
          </a:p>
          <a:p>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a:t>
            </a:r>
            <a:r>
              <a:rPr lang="en-US" sz="1200" kern="1200" dirty="0" err="1" smtClean="0">
                <a:solidFill>
                  <a:schemeClr val="tx1"/>
                </a:solidFill>
                <a:effectLst/>
                <a:latin typeface="+mn-lt"/>
                <a:ea typeface="+mn-ea"/>
                <a:cs typeface="+mn-cs"/>
              </a:rPr>
              <a:t>Inc</a:t>
            </a:r>
            <a:endParaRPr lang="en-US" sz="1200" kern="1200" dirty="0" smtClean="0">
              <a:solidFill>
                <a:schemeClr val="tx1"/>
              </a:solidFill>
              <a:effectLst/>
              <a:latin typeface="+mn-lt"/>
              <a:ea typeface="+mn-ea"/>
              <a:cs typeface="+mn-cs"/>
            </a:endParaRPr>
          </a:p>
          <a:p>
            <a:endParaRPr lang="en-US" dirty="0" smtClean="0"/>
          </a:p>
          <a:p>
            <a:r>
              <a:rPr lang="en-US" dirty="0" smtClean="0"/>
              <a:t>JIT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"Gaining Competitive Advantage Through Operations,"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2. Copyright 2013 by Bridgepoint Education, Inc.</a:t>
            </a:r>
          </a:p>
          <a:p>
            <a:endParaRPr lang="en-US" dirty="0" smtClean="0"/>
          </a:p>
          <a:p>
            <a:r>
              <a:rPr lang="en-US" dirty="0" smtClean="0"/>
              <a:t>Inventory</a:t>
            </a:r>
            <a:r>
              <a:rPr lang="en-US" baseline="0" dirty="0" smtClean="0"/>
              <a:t>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"Inventory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10.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23</a:t>
            </a:fld>
            <a:endParaRPr lang="en-US"/>
          </a:p>
        </p:txBody>
      </p:sp>
    </p:spTree>
    <p:extLst>
      <p:ext uri="{BB962C8B-B14F-4D97-AF65-F5344CB8AC3E}">
        <p14:creationId xmlns:p14="http://schemas.microsoft.com/office/powerpoint/2010/main" val="347738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Integrated Just In Time (JIT) Supply Network.</a:t>
            </a:r>
          </a:p>
          <a:p>
            <a:pPr lvl="1"/>
            <a:r>
              <a:rPr lang="en-US" dirty="0" smtClean="0"/>
              <a:t>Just In Time Supply is managed as part of the Vendor Controlled Inventories.  This is made possible by the implementation of Manufacturing Cells and Flexible Manufacturing Systems, and TQM working in tandem.  As a product reaches the next cell or station and passes inspection it place in the manufacturing process is reported in the Inventory Software which triggers the request for on time deliveries further down the process chain.</a:t>
            </a:r>
          </a:p>
          <a:p>
            <a:pPr lvl="1"/>
            <a:endParaRPr lang="en-US" dirty="0" smtClean="0"/>
          </a:p>
          <a:p>
            <a:r>
              <a:rPr lang="en-US" dirty="0" smtClean="0"/>
              <a:t>Vender managed materials inventory.</a:t>
            </a:r>
          </a:p>
          <a:p>
            <a:pPr lvl="1"/>
            <a:r>
              <a:rPr lang="en-US" dirty="0" smtClean="0"/>
              <a:t>Tata will view the upcoming scheduled processes, as well as the Work In Process (WIP) manufacturing and supply needs and ship accordingly. This information is part of the Inventory Software System and is generated by the check list from cell to cell. Not only will Tata be able to tell the orders that are coming into the process but they will also be able to tell have fast each item is working through production, and how fast every item is shipped out and the length of time it takes for customers to receive their product. All items will be tracked as in transit, logged at check points and marked as delivered.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24</a:t>
            </a:fld>
            <a:endParaRPr lang="en-US"/>
          </a:p>
        </p:txBody>
      </p:sp>
    </p:spTree>
    <p:extLst>
      <p:ext uri="{BB962C8B-B14F-4D97-AF65-F5344CB8AC3E}">
        <p14:creationId xmlns:p14="http://schemas.microsoft.com/office/powerpoint/2010/main" val="55833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Software and Systems</a:t>
            </a:r>
          </a:p>
          <a:p>
            <a:endParaRPr lang="en-US" dirty="0" smtClean="0"/>
          </a:p>
          <a:p>
            <a:r>
              <a:rPr lang="en-US" dirty="0" smtClean="0"/>
              <a:t>Week 1</a:t>
            </a:r>
          </a:p>
          <a:p>
            <a:r>
              <a:rPr lang="en-US" dirty="0" smtClean="0"/>
              <a:t>Production Cell Chain order established—what’s made first what’s made second. Reviewing what products stem from which cells helps Corus to know what</a:t>
            </a:r>
            <a:r>
              <a:rPr lang="en-US" baseline="0" dirty="0" smtClean="0"/>
              <a:t> to make first</a:t>
            </a:r>
            <a:r>
              <a:rPr lang="en-US" dirty="0" smtClean="0"/>
              <a:t>. TQM, JIT, Six Sigma black belt, training are taught to management and lead </a:t>
            </a:r>
            <a:r>
              <a:rPr lang="en-US" dirty="0" err="1" smtClean="0"/>
              <a:t>personel</a:t>
            </a:r>
            <a:r>
              <a:rPr lang="en-US" dirty="0" smtClean="0"/>
              <a:t>. KPI’s are reviewed and established. Production Material Schedule estimations are manually created from historical production times and inventory needs.</a:t>
            </a:r>
          </a:p>
          <a:p>
            <a:endParaRPr lang="en-US" dirty="0" smtClean="0"/>
          </a:p>
          <a:p>
            <a:r>
              <a:rPr lang="en-US" dirty="0" smtClean="0"/>
              <a:t>Week 2</a:t>
            </a:r>
          </a:p>
          <a:p>
            <a:r>
              <a:rPr lang="en-US" dirty="0" smtClean="0"/>
              <a:t>Vendor Managed Inventory begins in tandem with old systems. Close monitoring of inbound tracking checkpoints begins. Flexible Manufacturing using Cell begins. JIT inventory</a:t>
            </a:r>
            <a:r>
              <a:rPr lang="en-US" baseline="0" dirty="0" smtClean="0"/>
              <a:t> </a:t>
            </a:r>
            <a:r>
              <a:rPr lang="en-US" dirty="0" smtClean="0"/>
              <a:t>begins.</a:t>
            </a:r>
          </a:p>
          <a:p>
            <a:endParaRPr lang="en-US" dirty="0" smtClean="0"/>
          </a:p>
          <a:p>
            <a:r>
              <a:rPr lang="en-US" dirty="0" smtClean="0"/>
              <a:t>Week 3</a:t>
            </a:r>
          </a:p>
          <a:p>
            <a:r>
              <a:rPr lang="en-US" dirty="0" smtClean="0"/>
              <a:t>Production Cell Terminals, Inbound checkpoints, and outbound Tracking begin to reveal shipping schedules in inventory inbound schedules inside of the software. KPI’s are reviews with Shipping Partners. TQM begins.</a:t>
            </a:r>
          </a:p>
          <a:p>
            <a:endParaRPr lang="en-US" dirty="0" smtClean="0"/>
          </a:p>
          <a:p>
            <a:r>
              <a:rPr lang="en-US" dirty="0" smtClean="0"/>
              <a:t>Week 4</a:t>
            </a:r>
          </a:p>
          <a:p>
            <a:r>
              <a:rPr lang="en-US" dirty="0" smtClean="0"/>
              <a:t>JIT inventory</a:t>
            </a:r>
            <a:r>
              <a:rPr lang="en-US" baseline="0" dirty="0" smtClean="0"/>
              <a:t> </a:t>
            </a:r>
            <a:r>
              <a:rPr lang="en-US" dirty="0" smtClean="0"/>
              <a:t>systems take over, Tata Steel is Vendor Controlling inventory and Production stock through product scheduling, and lead time of raw materials and Production Cell data. </a:t>
            </a:r>
          </a:p>
          <a:p>
            <a:r>
              <a:rPr lang="en-US" dirty="0" smtClean="0"/>
              <a:t>TQM, Six Sigma, JIT inventories, Lean Productions, Continuous Improvement Culture begins to be taught to employees. </a:t>
            </a:r>
          </a:p>
          <a:p>
            <a:endParaRPr lang="en-US" dirty="0" smtClean="0"/>
          </a:p>
          <a:p>
            <a:r>
              <a:rPr lang="en-US" dirty="0" smtClean="0"/>
              <a:t>Week 5</a:t>
            </a:r>
          </a:p>
          <a:p>
            <a:r>
              <a:rPr lang="en-US" dirty="0" smtClean="0"/>
              <a:t>Production Technology upgrade begins. KPI and benchmarks are reviewed</a:t>
            </a:r>
            <a:r>
              <a:rPr lang="en-US" baseline="0" dirty="0" smtClean="0"/>
              <a:t> </a:t>
            </a:r>
            <a:r>
              <a:rPr lang="en-US" dirty="0" smtClean="0"/>
              <a:t>for Shipping Partners. Best Practices Rev 1 is established. Continuous Improvement meetings begin.</a:t>
            </a:r>
          </a:p>
          <a:p>
            <a:endParaRPr lang="en-US" dirty="0" smtClean="0"/>
          </a:p>
          <a:p>
            <a:r>
              <a:rPr lang="en-US" dirty="0" smtClean="0"/>
              <a:t>For a review of concepts</a:t>
            </a:r>
            <a:r>
              <a:rPr lang="en-US" baseline="0" dirty="0" smtClean="0"/>
              <a:t> please refer to the following..</a:t>
            </a:r>
            <a:endParaRPr lang="en-US" dirty="0" smtClean="0"/>
          </a:p>
          <a:p>
            <a:endParaRPr lang="en-US" dirty="0" smtClean="0"/>
          </a:p>
          <a:p>
            <a:r>
              <a:rPr lang="en-US" dirty="0" smtClean="0"/>
              <a:t>Shipping Partners</a:t>
            </a:r>
          </a:p>
          <a:p>
            <a:r>
              <a:rPr lang="en-US" dirty="0" smtClean="0"/>
              <a:t>Inventory in Motion— a direct alternative to global fulfillment</a:t>
            </a:r>
          </a:p>
          <a:p>
            <a:r>
              <a:rPr lang="en-US" dirty="0" smtClean="0"/>
              <a:t>David </a:t>
            </a:r>
            <a:r>
              <a:rPr lang="en-US" dirty="0" err="1" smtClean="0"/>
              <a:t>Zamsky</a:t>
            </a:r>
            <a:r>
              <a:rPr lang="en-US" dirty="0" smtClean="0"/>
              <a:t>  2005 United Parcel Service of America, </a:t>
            </a:r>
            <a:r>
              <a:rPr lang="en-US" dirty="0" err="1" smtClean="0"/>
              <a:t>Inc</a:t>
            </a:r>
            <a:endParaRPr lang="en-US" dirty="0" smtClean="0"/>
          </a:p>
          <a:p>
            <a:r>
              <a:rPr lang="en-US" dirty="0" smtClean="0"/>
              <a:t>https://www.ups-scs.com/solutions/white_papers/wp_inventory_in_motion.pdf</a:t>
            </a:r>
          </a:p>
          <a:p>
            <a:endParaRPr lang="en-US" dirty="0" smtClean="0"/>
          </a:p>
          <a:p>
            <a:endParaRPr lang="en-US" dirty="0" smtClean="0"/>
          </a:p>
          <a:p>
            <a:r>
              <a:rPr lang="en-US" dirty="0" smtClean="0"/>
              <a:t>Continuous</a:t>
            </a:r>
            <a:r>
              <a:rPr lang="en-US" baseline="0" dirty="0" smtClean="0"/>
              <a:t>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endParaRPr lang="en-US" dirty="0" smtClean="0"/>
          </a:p>
          <a:p>
            <a:r>
              <a:rPr lang="en-US" dirty="0" smtClean="0"/>
              <a:t>Lean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"Just-in-Time and Lean Systems,"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11. Copyright 2013 by Bridgepoint Education, Inc.</a:t>
            </a:r>
          </a:p>
          <a:p>
            <a:endParaRPr lang="en-US" dirty="0" smtClean="0"/>
          </a:p>
          <a:p>
            <a:endParaRPr lang="en-US" dirty="0" smtClean="0"/>
          </a:p>
          <a:p>
            <a:r>
              <a:rPr lang="en-US" dirty="0" smtClean="0"/>
              <a:t>Inventory Software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"Inventory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10. Copyright 2013 by Bridgepoint Education, Inc.</a:t>
            </a:r>
          </a:p>
          <a:p>
            <a:endParaRPr lang="en-US" dirty="0" smtClean="0"/>
          </a:p>
          <a:p>
            <a:r>
              <a:rPr lang="en-US" sz="1200" b="0" i="0" kern="1200" dirty="0" smtClean="0">
                <a:solidFill>
                  <a:schemeClr val="tx1"/>
                </a:solidFill>
                <a:effectLst/>
                <a:latin typeface="+mn-lt"/>
                <a:ea typeface="+mn-ea"/>
                <a:cs typeface="+mn-cs"/>
              </a:rPr>
              <a:t>Flexible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Vendor Managed Inventory (VMI): Three Steps in Making It Work</a:t>
            </a:r>
          </a:p>
          <a:p>
            <a:r>
              <a:rPr lang="en-US" sz="1200" b="0" i="0" kern="1200" dirty="0" smtClean="0">
                <a:solidFill>
                  <a:schemeClr val="tx1"/>
                </a:solidFill>
                <a:effectLst/>
                <a:latin typeface="+mn-lt"/>
                <a:ea typeface="+mn-ea"/>
                <a:cs typeface="+mn-cs"/>
              </a:rPr>
              <a:t>Published on: Mar, 05, 2003</a:t>
            </a:r>
          </a:p>
          <a:p>
            <a:r>
              <a:rPr lang="en-US" sz="1200" b="0" i="0" kern="1200" dirty="0" smtClean="0">
                <a:solidFill>
                  <a:schemeClr val="tx1"/>
                </a:solidFill>
                <a:effectLst/>
                <a:latin typeface="+mn-lt"/>
                <a:ea typeface="+mn-ea"/>
                <a:cs typeface="+mn-cs"/>
              </a:rPr>
              <a:t>by: Scott </a:t>
            </a:r>
            <a:r>
              <a:rPr lang="en-US" sz="1200" b="0" i="0" kern="1200" dirty="0" err="1" smtClean="0">
                <a:solidFill>
                  <a:schemeClr val="tx1"/>
                </a:solidFill>
                <a:effectLst/>
                <a:latin typeface="+mn-lt"/>
                <a:ea typeface="+mn-ea"/>
                <a:cs typeface="+mn-cs"/>
              </a:rPr>
              <a:t>Frahm</a:t>
            </a:r>
            <a:r>
              <a:rPr lang="en-US" sz="1200" b="0" i="0" kern="1200" dirty="0" smtClean="0">
                <a:solidFill>
                  <a:schemeClr val="tx1"/>
                </a:solidFill>
                <a:effectLst/>
                <a:latin typeface="+mn-lt"/>
                <a:ea typeface="+mn-ea"/>
                <a:cs typeface="+mn-cs"/>
              </a:rPr>
              <a:t> https://scm.ncsu.edu/scm-articles/article/vendor-managed-inventory-vmi-three-steps-in-making-it-work</a:t>
            </a:r>
          </a:p>
          <a:p>
            <a:endParaRPr lang="en-US" dirty="0" smtClean="0"/>
          </a:p>
          <a:p>
            <a:endParaRPr lang="en-US" dirty="0" smtClean="0"/>
          </a:p>
          <a:p>
            <a:r>
              <a:rPr lang="en-US" dirty="0" smtClean="0"/>
              <a:t>KPI – Continuous Improvement</a:t>
            </a:r>
          </a:p>
          <a:p>
            <a:r>
              <a:rPr lang="en-US" dirty="0" smtClean="0"/>
              <a:t>https://mr-baker.wikispaces.com/file/view/Corus+-+Continuous+Improvement.pdf</a:t>
            </a:r>
            <a:endParaRPr lang="en-US" sz="1200" i="1" kern="1200" dirty="0" smtClean="0">
              <a:solidFill>
                <a:schemeClr val="tx1"/>
              </a:solidFill>
              <a:effectLst/>
              <a:latin typeface="+mn-lt"/>
              <a:ea typeface="+mn-ea"/>
              <a:cs typeface="+mn-cs"/>
            </a:endParaRPr>
          </a:p>
          <a:p>
            <a:endParaRPr lang="en-US" dirty="0" smtClean="0"/>
          </a:p>
          <a:p>
            <a:r>
              <a:rPr lang="en-US" dirty="0" smtClean="0"/>
              <a:t>Six Sigma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TQM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JIT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"Gaining Competitive Advantage Through Operations,"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2. Copyright 2013 by Bridgepoint Education, Inc.</a:t>
            </a:r>
          </a:p>
          <a:p>
            <a:endParaRPr lang="en-US" dirty="0" smtClean="0"/>
          </a:p>
          <a:p>
            <a:r>
              <a:rPr lang="en-US" dirty="0" smtClean="0"/>
              <a:t>Manufacturing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"Facility Location and Process Selection,"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7.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25</a:t>
            </a:fld>
            <a:endParaRPr lang="en-US"/>
          </a:p>
        </p:txBody>
      </p:sp>
    </p:spTree>
    <p:extLst>
      <p:ext uri="{BB962C8B-B14F-4D97-AF65-F5344CB8AC3E}">
        <p14:creationId xmlns:p14="http://schemas.microsoft.com/office/powerpoint/2010/main" val="3224192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r>
              <a:rPr lang="en-US" dirty="0" smtClean="0"/>
              <a:t>Implementing an High bred processing KPI, first come first served is tier 2. This is the general tier most of</a:t>
            </a:r>
            <a:r>
              <a:rPr lang="en-US" baseline="0" dirty="0" smtClean="0"/>
              <a:t> the time production will be producing on tier 2. T</a:t>
            </a:r>
            <a:r>
              <a:rPr lang="en-US" dirty="0" smtClean="0"/>
              <a:t>ier 1 orders have priority and are time sensitive (White-2, 2013). Tier 1 comes with</a:t>
            </a:r>
            <a:r>
              <a:rPr lang="en-US" baseline="0" dirty="0" smtClean="0"/>
              <a:t> the KPI</a:t>
            </a:r>
            <a:r>
              <a:rPr lang="en-US" dirty="0" smtClean="0"/>
              <a:t>’s that Corus has set which focus on meeting customer deadlines, such as:</a:t>
            </a:r>
          </a:p>
          <a:p>
            <a:endParaRPr lang="en-US" dirty="0" smtClean="0"/>
          </a:p>
          <a:p>
            <a:r>
              <a:rPr lang="en-US" dirty="0" smtClean="0"/>
              <a:t>• A zero backlog of customer orders - this means customers always get their deliveries on time.</a:t>
            </a:r>
          </a:p>
          <a:p>
            <a:r>
              <a:rPr lang="en-US" dirty="0" smtClean="0"/>
              <a:t>• Meeting targets for rolling steel plate in its allotted week.  Understand that steel plat</a:t>
            </a:r>
            <a:r>
              <a:rPr lang="en-US" baseline="0" dirty="0" smtClean="0"/>
              <a:t>e is the first sell most all other things that are made will come after this cell (Corus 2018). </a:t>
            </a:r>
            <a:endParaRPr lang="en-US" dirty="0" smtClean="0"/>
          </a:p>
          <a:p>
            <a:endParaRPr lang="en-US" dirty="0" smtClean="0"/>
          </a:p>
          <a:p>
            <a:r>
              <a:rPr lang="en-US" dirty="0" smtClean="0"/>
              <a:t>Productions processes are Lean and Stream Lined, working in conjunction with TQM, CI, Benchmarking, to create Best Practice</a:t>
            </a:r>
            <a:r>
              <a:rPr lang="en-US" baseline="0" dirty="0" smtClean="0"/>
              <a:t> Policies</a:t>
            </a:r>
            <a:r>
              <a:rPr lang="en-US" dirty="0" smtClean="0"/>
              <a:t>.  Cell/ Batch production processing are in chain processes where at the end of each process Quality is checked, and KPI is checked and finishing that process in software (White-8, 2013).  </a:t>
            </a:r>
          </a:p>
          <a:p>
            <a:endParaRPr lang="en-US" dirty="0" smtClean="0"/>
          </a:p>
          <a:p>
            <a:r>
              <a:rPr lang="en-US" dirty="0" smtClean="0"/>
              <a:t>Since Corus has a broad range of products processes can be stream lined in a cell order linear model.</a:t>
            </a:r>
          </a:p>
          <a:p>
            <a:endParaRPr lang="en-US" dirty="0" smtClean="0"/>
          </a:p>
          <a:p>
            <a:r>
              <a:rPr lang="en-US" dirty="0" smtClean="0"/>
              <a:t>For each of the 16 systems, a number of rules about stock levels and </a:t>
            </a:r>
            <a:r>
              <a:rPr lang="en-US" b="0" dirty="0" smtClean="0"/>
              <a:t>stock rotation </a:t>
            </a:r>
            <a:r>
              <a:rPr lang="en-US" dirty="0" smtClean="0"/>
              <a:t>have</a:t>
            </a:r>
          </a:p>
          <a:p>
            <a:r>
              <a:rPr lang="en-US" dirty="0" smtClean="0"/>
              <a:t>been set up:</a:t>
            </a:r>
          </a:p>
          <a:p>
            <a:r>
              <a:rPr lang="en-US" dirty="0" smtClean="0"/>
              <a:t>• Stock rotation ensures that the plates for one customer do not become buried beneath</a:t>
            </a:r>
          </a:p>
          <a:p>
            <a:r>
              <a:rPr lang="en-US" dirty="0" smtClean="0"/>
              <a:t>	others and therefore delayed.</a:t>
            </a:r>
          </a:p>
          <a:p>
            <a:r>
              <a:rPr lang="en-US" dirty="0" smtClean="0"/>
              <a:t>• The required amount of slab steel (‘</a:t>
            </a:r>
            <a:r>
              <a:rPr lang="en-US" b="0" dirty="0" smtClean="0"/>
              <a:t>feedstock</a:t>
            </a:r>
            <a:r>
              <a:rPr lang="en-US" dirty="0" smtClean="0"/>
              <a:t>’) must be in front of the mill by the</a:t>
            </a:r>
          </a:p>
          <a:p>
            <a:r>
              <a:rPr lang="en-US" dirty="0" smtClean="0"/>
              <a:t>	Tuesday of the week in which the material is to be rolled. This is a KPI for Tata Steel 	as Vendor</a:t>
            </a:r>
            <a:r>
              <a:rPr lang="en-US" baseline="0" dirty="0" smtClean="0"/>
              <a:t> Inventory Manager. </a:t>
            </a:r>
            <a:endParaRPr lang="en-US" dirty="0" smtClean="0"/>
          </a:p>
          <a:p>
            <a:r>
              <a:rPr lang="en-US" dirty="0" smtClean="0"/>
              <a:t>• By rolling plates in the planned week, the mill is properly paced and all ‘downstream’</a:t>
            </a:r>
          </a:p>
          <a:p>
            <a:r>
              <a:rPr lang="en-US" dirty="0" smtClean="0"/>
              <a:t>	processes (such as cutting, levelling and inspection) and other processes such as manufacturing and production can be scheduled accordingly.</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26</a:t>
            </a:fld>
            <a:endParaRPr lang="en-US"/>
          </a:p>
        </p:txBody>
      </p:sp>
    </p:spTree>
    <p:extLst>
      <p:ext uri="{BB962C8B-B14F-4D97-AF65-F5344CB8AC3E}">
        <p14:creationId xmlns:p14="http://schemas.microsoft.com/office/powerpoint/2010/main" val="1180238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of Cell Structure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Rolled and plate steel is the first cell, bars, and other products are made from the rolled and plate steel, using each cell to produce a product, then using the following cells to refine the next product from the 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general diagram. You can see plate steel, bars and pipes, products that require flat surfaces and so on.  For example, maybe a customer wants something made from small rolled bars. Then you wouldn’t make that from scratch from the ore. No you would make that from cell two or cell three. After which, the ore had been rolled into plates, the plates had been rolled into bars and now you can take those bars and make smaller bars.  That is how we save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27</a:t>
            </a:fld>
            <a:endParaRPr lang="en-US"/>
          </a:p>
        </p:txBody>
      </p:sp>
    </p:spTree>
    <p:extLst>
      <p:ext uri="{BB962C8B-B14F-4D97-AF65-F5344CB8AC3E}">
        <p14:creationId xmlns:p14="http://schemas.microsoft.com/office/powerpoint/2010/main" val="1655826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touch again on the delivery systems</a:t>
            </a:r>
            <a:r>
              <a:rPr lang="en-US" baseline="0" dirty="0" smtClean="0"/>
              <a:t> </a:t>
            </a:r>
            <a:r>
              <a:rPr lang="en-US" dirty="0" smtClean="0"/>
              <a:t>remember it</a:t>
            </a:r>
            <a:r>
              <a:rPr lang="en-US" baseline="0" dirty="0" smtClean="0"/>
              <a:t> was hybrid with </a:t>
            </a:r>
            <a:r>
              <a:rPr lang="en-US" dirty="0" smtClean="0"/>
              <a:t>tier 1 being the time sensitive and tier</a:t>
            </a:r>
            <a:r>
              <a:rPr lang="en-US" baseline="0" dirty="0" smtClean="0"/>
              <a:t> 2 being the general</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Contracted Delivery Services which partners with Corus for the on time delivery of products.  This will require Corus Delivery partners to keep inventories of fast moving Items to ensure the KPI of no late deliveries on orders are fulfilled.  Access to the Software Inventory System will be granted to log Orders filled through emergency stock.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Converting and Syncing the existing extensive product delivery pipeline to include tracking, TQM, as</a:t>
            </a:r>
            <a:r>
              <a:rPr lang="en-US" baseline="0" dirty="0" smtClean="0"/>
              <a:t> well as</a:t>
            </a:r>
            <a:r>
              <a:rPr lang="en-US" dirty="0" smtClean="0"/>
              <a:t> Continuous Improvement will be easily achieved through small technology changes.  Lastly, Corus’s Heavenly Harbor will be a main delivery pipeline for heavy freight. </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28</a:t>
            </a:fld>
            <a:endParaRPr lang="en-US"/>
          </a:p>
        </p:txBody>
      </p:sp>
    </p:spTree>
    <p:extLst>
      <p:ext uri="{BB962C8B-B14F-4D97-AF65-F5344CB8AC3E}">
        <p14:creationId xmlns:p14="http://schemas.microsoft.com/office/powerpoint/2010/main" val="102992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endParaRPr lang="en-US" dirty="0" smtClean="0"/>
          </a:p>
          <a:p>
            <a:r>
              <a:rPr lang="en-US" u="sng" dirty="0" smtClean="0"/>
              <a:t>Total Quality Management (TQM</a:t>
            </a:r>
            <a:r>
              <a:rPr lang="en-US" dirty="0" smtClean="0"/>
              <a:t>) </a:t>
            </a:r>
          </a:p>
          <a:p>
            <a:pPr marL="285750" indent="-285750">
              <a:buFont typeface="Wingdings" panose="05000000000000000000" pitchFamily="2" charset="2"/>
              <a:buChar char="§"/>
            </a:pPr>
            <a:r>
              <a:rPr lang="en-US" dirty="0" smtClean="0"/>
              <a:t>Focus on the customer.  No late Orders, Order tracking, and Salesman Customer Personal Relationships.</a:t>
            </a:r>
          </a:p>
          <a:p>
            <a:pPr marL="285750" indent="-285750">
              <a:buFont typeface="Wingdings" panose="05000000000000000000" pitchFamily="2" charset="2"/>
              <a:buChar char="§"/>
            </a:pPr>
            <a:r>
              <a:rPr lang="en-US" dirty="0" smtClean="0"/>
              <a:t>Quality function deployment.  Implementations of Six Sigma Standards. </a:t>
            </a:r>
          </a:p>
          <a:p>
            <a:pPr marL="285750" indent="-285750">
              <a:buFont typeface="Wingdings" panose="05000000000000000000" pitchFamily="2" charset="2"/>
              <a:buChar char="§"/>
            </a:pPr>
            <a:r>
              <a:rPr lang="en-US" dirty="0" smtClean="0"/>
              <a:t>Responsibility for quality.  Responsibility for Quality moves to the employee who checks each item before moving to the next cell or batch process. </a:t>
            </a:r>
          </a:p>
          <a:p>
            <a:pPr marL="285750" indent="-285750">
              <a:buFont typeface="Wingdings" panose="05000000000000000000" pitchFamily="2" charset="2"/>
              <a:buChar char="§"/>
            </a:pPr>
            <a:r>
              <a:rPr lang="en-US" dirty="0" smtClean="0"/>
              <a:t>Team problem solving.  Continuous Improvement Culture, looking for Best Practice and best KPI’s.</a:t>
            </a:r>
          </a:p>
          <a:p>
            <a:pPr marL="285750" indent="-285750">
              <a:buFont typeface="Wingdings" panose="05000000000000000000" pitchFamily="2" charset="2"/>
              <a:buChar char="§"/>
            </a:pPr>
            <a:r>
              <a:rPr lang="en-US" dirty="0" smtClean="0"/>
              <a:t>Employee training. Encouragement in TQM.</a:t>
            </a:r>
            <a:r>
              <a:rPr lang="en-US" baseline="0" dirty="0" smtClean="0"/>
              <a:t> Encouragement also for</a:t>
            </a:r>
            <a:r>
              <a:rPr lang="en-US" dirty="0" smtClean="0"/>
              <a:t> Black Belt Certification in Six Sigma. Further avenues for College, and Health training will</a:t>
            </a:r>
            <a:r>
              <a:rPr lang="en-US" baseline="0" dirty="0" smtClean="0"/>
              <a:t> be</a:t>
            </a:r>
            <a:r>
              <a:rPr lang="en-US" dirty="0" smtClean="0"/>
              <a:t> supplied also.</a:t>
            </a:r>
          </a:p>
          <a:p>
            <a:pPr marL="285750" indent="-285750">
              <a:buFont typeface="Wingdings" panose="05000000000000000000" pitchFamily="2" charset="2"/>
              <a:buChar char="§"/>
            </a:pPr>
            <a:r>
              <a:rPr lang="en-US" dirty="0" smtClean="0"/>
              <a:t>Philosophy of continuous improvement is part of the onboarding process which</a:t>
            </a:r>
            <a:r>
              <a:rPr lang="en-US" baseline="0" dirty="0" smtClean="0"/>
              <a:t> requires buy in (White-6, 2013). </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29</a:t>
            </a:fld>
            <a:endParaRPr lang="en-US"/>
          </a:p>
        </p:txBody>
      </p:sp>
    </p:spTree>
    <p:extLst>
      <p:ext uri="{BB962C8B-B14F-4D97-AF65-F5344CB8AC3E}">
        <p14:creationId xmlns:p14="http://schemas.microsoft.com/office/powerpoint/2010/main" val="348664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first</a:t>
            </a:r>
            <a:r>
              <a:rPr lang="en-US" baseline="0" dirty="0" smtClean="0"/>
              <a:t> </a:t>
            </a:r>
            <a:r>
              <a:rPr lang="en-US" dirty="0" smtClean="0"/>
              <a:t>reasons Tata wanted to buy Corus</a:t>
            </a:r>
            <a:r>
              <a:rPr lang="en-US" baseline="0" dirty="0" smtClean="0"/>
              <a:t> was, </a:t>
            </a:r>
            <a:endParaRPr lang="en-US" dirty="0" smtClean="0"/>
          </a:p>
          <a:p>
            <a:endParaRPr lang="en-US" dirty="0" smtClean="0"/>
          </a:p>
          <a:p>
            <a:r>
              <a:rPr lang="en-US" sz="1200" dirty="0" smtClean="0"/>
              <a:t>To tap European mature market.</a:t>
            </a:r>
          </a:p>
          <a:p>
            <a:r>
              <a:rPr lang="en-US" sz="1200" dirty="0" smtClean="0"/>
              <a:t>Tata Steel had looked at possibly</a:t>
            </a:r>
            <a:r>
              <a:rPr lang="en-US" sz="1200" baseline="0" dirty="0" smtClean="0"/>
              <a:t> setting up a new plant, that would be the Greenfield Plant. But they found the cost of acquisition of buying Corus was actually cheaper than setting up the Greenfield plant and the marketing and distribution channel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sz="1200" baseline="0" dirty="0" smtClean="0"/>
              <a:t>. </a:t>
            </a:r>
            <a:endParaRPr lang="en-US" sz="1200" dirty="0" smtClean="0"/>
          </a:p>
          <a:p>
            <a:endParaRPr lang="en-US" sz="1200" dirty="0" smtClean="0"/>
          </a:p>
          <a:p>
            <a:r>
              <a:rPr lang="en-US" sz="1200" dirty="0" smtClean="0"/>
              <a:t>There was difference in the things that</a:t>
            </a:r>
            <a:r>
              <a:rPr lang="en-US" sz="1200" baseline="0" dirty="0" smtClean="0"/>
              <a:t> </a:t>
            </a:r>
            <a:r>
              <a:rPr lang="en-US" sz="1200" dirty="0" smtClean="0"/>
              <a:t>they made.</a:t>
            </a:r>
            <a:r>
              <a:rPr lang="en-US" sz="1200" baseline="0" dirty="0" smtClean="0"/>
              <a:t> </a:t>
            </a:r>
            <a:r>
              <a:rPr lang="en-US" sz="1200" dirty="0" smtClean="0"/>
              <a:t>TATA manufactures low value, long and flat steel products 	while Corus produced high value stripped products.</a:t>
            </a:r>
          </a:p>
          <a:p>
            <a:endParaRPr lang="en-US" sz="1200" dirty="0" smtClean="0"/>
          </a:p>
          <a:p>
            <a:r>
              <a:rPr lang="en-US" sz="1200" dirty="0" smtClean="0"/>
              <a:t>The acquisition</a:t>
            </a:r>
            <a:r>
              <a:rPr lang="en-US" sz="1200" baseline="0" dirty="0" smtClean="0"/>
              <a:t> h</a:t>
            </a:r>
            <a:r>
              <a:rPr lang="en-US" sz="1200" dirty="0" smtClean="0"/>
              <a:t>elped Tata to be featured as</a:t>
            </a:r>
            <a:r>
              <a:rPr lang="en-US" sz="1200" baseline="0" dirty="0" smtClean="0"/>
              <a:t> one of the</a:t>
            </a:r>
            <a:r>
              <a:rPr lang="en-US" sz="1200" dirty="0" smtClean="0"/>
              <a:t> top 10 players in the world (Tata, 2018). </a:t>
            </a:r>
          </a:p>
          <a:p>
            <a:endParaRPr lang="en-US" sz="1200" dirty="0" smtClean="0"/>
          </a:p>
          <a:p>
            <a:r>
              <a:rPr lang="en-US" sz="1200" dirty="0" smtClean="0"/>
              <a:t>Another major benefit</a:t>
            </a:r>
            <a:r>
              <a:rPr lang="en-US" sz="1200" baseline="0" dirty="0" smtClean="0"/>
              <a:t> of Tata Steel purchasing Corus was the </a:t>
            </a:r>
            <a:r>
              <a:rPr lang="en-US" sz="1200" dirty="0" smtClean="0"/>
              <a:t>Technology benefit. By upgrading the technology in the steal plant economies of scale was a sure possibility. </a:t>
            </a:r>
          </a:p>
          <a:p>
            <a:r>
              <a:rPr lang="en-US" sz="1200" dirty="0" smtClean="0"/>
              <a:t>And of course CORUS holds a number of patents and R&amp;D facilities that were of major value to any steel</a:t>
            </a:r>
            <a:r>
              <a:rPr lang="en-US" sz="1200" baseline="0" dirty="0" smtClean="0"/>
              <a:t> producer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3</a:t>
            </a:fld>
            <a:endParaRPr lang="en-US"/>
          </a:p>
        </p:txBody>
      </p:sp>
    </p:spTree>
    <p:extLst>
      <p:ext uri="{BB962C8B-B14F-4D97-AF65-F5344CB8AC3E}">
        <p14:creationId xmlns:p14="http://schemas.microsoft.com/office/powerpoint/2010/main" val="176503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TQM, Six Sigma, JIT</a:t>
            </a:r>
          </a:p>
          <a:p>
            <a:endParaRPr lang="en-US" sz="1200" dirty="0" smtClean="0"/>
          </a:p>
          <a:p>
            <a:r>
              <a:rPr lang="en-US" dirty="0" smtClean="0"/>
              <a:t>Week 1</a:t>
            </a:r>
          </a:p>
          <a:p>
            <a:r>
              <a:rPr lang="en-US" dirty="0" smtClean="0"/>
              <a:t>Management and lead people are hired. Management and lead people</a:t>
            </a:r>
            <a:r>
              <a:rPr lang="en-US" baseline="0" dirty="0" smtClean="0"/>
              <a:t> get </a:t>
            </a:r>
            <a:r>
              <a:rPr lang="en-US" dirty="0" smtClean="0"/>
              <a:t>TQM Certification. Six Sigma Black Belt Certification.  Lean Systems Certification. JIT Certifications. Continuous Improvement Certifications. </a:t>
            </a:r>
          </a:p>
          <a:p>
            <a:endParaRPr lang="en-US" dirty="0" smtClean="0"/>
          </a:p>
          <a:p>
            <a:r>
              <a:rPr lang="en-US" dirty="0" smtClean="0"/>
              <a:t>Week 2</a:t>
            </a:r>
          </a:p>
          <a:p>
            <a:r>
              <a:rPr lang="en-US" dirty="0" smtClean="0"/>
              <a:t>Production Cell order established. TQM quality inspection checklists created,</a:t>
            </a:r>
            <a:r>
              <a:rPr lang="en-US" baseline="0" dirty="0" smtClean="0"/>
              <a:t> wa</a:t>
            </a:r>
            <a:r>
              <a:rPr lang="en-US" dirty="0" smtClean="0"/>
              <a:t>ste evaluations are performed, estimates of JIT production schedule is created.</a:t>
            </a:r>
          </a:p>
          <a:p>
            <a:endParaRPr lang="en-US" dirty="0" smtClean="0"/>
          </a:p>
          <a:p>
            <a:r>
              <a:rPr lang="en-US" dirty="0" smtClean="0"/>
              <a:t>Week 3</a:t>
            </a:r>
          </a:p>
          <a:p>
            <a:r>
              <a:rPr lang="en-US" dirty="0" smtClean="0"/>
              <a:t>TQM check points begin. Employee are</a:t>
            </a:r>
            <a:r>
              <a:rPr lang="en-US" baseline="0" dirty="0" smtClean="0"/>
              <a:t> </a:t>
            </a:r>
            <a:r>
              <a:rPr lang="en-US" dirty="0" smtClean="0"/>
              <a:t>scheduled for certification, JIT begins to be implemented in production. Employees are trained on Inventory Software systems.</a:t>
            </a:r>
          </a:p>
          <a:p>
            <a:endParaRPr lang="en-US" dirty="0" smtClean="0"/>
          </a:p>
          <a:p>
            <a:r>
              <a:rPr lang="en-US" dirty="0" smtClean="0"/>
              <a:t>Week 4</a:t>
            </a:r>
          </a:p>
          <a:p>
            <a:r>
              <a:rPr lang="en-US" dirty="0" smtClean="0"/>
              <a:t>Continuous Improvement Culture training and control measures begin,</a:t>
            </a:r>
            <a:r>
              <a:rPr lang="en-US" baseline="0" dirty="0" smtClean="0"/>
              <a:t> </a:t>
            </a:r>
            <a:r>
              <a:rPr lang="en-US" dirty="0" smtClean="0"/>
              <a:t> employee onboarding classes begin,</a:t>
            </a:r>
            <a:r>
              <a:rPr lang="en-US" baseline="0" dirty="0" smtClean="0"/>
              <a:t> c</a:t>
            </a:r>
            <a:r>
              <a:rPr lang="en-US" dirty="0" smtClean="0"/>
              <a:t>ulture code of ethics is established.</a:t>
            </a:r>
          </a:p>
          <a:p>
            <a:endParaRPr lang="en-US" dirty="0" smtClean="0"/>
          </a:p>
          <a:p>
            <a:r>
              <a:rPr lang="en-US" dirty="0" smtClean="0"/>
              <a:t>Week 5</a:t>
            </a:r>
          </a:p>
          <a:p>
            <a:r>
              <a:rPr lang="en-US" dirty="0" smtClean="0"/>
              <a:t>Continuous Improvement meetings begin. TQM is used to create Best Practices list. Waste is evaluated. JIT inventories, and all processes reviewed, production tech upgrade begins.</a:t>
            </a:r>
          </a:p>
          <a:p>
            <a:endParaRPr lang="en-US" dirty="0" smtClean="0"/>
          </a:p>
          <a:p>
            <a:endParaRPr lang="en-US" dirty="0" smtClean="0"/>
          </a:p>
          <a:p>
            <a:r>
              <a:rPr lang="en-US" dirty="0" smtClean="0"/>
              <a:t>For a review of concepts please refer to the following..</a:t>
            </a:r>
          </a:p>
          <a:p>
            <a:endParaRPr lang="en-US" dirty="0" smtClean="0"/>
          </a:p>
          <a:p>
            <a:r>
              <a:rPr lang="en-US" dirty="0" smtClean="0"/>
              <a:t>Shipping Partners</a:t>
            </a:r>
          </a:p>
          <a:p>
            <a:r>
              <a:rPr lang="en-US" dirty="0" smtClean="0"/>
              <a:t>Inventory in Motion— a direct alternative to global fulfillment</a:t>
            </a:r>
          </a:p>
          <a:p>
            <a:r>
              <a:rPr lang="en-US" dirty="0" smtClean="0"/>
              <a:t>David </a:t>
            </a:r>
            <a:r>
              <a:rPr lang="en-US" dirty="0" err="1" smtClean="0"/>
              <a:t>Zamsky</a:t>
            </a:r>
            <a:r>
              <a:rPr lang="en-US" dirty="0" smtClean="0"/>
              <a:t>  2005 United Parcel Service of America, </a:t>
            </a:r>
            <a:r>
              <a:rPr lang="en-US" dirty="0" err="1" smtClean="0"/>
              <a:t>Inc</a:t>
            </a:r>
            <a:endParaRPr lang="en-US" dirty="0" smtClean="0"/>
          </a:p>
          <a:p>
            <a:r>
              <a:rPr lang="en-US" dirty="0" smtClean="0"/>
              <a:t>https://www.ups-scs.com/solutions/white_papers/wp_inventory_in_motion.pdf</a:t>
            </a:r>
          </a:p>
          <a:p>
            <a:endParaRPr lang="en-US" dirty="0" smtClean="0"/>
          </a:p>
          <a:p>
            <a:r>
              <a:rPr lang="en-US" dirty="0" smtClean="0"/>
              <a:t>Continuous</a:t>
            </a:r>
            <a:r>
              <a:rPr lang="en-US" baseline="0" dirty="0" smtClean="0"/>
              <a:t>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Lean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"Just-in-Time and Lean Systems,"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11. Copyright 2013 by Bridgepoint Education, Inc.</a:t>
            </a:r>
          </a:p>
          <a:p>
            <a:endParaRPr lang="en-US" dirty="0" smtClean="0"/>
          </a:p>
          <a:p>
            <a:r>
              <a:rPr lang="en-US" dirty="0" smtClean="0"/>
              <a:t>Inventory Software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"Inventory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10. Copyright 2013 by Bridgepoint Education, Inc.</a:t>
            </a:r>
          </a:p>
          <a:p>
            <a:endParaRPr lang="en-US" dirty="0" smtClean="0"/>
          </a:p>
          <a:p>
            <a:r>
              <a:rPr lang="en-US" sz="1200" b="0" i="0" kern="1200" dirty="0" smtClean="0">
                <a:solidFill>
                  <a:schemeClr val="tx1"/>
                </a:solidFill>
                <a:effectLst/>
                <a:latin typeface="+mn-lt"/>
                <a:ea typeface="+mn-ea"/>
                <a:cs typeface="+mn-cs"/>
              </a:rPr>
              <a:t>Flexible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Vendor Managed Inventory (VMI): Three Steps in Making It Work</a:t>
            </a:r>
          </a:p>
          <a:p>
            <a:r>
              <a:rPr lang="en-US" sz="1200" b="0" i="0" kern="1200" dirty="0" smtClean="0">
                <a:solidFill>
                  <a:schemeClr val="tx1"/>
                </a:solidFill>
                <a:effectLst/>
                <a:latin typeface="+mn-lt"/>
                <a:ea typeface="+mn-ea"/>
                <a:cs typeface="+mn-cs"/>
              </a:rPr>
              <a:t>Published on: Mar, 05, 2003</a:t>
            </a:r>
          </a:p>
          <a:p>
            <a:r>
              <a:rPr lang="en-US" sz="1200" b="0" i="0" kern="1200" dirty="0" smtClean="0">
                <a:solidFill>
                  <a:schemeClr val="tx1"/>
                </a:solidFill>
                <a:effectLst/>
                <a:latin typeface="+mn-lt"/>
                <a:ea typeface="+mn-ea"/>
                <a:cs typeface="+mn-cs"/>
              </a:rPr>
              <a:t>by: Scott </a:t>
            </a:r>
            <a:r>
              <a:rPr lang="en-US" sz="1200" b="0" i="0" kern="1200" dirty="0" err="1" smtClean="0">
                <a:solidFill>
                  <a:schemeClr val="tx1"/>
                </a:solidFill>
                <a:effectLst/>
                <a:latin typeface="+mn-lt"/>
                <a:ea typeface="+mn-ea"/>
                <a:cs typeface="+mn-cs"/>
              </a:rPr>
              <a:t>Frahm</a:t>
            </a:r>
            <a:r>
              <a:rPr lang="en-US" sz="1200" b="0" i="0" kern="1200" dirty="0" smtClean="0">
                <a:solidFill>
                  <a:schemeClr val="tx1"/>
                </a:solidFill>
                <a:effectLst/>
                <a:latin typeface="+mn-lt"/>
                <a:ea typeface="+mn-ea"/>
                <a:cs typeface="+mn-cs"/>
              </a:rPr>
              <a:t> https://scm.ncsu.edu/scm-articles/article/vendor-managed-inventory-vmi-three-steps-in-making-it-work</a:t>
            </a:r>
          </a:p>
          <a:p>
            <a:endParaRPr lang="en-US" dirty="0" smtClean="0"/>
          </a:p>
          <a:p>
            <a:r>
              <a:rPr lang="en-US" dirty="0" smtClean="0"/>
              <a:t>KPI – Continuous Improvement</a:t>
            </a:r>
          </a:p>
          <a:p>
            <a:r>
              <a:rPr lang="en-US" dirty="0" smtClean="0"/>
              <a:t>https://mr-baker.wikispaces.com/file/view/Corus+-+Continuous+Improvement.pdf</a:t>
            </a:r>
            <a:endParaRPr lang="en-US" sz="1200" i="1" kern="1200" dirty="0" smtClean="0">
              <a:solidFill>
                <a:schemeClr val="tx1"/>
              </a:solidFill>
              <a:effectLst/>
              <a:latin typeface="+mn-lt"/>
              <a:ea typeface="+mn-ea"/>
              <a:cs typeface="+mn-cs"/>
            </a:endParaRPr>
          </a:p>
          <a:p>
            <a:endParaRPr lang="en-US" dirty="0" smtClean="0"/>
          </a:p>
          <a:p>
            <a:r>
              <a:rPr lang="en-US" dirty="0" smtClean="0"/>
              <a:t>Six Sigma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TQM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smtClean="0"/>
          </a:p>
          <a:p>
            <a:r>
              <a:rPr lang="en-US" dirty="0" smtClean="0"/>
              <a:t>JIT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"Gaining Competitive Advantage Through Operations,"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2. Copyright 2013 by Bridgepoint Education, Inc.</a:t>
            </a:r>
          </a:p>
          <a:p>
            <a:endParaRPr lang="en-US" dirty="0" smtClean="0"/>
          </a:p>
          <a:p>
            <a:r>
              <a:rPr lang="en-US" dirty="0" smtClean="0"/>
              <a:t>Manufacturing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Adapted from "Facility Location and Process Selection,"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Operations Management, Chapter 7.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30</a:t>
            </a:fld>
            <a:endParaRPr lang="en-US"/>
          </a:p>
        </p:txBody>
      </p:sp>
    </p:spTree>
    <p:extLst>
      <p:ext uri="{BB962C8B-B14F-4D97-AF65-F5344CB8AC3E}">
        <p14:creationId xmlns:p14="http://schemas.microsoft.com/office/powerpoint/2010/main" val="3819295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of Continuous Improvement Culture.</a:t>
            </a:r>
          </a:p>
          <a:p>
            <a:endParaRPr lang="en-US" dirty="0" smtClean="0"/>
          </a:p>
          <a:p>
            <a:r>
              <a:rPr lang="en-US" dirty="0" smtClean="0"/>
              <a:t>Continuous Improvement means ‘change for the better’.  It covers all processes in an organization including engineering, IT, financial, commercial and customer service processes, as well as manufacturing (Corus,</a:t>
            </a:r>
            <a:r>
              <a:rPr lang="en-US" baseline="0" dirty="0" smtClean="0"/>
              <a:t> 2018)</a:t>
            </a:r>
            <a:r>
              <a:rPr lang="en-US" dirty="0" smtClean="0"/>
              <a:t>. </a:t>
            </a:r>
          </a:p>
          <a:p>
            <a:endParaRPr lang="en-US" dirty="0" smtClean="0"/>
          </a:p>
          <a:p>
            <a:r>
              <a:rPr lang="en-US" dirty="0" smtClean="0"/>
              <a:t>CI involves making continual small improvements. This requires close monitoring and control, changes to the uses of manpower, machinery, methods, materials and money to improve business efficiency (White-6, 2013).</a:t>
            </a:r>
          </a:p>
          <a:p>
            <a:endParaRPr lang="en-US" dirty="0" smtClean="0"/>
          </a:p>
          <a:p>
            <a:r>
              <a:rPr lang="en-US" dirty="0" smtClean="0"/>
              <a:t>Continuous Improvement starts with management then works down through the organization. That is why</a:t>
            </a:r>
            <a:r>
              <a:rPr lang="en-US" baseline="0" dirty="0" smtClean="0"/>
              <a:t> all the training happens with management and lead personnel first (White-6, 2013). </a:t>
            </a:r>
            <a:r>
              <a:rPr lang="en-US" dirty="0" smtClean="0"/>
              <a:t> The underlying theme is that everyone is responsible; all have a part in making improvements, insuring quality, and setting Best Practices.</a:t>
            </a:r>
          </a:p>
          <a:p>
            <a:endParaRPr lang="en-US" dirty="0" smtClean="0"/>
          </a:p>
          <a:p>
            <a:pPr>
              <a:lnSpc>
                <a:spcPct val="200000"/>
              </a:lnSpc>
            </a:pP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31</a:t>
            </a:fld>
            <a:endParaRPr lang="en-US"/>
          </a:p>
        </p:txBody>
      </p:sp>
    </p:spTree>
    <p:extLst>
      <p:ext uri="{BB962C8B-B14F-4D97-AF65-F5344CB8AC3E}">
        <p14:creationId xmlns:p14="http://schemas.microsoft.com/office/powerpoint/2010/main" val="4126476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Photo</a:t>
            </a:r>
            <a:r>
              <a:rPr lang="en-US" sz="1200" i="1" kern="1200" baseline="0" dirty="0" smtClean="0">
                <a:solidFill>
                  <a:schemeClr val="tx1"/>
                </a:solidFill>
                <a:effectLst/>
                <a:latin typeface="+mn-lt"/>
                <a:ea typeface="+mn-ea"/>
                <a:cs typeface="+mn-cs"/>
              </a:rPr>
              <a:t> from </a:t>
            </a:r>
            <a:r>
              <a:rPr lang="en-US" sz="1200" kern="1200" dirty="0" smtClean="0">
                <a:solidFill>
                  <a:schemeClr val="tx1"/>
                </a:solidFill>
                <a:effectLst/>
                <a:latin typeface="+mn-lt"/>
                <a:ea typeface="+mn-ea"/>
                <a:cs typeface="+mn-cs"/>
              </a:rPr>
              <a:t>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32</a:t>
            </a:fld>
            <a:endParaRPr lang="en-US"/>
          </a:p>
        </p:txBody>
      </p:sp>
    </p:spTree>
    <p:extLst>
      <p:ext uri="{BB962C8B-B14F-4D97-AF65-F5344CB8AC3E}">
        <p14:creationId xmlns:p14="http://schemas.microsoft.com/office/powerpoint/2010/main" val="1249618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dirty="0" smtClean="0"/>
              <a:t>The seven main areas of waste for any business which have been addressed earlier:</a:t>
            </a:r>
          </a:p>
          <a:p>
            <a:r>
              <a:rPr lang="en-US" dirty="0" smtClean="0"/>
              <a:t>Transportation, Inventory, Motion, Waiting Times, Production, Processing, Quality.</a:t>
            </a:r>
          </a:p>
          <a:p>
            <a:endParaRPr lang="en-US" dirty="0" smtClean="0"/>
          </a:p>
          <a:p>
            <a:r>
              <a:rPr lang="en-US" dirty="0" smtClean="0"/>
              <a:t>The main purpose, to reiterate, is that CI requires these to improve through change over time.  Management processes must also change and improve. </a:t>
            </a:r>
          </a:p>
          <a:p>
            <a:endParaRPr lang="en-US" dirty="0" smtClean="0"/>
          </a:p>
          <a:p>
            <a:r>
              <a:rPr lang="en-US" b="1" dirty="0" smtClean="0"/>
              <a:t>Scheduling </a:t>
            </a:r>
            <a:r>
              <a:rPr lang="en-US" dirty="0" smtClean="0"/>
              <a:t>for each element of the process ensures that bottlenecks are kept to a minimum</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Scheduling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Adapted from "Scheduling,"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12. Copyright 2013 by Bridgepoint Education, Inc.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Photo</a:t>
            </a:r>
            <a:r>
              <a:rPr lang="en-US" sz="1200" i="1" kern="1200" baseline="0" dirty="0" smtClean="0">
                <a:solidFill>
                  <a:schemeClr val="tx1"/>
                </a:solidFill>
                <a:effectLst/>
                <a:latin typeface="+mn-lt"/>
                <a:ea typeface="+mn-ea"/>
                <a:cs typeface="+mn-cs"/>
              </a:rPr>
              <a:t> from </a:t>
            </a:r>
            <a:r>
              <a:rPr lang="en-US" sz="1200" kern="1200" dirty="0" smtClean="0">
                <a:solidFill>
                  <a:schemeClr val="tx1"/>
                </a:solidFill>
                <a:effectLst/>
                <a:latin typeface="+mn-lt"/>
                <a:ea typeface="+mn-ea"/>
                <a:cs typeface="+mn-cs"/>
              </a:rPr>
              <a:t>Adapted from "Introduction to Quality Management," by M. </a:t>
            </a:r>
            <a:r>
              <a:rPr lang="en-US" sz="1200" kern="1200" dirty="0" err="1" smtClean="0">
                <a:solidFill>
                  <a:schemeClr val="tx1"/>
                </a:solidFill>
                <a:effectLst/>
                <a:latin typeface="+mn-lt"/>
                <a:ea typeface="+mn-ea"/>
                <a:cs typeface="+mn-cs"/>
              </a:rPr>
              <a:t>Vonderembse</a:t>
            </a:r>
            <a:r>
              <a:rPr lang="en-US" sz="1200" kern="1200" dirty="0" smtClean="0">
                <a:solidFill>
                  <a:schemeClr val="tx1"/>
                </a:solidFill>
                <a:effectLst/>
                <a:latin typeface="+mn-lt"/>
                <a:ea typeface="+mn-ea"/>
                <a:cs typeface="+mn-cs"/>
              </a:rPr>
              <a:t> &amp; G. White, 2013, </a:t>
            </a:r>
            <a:r>
              <a:rPr lang="en-US" sz="1200" i="1" kern="1200" dirty="0" smtClean="0">
                <a:solidFill>
                  <a:schemeClr val="tx1"/>
                </a:solidFill>
                <a:effectLst/>
                <a:latin typeface="+mn-lt"/>
                <a:ea typeface="+mn-ea"/>
                <a:cs typeface="+mn-cs"/>
              </a:rPr>
              <a:t>Operations Management,</a:t>
            </a:r>
            <a:r>
              <a:rPr lang="en-US" sz="1200" kern="1200" dirty="0" smtClean="0">
                <a:solidFill>
                  <a:schemeClr val="tx1"/>
                </a:solidFill>
                <a:effectLst/>
                <a:latin typeface="+mn-lt"/>
                <a:ea typeface="+mn-ea"/>
                <a:cs typeface="+mn-cs"/>
              </a:rPr>
              <a:t> Chapter 4. Copyright 2013 by Bridgepoint Education, Inc.</a:t>
            </a:r>
          </a:p>
        </p:txBody>
      </p:sp>
      <p:sp>
        <p:nvSpPr>
          <p:cNvPr id="4" name="Slide Number Placeholder 3"/>
          <p:cNvSpPr>
            <a:spLocks noGrp="1"/>
          </p:cNvSpPr>
          <p:nvPr>
            <p:ph type="sldNum" sz="quarter" idx="10"/>
          </p:nvPr>
        </p:nvSpPr>
        <p:spPr/>
        <p:txBody>
          <a:bodyPr/>
          <a:lstStyle/>
          <a:p>
            <a:fld id="{333E963C-1534-4F8D-B2A7-66D81AA25953}" type="slidenum">
              <a:rPr lang="en-US" smtClean="0"/>
              <a:t>33</a:t>
            </a:fld>
            <a:endParaRPr lang="en-US"/>
          </a:p>
        </p:txBody>
      </p:sp>
    </p:spTree>
    <p:extLst>
      <p:ext uri="{BB962C8B-B14F-4D97-AF65-F5344CB8AC3E}">
        <p14:creationId xmlns:p14="http://schemas.microsoft.com/office/powerpoint/2010/main" val="859348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Implementing a Continuos Improvement Culture</a:t>
            </a:r>
            <a:endParaRPr lang="en-US" sz="1200" dirty="0" smtClean="0"/>
          </a:p>
          <a:p>
            <a:endParaRPr lang="en-US" dirty="0" smtClean="0"/>
          </a:p>
          <a:p>
            <a:r>
              <a:rPr lang="en-US" dirty="0" smtClean="0"/>
              <a:t>In Scunthorpe, a CI manager coordinates the process. 40 CI Coaches</a:t>
            </a:r>
          </a:p>
          <a:p>
            <a:r>
              <a:rPr lang="en-US" dirty="0" smtClean="0"/>
              <a:t>chosen from the workforce received training to</a:t>
            </a:r>
            <a:r>
              <a:rPr lang="en-US" dirty="0" smtClean="0">
                <a:solidFill>
                  <a:schemeClr val="bg2">
                    <a:lumMod val="20000"/>
                    <a:lumOff val="80000"/>
                  </a:schemeClr>
                </a:solidFill>
              </a:rPr>
              <a:t> </a:t>
            </a:r>
            <a:r>
              <a:rPr lang="en-US" b="0" dirty="0" smtClean="0">
                <a:solidFill>
                  <a:schemeClr val="bg2">
                    <a:lumMod val="20000"/>
                    <a:lumOff val="80000"/>
                  </a:schemeClr>
                </a:solidFill>
              </a:rPr>
              <a:t>facilitate</a:t>
            </a:r>
            <a:r>
              <a:rPr lang="en-US" b="1" dirty="0" smtClean="0">
                <a:solidFill>
                  <a:schemeClr val="bg2">
                    <a:lumMod val="20000"/>
                    <a:lumOff val="80000"/>
                  </a:schemeClr>
                </a:solidFill>
              </a:rPr>
              <a:t> </a:t>
            </a:r>
            <a:r>
              <a:rPr lang="en-US" dirty="0" smtClean="0"/>
              <a:t>improvements. CCI has put</a:t>
            </a:r>
          </a:p>
          <a:p>
            <a:r>
              <a:rPr lang="en-US" dirty="0" smtClean="0"/>
              <a:t>together a ‘toolbox’ of techniques which the coaches use with managers, employees and operators.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Techniques of Control will include, Output Control – through Benchmarks and KPI’s, Behavior Control – looking for Quality, and Cultural control – improvement, growth, and innovation (</a:t>
            </a:r>
            <a:r>
              <a:rPr lang="en-US" dirty="0" err="1" smtClean="0"/>
              <a:t>Ketchin</a:t>
            </a:r>
            <a:r>
              <a:rPr lang="en-US" baseline="0" dirty="0" smtClean="0"/>
              <a:t>, 2011)</a:t>
            </a:r>
            <a:r>
              <a:rPr lang="en-US" dirty="0" smtClean="0"/>
              <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34</a:t>
            </a:fld>
            <a:endParaRPr lang="en-US"/>
          </a:p>
        </p:txBody>
      </p:sp>
    </p:spTree>
    <p:extLst>
      <p:ext uri="{BB962C8B-B14F-4D97-AF65-F5344CB8AC3E}">
        <p14:creationId xmlns:p14="http://schemas.microsoft.com/office/powerpoint/2010/main" val="865317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of a Continuous Improvement</a:t>
            </a:r>
            <a:r>
              <a:rPr lang="en-US" baseline="0" dirty="0" smtClean="0"/>
              <a:t> Culture means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Casting the Vision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organization needs to know where it is going in order to be able to put in place the resources it needs to achieve its plans. This is set out in a </a:t>
            </a:r>
            <a:r>
              <a:rPr lang="en-US" b="0" dirty="0" smtClean="0"/>
              <a:t>vision</a:t>
            </a:r>
            <a:r>
              <a:rPr lang="en-US" dirty="0" smtClean="0"/>
              <a:t>. Scunthorpe plate mill has set out a 5-year vision improvement which will help in the process of developing a CI culture for the business. The best starting point is for people to buy in to upper management Vision </a:t>
            </a:r>
            <a:r>
              <a:rPr lang="en-US" b="0" dirty="0" smtClean="0"/>
              <a:t>Casting (</a:t>
            </a:r>
            <a:r>
              <a:rPr lang="en-US" sz="1200" b="0" kern="1200" dirty="0" smtClean="0">
                <a:solidFill>
                  <a:schemeClr val="tx1"/>
                </a:solidFill>
                <a:effectLst/>
                <a:latin typeface="+mn-lt"/>
                <a:ea typeface="+mn-ea"/>
                <a:cs typeface="+mn-cs"/>
              </a:rPr>
              <a:t>Kouzes, 2009)</a:t>
            </a:r>
            <a:r>
              <a:rPr lang="en-US" b="0" dirty="0" smtClean="0"/>
              <a:t>. </a:t>
            </a:r>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35</a:t>
            </a:fld>
            <a:endParaRPr lang="en-US"/>
          </a:p>
        </p:txBody>
      </p:sp>
    </p:spTree>
    <p:extLst>
      <p:ext uri="{BB962C8B-B14F-4D97-AF65-F5344CB8AC3E}">
        <p14:creationId xmlns:p14="http://schemas.microsoft.com/office/powerpoint/2010/main" val="2044154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Photo adapted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Continuous improvement--as a business strategy The Times 100 https://mr-baker.wikispaces.com/file/view/Corus+-+Continuous+Improvement.pdf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Target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CI to work it requires everyone to think differently about the way they work. It was recognized that people might be resistant and cling on to old ways of working. The key was getting all workers to see change as their responsibility. The CI coaches support the teams and individuals and promote or ‘champion’ new ways of working. Over time, the team and individuals are </a:t>
            </a:r>
            <a:r>
              <a:rPr lang="en-US" b="0" dirty="0" smtClean="0"/>
              <a:t>empowered</a:t>
            </a:r>
            <a:r>
              <a:rPr lang="en-US" b="1" dirty="0" smtClean="0"/>
              <a:t> </a:t>
            </a:r>
            <a:r>
              <a:rPr lang="en-US" dirty="0" smtClean="0"/>
              <a:t>to take responsibility and make decisions for themselves. To help workers accept the changes, the 5-year plan established a timeline for the program of introducing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2018 workers are expected to resist change but the CI coaches should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2019 workers begin to adjust to the new ideas and we can see a change in management and 	people champion the cause.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2020 workers begins to suggest improvements and apply change manufacturing and process 	managers.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2021 workers recognize the benefits of change, team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2022 new ideas on fully adapted buy the workers the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36</a:t>
            </a:fld>
            <a:endParaRPr lang="en-US"/>
          </a:p>
        </p:txBody>
      </p:sp>
    </p:spTree>
    <p:extLst>
      <p:ext uri="{BB962C8B-B14F-4D97-AF65-F5344CB8AC3E}">
        <p14:creationId xmlns:p14="http://schemas.microsoft.com/office/powerpoint/2010/main" val="1326655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typical management structure with Continuous Improvement</a:t>
            </a:r>
            <a:r>
              <a:rPr lang="en-US" baseline="0" dirty="0" smtClean="0"/>
              <a:t> Culture. </a:t>
            </a:r>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37</a:t>
            </a:fld>
            <a:endParaRPr lang="en-US"/>
          </a:p>
        </p:txBody>
      </p:sp>
    </p:spTree>
    <p:extLst>
      <p:ext uri="{BB962C8B-B14F-4D97-AF65-F5344CB8AC3E}">
        <p14:creationId xmlns:p14="http://schemas.microsoft.com/office/powerpoint/2010/main" val="52926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Some of the reasons noted by Tata for Corus to sell.</a:t>
            </a:r>
          </a:p>
          <a:p>
            <a:endParaRPr lang="en-US" dirty="0" smtClean="0"/>
          </a:p>
          <a:p>
            <a:endParaRPr lang="en-US" dirty="0" smtClean="0"/>
          </a:p>
          <a:p>
            <a:r>
              <a:rPr lang="en-US" dirty="0" smtClean="0"/>
              <a:t>It was also felt that there was several reasons why Corus would accept the offer to sell to Tata.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First came a chance to bail out of debt and financial crisis</a:t>
            </a:r>
            <a:r>
              <a:rPr lang="en-US" sz="2400" baseline="0" dirty="0" smtClean="0"/>
              <a:t> that t</a:t>
            </a:r>
            <a:r>
              <a:rPr lang="en-US" sz="2400" dirty="0" smtClean="0"/>
              <a:t>otaled1.6bn GBP.  Next</a:t>
            </a:r>
            <a:r>
              <a:rPr lang="en-US" sz="2400" baseline="0" dirty="0" smtClean="0"/>
              <a:t> </a:t>
            </a:r>
            <a:r>
              <a:rPr lang="en-US" sz="2400" dirty="0" smtClean="0"/>
              <a:t>Access to cheap high quality iron ore from India.  C</a:t>
            </a:r>
            <a:r>
              <a:rPr lang="en-US" sz="2200" dirty="0" smtClean="0"/>
              <a:t>orus needed supply of raw material at lower cost.  </a:t>
            </a:r>
            <a:r>
              <a:rPr lang="en-US" sz="2400" dirty="0" smtClean="0"/>
              <a:t>Corus facilities were relatively old with high cost of production.  Though Corus has revenues of $18.06bn, its profit was just $626mn.  Tata’s revenue was $4.84 </a:t>
            </a:r>
            <a:r>
              <a:rPr lang="en-US" sz="2400" dirty="0" err="1" smtClean="0"/>
              <a:t>bn</a:t>
            </a:r>
            <a:r>
              <a:rPr lang="en-US" sz="2400" dirty="0" smtClean="0"/>
              <a:t> &amp; profit $ 824mn </a:t>
            </a:r>
            <a:r>
              <a:rPr lang="en-US" sz="2400" u="none" dirty="0" smtClean="0"/>
              <a:t>(</a:t>
            </a:r>
            <a:r>
              <a:rPr lang="en-US" sz="2400" kern="1200" dirty="0" err="1" smtClean="0">
                <a:solidFill>
                  <a:schemeClr val="tx1"/>
                </a:solidFill>
                <a:effectLst/>
                <a:latin typeface="+mn-lt"/>
                <a:ea typeface="+mn-ea"/>
                <a:cs typeface="+mn-cs"/>
              </a:rPr>
              <a:t>Sripriya</a:t>
            </a:r>
            <a:r>
              <a:rPr lang="en-US" sz="2400" u="none" dirty="0" smtClean="0"/>
              <a:t>,</a:t>
            </a:r>
            <a:r>
              <a:rPr lang="en-US" sz="2400" u="none" baseline="0" dirty="0" smtClean="0"/>
              <a:t> 2014).</a:t>
            </a:r>
            <a:endParaRPr lang="en-US" sz="2400" dirty="0" smtClean="0"/>
          </a:p>
          <a:p>
            <a:r>
              <a:rPr lang="en-US" sz="2400" baseline="0" dirty="0" smtClean="0"/>
              <a:t> </a:t>
            </a:r>
            <a:endParaRPr lang="en-US" sz="2400" dirty="0" smtClean="0"/>
          </a:p>
          <a:p>
            <a:endParaRPr lang="en-US" sz="2400" dirty="0" smtClean="0"/>
          </a:p>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4</a:t>
            </a:fld>
            <a:endParaRPr lang="en-US"/>
          </a:p>
        </p:txBody>
      </p:sp>
    </p:spTree>
    <p:extLst>
      <p:ext uri="{BB962C8B-B14F-4D97-AF65-F5344CB8AC3E}">
        <p14:creationId xmlns:p14="http://schemas.microsoft.com/office/powerpoint/2010/main" val="393728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SWOT of Corus at the time</a:t>
            </a:r>
          </a:p>
          <a:p>
            <a:endParaRPr lang="en-US" dirty="0" smtClean="0"/>
          </a:p>
          <a:p>
            <a:r>
              <a:rPr lang="en-US" dirty="0" smtClean="0"/>
              <a:t>Strengths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Worlds ninth largest</a:t>
            </a:r>
            <a:r>
              <a:rPr lang="en-US" baseline="0" dirty="0" smtClean="0"/>
              <a:t> and Europe’s second largest company. It also produced a wide range of products of high technology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baseline="0" dirty="0" smtClean="0"/>
          </a:p>
          <a:p>
            <a:endParaRPr lang="en-US" baseline="0" dirty="0" smtClean="0"/>
          </a:p>
          <a:p>
            <a:r>
              <a:rPr lang="en-US" baseline="0" dirty="0" smtClean="0"/>
              <a:t>Weakness’s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had a lack of access to Raw Material, and High Operational Costs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a:p>
            <a:endParaRPr lang="en-US" baseline="0" dirty="0" smtClean="0"/>
          </a:p>
          <a:p>
            <a:r>
              <a:rPr lang="en-US" baseline="0" dirty="0" smtClean="0"/>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could get access to Raw Materials through Merger, and a decrease in the Overlapping Costs of the Value Chain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a:p>
            <a:endParaRPr lang="en-US" baseline="0" dirty="0" smtClean="0"/>
          </a:p>
          <a:p>
            <a:r>
              <a:rPr lang="en-US" baseline="0" dirty="0" smtClean="0"/>
              <a:t>Threats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 Increase in loses could result in the winding up of the company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5</a:t>
            </a:fld>
            <a:endParaRPr lang="en-US"/>
          </a:p>
        </p:txBody>
      </p:sp>
    </p:spTree>
    <p:extLst>
      <p:ext uri="{BB962C8B-B14F-4D97-AF65-F5344CB8AC3E}">
        <p14:creationId xmlns:p14="http://schemas.microsoft.com/office/powerpoint/2010/main" val="382289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effectLst/>
                <a:latin typeface="+mn-lt"/>
                <a:ea typeface="+mn-ea"/>
                <a:cs typeface="+mn-cs"/>
              </a:rPr>
              <a:t>Swot</a:t>
            </a:r>
            <a:r>
              <a:rPr lang="en-US" sz="1200" b="0" i="0" kern="1200" dirty="0" smtClean="0">
                <a:solidFill>
                  <a:schemeClr val="tx1"/>
                </a:solidFill>
                <a:effectLst/>
                <a:latin typeface="+mn-lt"/>
                <a:ea typeface="+mn-ea"/>
                <a:cs typeface="+mn-cs"/>
              </a:rPr>
              <a:t> analysis of Tata at the time.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Strengths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Low cost of production,</a:t>
            </a:r>
            <a:r>
              <a:rPr lang="en-US" sz="1200" b="0" i="0" kern="1200" baseline="0" dirty="0" smtClean="0">
                <a:solidFill>
                  <a:schemeClr val="tx1"/>
                </a:solidFill>
                <a:effectLst/>
                <a:latin typeface="+mn-lt"/>
                <a:ea typeface="+mn-ea"/>
                <a:cs typeface="+mn-cs"/>
              </a:rPr>
              <a:t>  easy access to raw materials in India, low Debt-Equity ratio, and the brand Tata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Weaknesses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Quality of steel was not as  good as the per International Standard, lack of R&amp;D, and a lack of Technology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Tata would be a world leader in steel by having a competitive advantage in costs &amp; high quality steel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Threats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Competition at this time Tata was about number 57 in the top 100 </a:t>
            </a:r>
            <a:r>
              <a:rPr lang="en-US" u="none" dirty="0" smtClean="0"/>
              <a:t>(</a:t>
            </a:r>
            <a:r>
              <a:rPr lang="en-US" sz="1200" kern="1200" dirty="0" smtClean="0">
                <a:solidFill>
                  <a:schemeClr val="tx1"/>
                </a:solidFill>
                <a:effectLst/>
                <a:latin typeface="+mn-lt"/>
                <a:ea typeface="+mn-ea"/>
                <a:cs typeface="+mn-cs"/>
              </a:rPr>
              <a:t>Tata</a:t>
            </a:r>
            <a:r>
              <a:rPr lang="en-US" u="none" dirty="0" smtClean="0"/>
              <a:t>,</a:t>
            </a:r>
            <a:r>
              <a:rPr lang="en-US" u="none" baseline="0" dirty="0" smtClean="0"/>
              <a:t> 2018).</a:t>
            </a:r>
            <a:endParaRPr lang="en-US" baseline="0"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6</a:t>
            </a:fld>
            <a:endParaRPr lang="en-US"/>
          </a:p>
        </p:txBody>
      </p:sp>
    </p:spTree>
    <p:extLst>
      <p:ext uri="{BB962C8B-B14F-4D97-AF65-F5344CB8AC3E}">
        <p14:creationId xmlns:p14="http://schemas.microsoft.com/office/powerpoint/2010/main" val="152445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SWOT of Corus as given in Corus: Continuous Improvement.</a:t>
            </a:r>
          </a:p>
          <a:p>
            <a:endParaRPr lang="en-US" dirty="0" smtClean="0"/>
          </a:p>
          <a:p>
            <a:pPr marL="0" indent="0">
              <a:buNone/>
            </a:pPr>
            <a:r>
              <a:rPr lang="en-US" dirty="0" smtClean="0"/>
              <a:t>Strengths.</a:t>
            </a:r>
          </a:p>
          <a:p>
            <a:pPr marL="0" indent="0">
              <a:buNone/>
            </a:pPr>
            <a:endParaRPr lang="en-US" dirty="0" smtClean="0"/>
          </a:p>
          <a:p>
            <a:pPr marL="0" indent="0">
              <a:buNone/>
            </a:pPr>
            <a:r>
              <a:rPr lang="en-US" dirty="0" smtClean="0"/>
              <a:t>1.  Worldwide provider of steel (</a:t>
            </a:r>
            <a:r>
              <a:rPr lang="en-US" sz="1200" kern="1200" dirty="0" smtClean="0">
                <a:solidFill>
                  <a:schemeClr val="tx1"/>
                </a:solidFill>
                <a:effectLst/>
                <a:latin typeface="+mn-lt"/>
                <a:ea typeface="+mn-ea"/>
                <a:cs typeface="+mn-cs"/>
              </a:rPr>
              <a:t>Corus, 2018)</a:t>
            </a:r>
            <a:r>
              <a:rPr lang="en-US" dirty="0" smtClean="0"/>
              <a:t>. </a:t>
            </a:r>
          </a:p>
          <a:p>
            <a:r>
              <a:rPr lang="en-US" dirty="0" smtClean="0"/>
              <a:t>2.  Providing innovative solutions (</a:t>
            </a:r>
            <a:r>
              <a:rPr lang="en-US" sz="1200" kern="1200" dirty="0" smtClean="0">
                <a:solidFill>
                  <a:schemeClr val="tx1"/>
                </a:solidFill>
                <a:effectLst/>
                <a:latin typeface="+mn-lt"/>
                <a:ea typeface="+mn-ea"/>
                <a:cs typeface="+mn-cs"/>
              </a:rPr>
              <a:t>Corus, 2018)</a:t>
            </a:r>
            <a:r>
              <a:rPr lang="en-US" dirty="0" smtClean="0"/>
              <a:t>.</a:t>
            </a:r>
          </a:p>
          <a:p>
            <a:r>
              <a:rPr lang="en-US" dirty="0" smtClean="0"/>
              <a:t>3.  Has a diversified product range including construction, energy and renewables, 	engineering and machinery, mining and earthmoving equipment, shipbuilding, 	fastenings and rail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r>
              <a:rPr lang="en-US" dirty="0" smtClean="0"/>
              <a:t>4.  Another strength was Corus’s freight and transportation network. A network that included water, rail, road and air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en-US" dirty="0" smtClean="0"/>
              <a:t>Finally one</a:t>
            </a:r>
            <a:r>
              <a:rPr lang="en-US" baseline="0" dirty="0" smtClean="0"/>
              <a:t> of the best strengths that is had was its sheer volume of production</a:t>
            </a:r>
            <a:r>
              <a:rPr lang="en-US" dirty="0" smtClean="0"/>
              <a:t>.</a:t>
            </a:r>
            <a:r>
              <a:rPr lang="en-US" baseline="0" dirty="0" smtClean="0"/>
              <a:t>  Very large volumes being produced that created great economy’s to scale </a:t>
            </a:r>
            <a:r>
              <a:rPr lang="en-US" dirty="0" smtClean="0"/>
              <a:t>(</a:t>
            </a:r>
            <a:r>
              <a:rPr lang="en-US" sz="1200" kern="1200" dirty="0" smtClean="0">
                <a:solidFill>
                  <a:schemeClr val="tx1"/>
                </a:solidFill>
                <a:effectLst/>
                <a:latin typeface="+mn-lt"/>
                <a:ea typeface="+mn-ea"/>
                <a:cs typeface="+mn-cs"/>
              </a:rPr>
              <a:t>Corus, 2018)</a:t>
            </a:r>
            <a:r>
              <a:rPr lang="en-US" dirty="0" smtClean="0"/>
              <a:t>.</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7</a:t>
            </a:fld>
            <a:endParaRPr lang="en-US"/>
          </a:p>
        </p:txBody>
      </p:sp>
    </p:spTree>
    <p:extLst>
      <p:ext uri="{BB962C8B-B14F-4D97-AF65-F5344CB8AC3E}">
        <p14:creationId xmlns:p14="http://schemas.microsoft.com/office/powerpoint/2010/main" val="212442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SWOT of Corus as given in Corus: Continuous Improvement</a:t>
            </a:r>
          </a:p>
          <a:p>
            <a:endParaRPr lang="en-US" dirty="0" smtClean="0"/>
          </a:p>
          <a:p>
            <a:pPr marL="0" indent="0">
              <a:buNone/>
            </a:pPr>
            <a:r>
              <a:rPr lang="en-US" dirty="0" smtClean="0"/>
              <a:t>Weaknesses</a:t>
            </a:r>
          </a:p>
          <a:p>
            <a:r>
              <a:rPr lang="en-US" dirty="0" smtClean="0"/>
              <a:t>They include waste, poor product quality, excessive rework time, inadequate response time, high costs, and non-innovative products and services, and the largest which is the lack of raw materials available in Britain (</a:t>
            </a:r>
            <a:r>
              <a:rPr lang="en-US" sz="1200" kern="1200" dirty="0" smtClean="0">
                <a:solidFill>
                  <a:schemeClr val="tx1"/>
                </a:solidFill>
                <a:effectLst/>
                <a:latin typeface="+mn-lt"/>
                <a:ea typeface="+mn-ea"/>
                <a:cs typeface="+mn-cs"/>
              </a:rPr>
              <a:t>Corus, 2018)</a:t>
            </a:r>
            <a:r>
              <a:rPr lang="en-US" dirty="0" smtClean="0"/>
              <a:t>. </a:t>
            </a:r>
          </a:p>
          <a:p>
            <a:pPr marL="0" indent="0">
              <a:buNone/>
            </a:pPr>
            <a:endParaRPr lang="en-US" dirty="0" smtClean="0"/>
          </a:p>
          <a:p>
            <a:pPr marL="0" indent="0">
              <a:buNone/>
            </a:pPr>
            <a:r>
              <a:rPr lang="en-US" dirty="0" smtClean="0"/>
              <a:t>Opportunities</a:t>
            </a:r>
          </a:p>
          <a:p>
            <a:r>
              <a:rPr lang="en-US" dirty="0" smtClean="0"/>
              <a:t>Addressing weaknesses. Transportation of the cheaper more abundant Raw materials from India from Tata Steel (</a:t>
            </a:r>
            <a:r>
              <a:rPr lang="en-US" sz="1200" kern="1200" dirty="0" smtClean="0">
                <a:solidFill>
                  <a:schemeClr val="tx1"/>
                </a:solidFill>
                <a:effectLst/>
                <a:latin typeface="+mn-lt"/>
                <a:ea typeface="+mn-ea"/>
                <a:cs typeface="+mn-cs"/>
              </a:rPr>
              <a:t>Corus, 2018)</a:t>
            </a:r>
            <a:r>
              <a:rPr lang="en-US" dirty="0" smtClean="0"/>
              <a:t>.</a:t>
            </a:r>
          </a:p>
          <a:p>
            <a:r>
              <a:rPr lang="en-US" dirty="0" smtClean="0"/>
              <a:t>Opportunities</a:t>
            </a:r>
            <a:r>
              <a:rPr lang="en-US" baseline="0" dirty="0" smtClean="0"/>
              <a:t> to bring down costs and make more revenue through u</a:t>
            </a:r>
            <a:r>
              <a:rPr lang="en-US" dirty="0" smtClean="0"/>
              <a:t>pgrading technology (</a:t>
            </a:r>
            <a:r>
              <a:rPr lang="en-US" sz="1200" kern="1200" dirty="0" smtClean="0">
                <a:solidFill>
                  <a:schemeClr val="tx1"/>
                </a:solidFill>
                <a:effectLst/>
                <a:latin typeface="+mn-lt"/>
                <a:ea typeface="+mn-ea"/>
                <a:cs typeface="+mn-cs"/>
              </a:rPr>
              <a:t>Corus, 2018)</a:t>
            </a:r>
            <a:r>
              <a:rPr lang="en-US" dirty="0" smtClean="0"/>
              <a:t>. </a:t>
            </a:r>
          </a:p>
          <a:p>
            <a:pPr marL="0" indent="0">
              <a:buNone/>
            </a:pPr>
            <a:endParaRPr lang="en-US" dirty="0" smtClean="0"/>
          </a:p>
          <a:p>
            <a:pPr marL="0" indent="0">
              <a:buNone/>
            </a:pPr>
            <a:r>
              <a:rPr lang="en-US" dirty="0" smtClean="0"/>
              <a:t>Threats</a:t>
            </a:r>
          </a:p>
          <a:p>
            <a:r>
              <a:rPr lang="en-US" dirty="0" smtClean="0"/>
              <a:t>There</a:t>
            </a:r>
            <a:r>
              <a:rPr lang="en-US" baseline="0" dirty="0" smtClean="0"/>
              <a:t> is a threat because Tata paid a </a:t>
            </a:r>
            <a:r>
              <a:rPr lang="en-US" dirty="0" smtClean="0"/>
              <a:t>35% premium above market value and the fact that the purchase was mostly financed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257B995-136A-4A15-87A5-26420C3C1021}" type="slidenum">
              <a:rPr lang="en-US" smtClean="0"/>
              <a:pPr/>
              <a:t>8</a:t>
            </a:fld>
            <a:endParaRPr lang="en-US"/>
          </a:p>
        </p:txBody>
      </p:sp>
    </p:spTree>
    <p:extLst>
      <p:ext uri="{BB962C8B-B14F-4D97-AF65-F5344CB8AC3E}">
        <p14:creationId xmlns:p14="http://schemas.microsoft.com/office/powerpoint/2010/main" val="198306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adapted from </a:t>
            </a:r>
          </a:p>
          <a:p>
            <a:r>
              <a:rPr lang="en-US" sz="1200" kern="1200" dirty="0" err="1" smtClean="0">
                <a:solidFill>
                  <a:schemeClr val="tx1"/>
                </a:solidFill>
                <a:effectLst/>
                <a:latin typeface="+mn-lt"/>
                <a:ea typeface="+mn-ea"/>
                <a:cs typeface="+mn-cs"/>
              </a:rPr>
              <a:t>Sripriya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Swathi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Ramya</a:t>
            </a:r>
            <a:r>
              <a:rPr lang="en-US" sz="1200" kern="1200" dirty="0" smtClean="0">
                <a:solidFill>
                  <a:schemeClr val="tx1"/>
                </a:solidFill>
                <a:effectLst/>
                <a:latin typeface="+mn-lt"/>
                <a:ea typeface="+mn-ea"/>
                <a:cs typeface="+mn-cs"/>
              </a:rPr>
              <a:t>, (2014) Tata and Corus a case for acquisition, Tata Steel, Slideshare.net.  </a:t>
            </a:r>
            <a:r>
              <a:rPr lang="en-US" sz="1200" u="sng" kern="1200" dirty="0" smtClean="0">
                <a:solidFill>
                  <a:schemeClr val="tx1"/>
                </a:solidFill>
                <a:effectLst/>
                <a:latin typeface="+mn-lt"/>
                <a:ea typeface="+mn-ea"/>
                <a:cs typeface="+mn-cs"/>
                <a:hlinkClick r:id="rId3"/>
              </a:rPr>
              <a:t>https://www.slideshare.net/Sripriya181229/tata-corus-case-analysis</a:t>
            </a:r>
            <a:r>
              <a:rPr lang="en-US" sz="1200" kern="1200" dirty="0" smtClean="0">
                <a:solidFill>
                  <a:schemeClr val="tx1"/>
                </a:solidFill>
                <a:effectLst/>
                <a:latin typeface="+mn-lt"/>
                <a:ea typeface="+mn-ea"/>
                <a:cs typeface="+mn-cs"/>
              </a:rPr>
              <a:t>.</a:t>
            </a:r>
          </a:p>
          <a:p>
            <a:endParaRPr lang="en-US" dirty="0" smtClean="0"/>
          </a:p>
          <a:p>
            <a:r>
              <a:rPr lang="en-US" dirty="0" smtClean="0"/>
              <a:t>Looking at the financials we can see this was very aggressive for Tata Steel. Revenues being less than 10 billion in 2003, they showed steady increase and in 2006 were at 30 billion, but still with only one year at that rate and that growth they stepped out and purchased Corus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 </a:t>
            </a:r>
          </a:p>
          <a:p>
            <a:endParaRPr lang="en-US" dirty="0" smtClean="0"/>
          </a:p>
          <a:p>
            <a:r>
              <a:rPr lang="en-US" dirty="0" smtClean="0"/>
              <a:t>Corus on the other hand had a pretty constant income at about 40bill. Looking at this I would have suggested that Corus purchase Tata instead of Tata purchasing Corus, but that’s not what happened </a:t>
            </a:r>
            <a:r>
              <a:rPr lang="en-US" u="none" dirty="0" smtClean="0"/>
              <a:t>(</a:t>
            </a:r>
            <a:r>
              <a:rPr lang="en-US" sz="1200" kern="1200" dirty="0" err="1" smtClean="0">
                <a:solidFill>
                  <a:schemeClr val="tx1"/>
                </a:solidFill>
                <a:effectLst/>
                <a:latin typeface="+mn-lt"/>
                <a:ea typeface="+mn-ea"/>
                <a:cs typeface="+mn-cs"/>
              </a:rPr>
              <a:t>Sripriya</a:t>
            </a:r>
            <a:r>
              <a:rPr lang="en-US" u="none" dirty="0" smtClean="0"/>
              <a:t>,</a:t>
            </a:r>
            <a:r>
              <a:rPr lang="en-US" u="none" baseline="0" dirty="0" smtClean="0"/>
              <a:t> 2014)</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333E963C-1534-4F8D-B2A7-66D81AA25953}" type="slidenum">
              <a:rPr lang="en-US" smtClean="0"/>
              <a:t>9</a:t>
            </a:fld>
            <a:endParaRPr lang="en-US"/>
          </a:p>
        </p:txBody>
      </p:sp>
    </p:spTree>
    <p:extLst>
      <p:ext uri="{BB962C8B-B14F-4D97-AF65-F5344CB8AC3E}">
        <p14:creationId xmlns:p14="http://schemas.microsoft.com/office/powerpoint/2010/main" val="131450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D347D-5ACD-4C99-B74B-A9C85AD731AF}" type="datetimeFigureOut">
              <a:rPr lang="en-US" smtClean="0"/>
              <a:t>2/16/2018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a:p>
        </p:txBody>
      </p:sp>
      <p:sp>
        <p:nvSpPr>
          <p:cNvPr id="3" name="Picture Placeholder 2" descr="An empty placeholder to add an image. Click on the placeholder and select the image that you wish to add"/>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a:defRPr lang="en-US" sz="1400" cap="small" dirty="0" smtClean="0">
                <a:solidFill>
                  <a:schemeClr val="bg2">
                    <a:lumMod val="40000"/>
                    <a:lumOff val="60000"/>
                  </a:schemeClr>
                </a:solidFill>
                <a:latin typeface="+mj-lt"/>
                <a:ea typeface="+mj-ea"/>
                <a:cs typeface="+mj-cs"/>
              </a:defRPr>
            </a:lvl1pPr>
          </a:lstStyle>
          <a:p>
            <a:pPr marL="0" lvl="0" indent="0">
              <a:buNone/>
            </a:pPr>
            <a:r>
              <a:rPr lang="en-US" smtClean="0"/>
              <a:t>Click to edit Master text styles</a:t>
            </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276600"/>
          </a:xfrm>
        </p:spPr>
        <p:txBody>
          <a:bodyPr/>
          <a:lstStyle>
            <a:lvl1pPr>
              <a:defRPr sz="4800"/>
            </a:lvl1pPr>
          </a:lstStyle>
          <a:p>
            <a:r>
              <a:rPr lang="en-US" smtClean="0"/>
              <a:t>Click to edit Master title style</a:t>
            </a:r>
            <a:endParaRPr lang="en-US"/>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4033" y="3316513"/>
            <a:ext cx="801912" cy="1969770"/>
          </a:xfrm>
          <a:prstGeom prst="rect">
            <a:avLst/>
          </a:prstGeom>
          <a:noFill/>
        </p:spPr>
        <p:txBody>
          <a:bodyPr wrap="square" rtlCol="0">
            <a:spAutoFit/>
          </a:bodyPr>
          <a:lstStyle>
            <a:defPPr>
              <a:defRPr lang="en-US"/>
            </a:defPPr>
            <a:lvl1pPr lvl="0"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descr="An empty placeholder to add an image. Click on the placeholder and select the image that you wish to add"/>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descr="An empty placeholder to add an image. Click on the placeholder and select the image that you wish to add"/>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descr="An empty placeholder to add an image. Click on the placeholder and select the image that you wish to add"/>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a:p>
        </p:txBody>
      </p:sp>
      <p:sp>
        <p:nvSpPr>
          <p:cNvPr id="3" name="Vertical Text Placeholder 2"/>
          <p:cNvSpPr>
            <a:spLocks noGrp="1"/>
          </p:cNvSpPr>
          <p:nvPr>
            <p:ph type="body" orient="vert" idx="1"/>
          </p:nvPr>
        </p:nvSpPr>
        <p:spPr>
          <a:xfrm>
            <a:off x="652463" y="430213"/>
            <a:ext cx="7423149" cy="582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2/16/2018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6027F-7875-4030-9381-8BD8C4F21935}" type="datetimeFigureOut">
              <a:rPr lang="en-US" smtClean="0"/>
              <a:t>2/16/2018</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6027F-7875-4030-9381-8BD8C4F21935}" type="datetimeFigureOut">
              <a:rPr lang="en-US" smtClean="0"/>
              <a:t>2/16/2018</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3"/>
          <p:cNvSpPr>
            <a:spLocks noGrp="1"/>
          </p:cNvSpPr>
          <p:nvPr>
            <p:ph type="ftr" sz="quarter" idx="11"/>
          </p:nvPr>
        </p:nvSpPr>
        <p:spPr/>
        <p:txBody>
          <a:bodyPr/>
          <a:lstStyle/>
          <a:p>
            <a:r>
              <a:rPr lang="en-US" dirty="0"/>
              <a:t>Add a footer</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2"/>
          <p:cNvSpPr>
            <a:spLocks noGrp="1"/>
          </p:cNvSpPr>
          <p:nvPr>
            <p:ph type="ftr" sz="quarter" idx="11"/>
          </p:nvPr>
        </p:nvSpPr>
        <p:spPr/>
        <p:txBody>
          <a:bodyPr/>
          <a:lstStyle/>
          <a:p>
            <a:r>
              <a:rPr lang="en-US" dirty="0"/>
              <a:t>Add a footer</a:t>
            </a:r>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5" name="Footer Placeholder 5"/>
          <p:cNvSpPr>
            <a:spLocks noGrp="1"/>
          </p:cNvSpPr>
          <p:nvPr>
            <p:ph type="ftr" sz="quarter" idx="11"/>
          </p:nvPr>
        </p:nvSpPr>
        <p:spPr/>
        <p:txBody>
          <a:bodyPr/>
          <a:lstStyle/>
          <a:p>
            <a:r>
              <a:rPr lang="en-US" dirty="0"/>
              <a:t>Add a footer</a:t>
            </a:r>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p:cNvPicPr>
            <a:picLocks noChangeAspect="1"/>
          </p:cNvPicPr>
          <p:nvPr userDrawn="1"/>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p:cNvSpPr/>
          <p:nvPr userDrawn="1"/>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p:cNvPicPr>
            <a:picLocks noChangeAspect="1"/>
          </p:cNvPicPr>
          <p:nvPr userDrawn="1"/>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alpha val="60000"/>
                  </a:schemeClr>
                </a:solidFill>
              </a:defRPr>
            </a:lvl1pPr>
          </a:lstStyle>
          <a:p>
            <a:fld id="{4AAD347D-5ACD-4C99-B74B-A9C85AD731AF}" type="datetimeFigureOut">
              <a:rPr lang="en-US" smtClean="0"/>
              <a:pPr/>
              <a:t>2/16/2018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a:t>Add a footer</a:t>
            </a:r>
          </a:p>
        </p:txBody>
      </p:sp>
      <p:sp>
        <p:nvSpPr>
          <p:cNvPr id="14" name="Rectangle 13"/>
          <p:cNvSpPr/>
          <p:nvPr userDrawn="1"/>
        </p:nvSpPr>
        <p:spPr bwMode="blackWhite">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3" r:id="rId14"/>
    <p:sldLayoutId id="2147483665" r:id="rId15"/>
    <p:sldLayoutId id="2147483669" r:id="rId16"/>
    <p:sldLayoutId id="2147483670" r:id="rId17"/>
    <p:sldLayoutId id="2147483658" r:id="rId18"/>
    <p:sldLayoutId id="2147483659" r:id="rId19"/>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6.png"/><Relationship Id="rId5" Type="http://schemas.openxmlformats.org/officeDocument/2006/relationships/image" Target="../media/image11.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7.mp3"/><Relationship Id="rId7" Type="http://schemas.openxmlformats.org/officeDocument/2006/relationships/audio" Target="../media/media39.mp3"/><Relationship Id="rId2" Type="http://schemas.microsoft.com/office/2007/relationships/media" Target="../media/media37.mp3"/><Relationship Id="rId1" Type="http://schemas.openxmlformats.org/officeDocument/2006/relationships/tags" Target="../tags/tag6.xml"/><Relationship Id="rId6" Type="http://schemas.microsoft.com/office/2007/relationships/media" Target="../media/media39.mp3"/><Relationship Id="rId11" Type="http://schemas.openxmlformats.org/officeDocument/2006/relationships/image" Target="../media/image6.png"/><Relationship Id="rId5" Type="http://schemas.openxmlformats.org/officeDocument/2006/relationships/audio" Target="../media/media38.mp3"/><Relationship Id="rId10" Type="http://schemas.openxmlformats.org/officeDocument/2006/relationships/image" Target="../media/image13.png"/><Relationship Id="rId4" Type="http://schemas.microsoft.com/office/2007/relationships/media" Target="../media/media38.mp3"/><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40.mp3"/><Relationship Id="rId7" Type="http://schemas.openxmlformats.org/officeDocument/2006/relationships/audio" Target="../media/media42.mp3"/><Relationship Id="rId2" Type="http://schemas.microsoft.com/office/2007/relationships/media" Target="../media/media40.mp3"/><Relationship Id="rId1" Type="http://schemas.openxmlformats.org/officeDocument/2006/relationships/tags" Target="../tags/tag7.xml"/><Relationship Id="rId6" Type="http://schemas.microsoft.com/office/2007/relationships/media" Target="../media/media42.mp3"/><Relationship Id="rId5" Type="http://schemas.openxmlformats.org/officeDocument/2006/relationships/audio" Target="../media/media41.mp3"/><Relationship Id="rId10" Type="http://schemas.openxmlformats.org/officeDocument/2006/relationships/image" Target="../media/image6.png"/><Relationship Id="rId4" Type="http://schemas.microsoft.com/office/2007/relationships/media" Target="../media/media41.mp3"/><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media" Target="../media/media46.mp3"/><Relationship Id="rId13" Type="http://schemas.openxmlformats.org/officeDocument/2006/relationships/audio" Target="../media/media48.mp3"/><Relationship Id="rId18" Type="http://schemas.openxmlformats.org/officeDocument/2006/relationships/image" Target="../media/image14.png"/><Relationship Id="rId3" Type="http://schemas.openxmlformats.org/officeDocument/2006/relationships/audio" Target="../media/media43.mp3"/><Relationship Id="rId7" Type="http://schemas.openxmlformats.org/officeDocument/2006/relationships/audio" Target="../media/media45.mp3"/><Relationship Id="rId12" Type="http://schemas.microsoft.com/office/2007/relationships/media" Target="../media/media48.mp3"/><Relationship Id="rId17" Type="http://schemas.openxmlformats.org/officeDocument/2006/relationships/notesSlide" Target="../notesSlides/notesSlide15.xml"/><Relationship Id="rId2" Type="http://schemas.microsoft.com/office/2007/relationships/media" Target="../media/media43.mp3"/><Relationship Id="rId16"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media" Target="../media/media45.mp3"/><Relationship Id="rId11" Type="http://schemas.openxmlformats.org/officeDocument/2006/relationships/audio" Target="../media/media47.mp3"/><Relationship Id="rId5" Type="http://schemas.openxmlformats.org/officeDocument/2006/relationships/audio" Target="../media/media44.mp3"/><Relationship Id="rId15" Type="http://schemas.openxmlformats.org/officeDocument/2006/relationships/audio" Target="../media/media49.mp3"/><Relationship Id="rId10" Type="http://schemas.microsoft.com/office/2007/relationships/media" Target="../media/media47.mp3"/><Relationship Id="rId19" Type="http://schemas.openxmlformats.org/officeDocument/2006/relationships/image" Target="../media/image6.png"/><Relationship Id="rId4" Type="http://schemas.microsoft.com/office/2007/relationships/media" Target="../media/media44.mp3"/><Relationship Id="rId9" Type="http://schemas.openxmlformats.org/officeDocument/2006/relationships/audio" Target="../media/media46.mp3"/><Relationship Id="rId14" Type="http://schemas.microsoft.com/office/2007/relationships/media" Target="../media/media49.mp3"/></Relationships>
</file>

<file path=ppt/slides/_rels/slide16.xml.rels><?xml version="1.0" encoding="UTF-8" standalone="yes"?>
<Relationships xmlns="http://schemas.openxmlformats.org/package/2006/relationships"><Relationship Id="rId8" Type="http://schemas.microsoft.com/office/2007/relationships/media" Target="../media/media53.mp3"/><Relationship Id="rId13" Type="http://schemas.openxmlformats.org/officeDocument/2006/relationships/audio" Target="../media/media55.mp3"/><Relationship Id="rId18" Type="http://schemas.openxmlformats.org/officeDocument/2006/relationships/image" Target="../media/image6.png"/><Relationship Id="rId3" Type="http://schemas.openxmlformats.org/officeDocument/2006/relationships/audio" Target="../media/media50.mp3"/><Relationship Id="rId7" Type="http://schemas.openxmlformats.org/officeDocument/2006/relationships/audio" Target="../media/media52.mp3"/><Relationship Id="rId12" Type="http://schemas.microsoft.com/office/2007/relationships/media" Target="../media/media55.mp3"/><Relationship Id="rId17" Type="http://schemas.openxmlformats.org/officeDocument/2006/relationships/notesSlide" Target="../notesSlides/notesSlide16.xml"/><Relationship Id="rId2" Type="http://schemas.microsoft.com/office/2007/relationships/media" Target="../media/media50.mp3"/><Relationship Id="rId16"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media" Target="../media/media52.mp3"/><Relationship Id="rId11" Type="http://schemas.openxmlformats.org/officeDocument/2006/relationships/audio" Target="../media/media54.mp3"/><Relationship Id="rId5" Type="http://schemas.openxmlformats.org/officeDocument/2006/relationships/audio" Target="../media/media51.mp3"/><Relationship Id="rId15" Type="http://schemas.openxmlformats.org/officeDocument/2006/relationships/audio" Target="../media/media56.mp3"/><Relationship Id="rId10" Type="http://schemas.microsoft.com/office/2007/relationships/media" Target="../media/media54.mp3"/><Relationship Id="rId4" Type="http://schemas.microsoft.com/office/2007/relationships/media" Target="../media/media51.mp3"/><Relationship Id="rId9" Type="http://schemas.openxmlformats.org/officeDocument/2006/relationships/audio" Target="../media/media53.mp3"/><Relationship Id="rId14" Type="http://schemas.microsoft.com/office/2007/relationships/media" Target="../media/media56.mp3"/></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audio" Target="../media/media57.mp3"/><Relationship Id="rId7" Type="http://schemas.openxmlformats.org/officeDocument/2006/relationships/audio" Target="../media/media59.mp3"/><Relationship Id="rId12" Type="http://schemas.openxmlformats.org/officeDocument/2006/relationships/image" Target="../media/image6.png"/><Relationship Id="rId2" Type="http://schemas.microsoft.com/office/2007/relationships/media" Target="../media/media57.mp3"/><Relationship Id="rId1" Type="http://schemas.openxmlformats.org/officeDocument/2006/relationships/tags" Target="../tags/tag10.xml"/><Relationship Id="rId6" Type="http://schemas.microsoft.com/office/2007/relationships/media" Target="../media/media59.mp3"/><Relationship Id="rId11" Type="http://schemas.openxmlformats.org/officeDocument/2006/relationships/image" Target="../media/image16.png"/><Relationship Id="rId5" Type="http://schemas.openxmlformats.org/officeDocument/2006/relationships/audio" Target="../media/media58.mp3"/><Relationship Id="rId10" Type="http://schemas.openxmlformats.org/officeDocument/2006/relationships/image" Target="../media/image15.jpg"/><Relationship Id="rId4" Type="http://schemas.microsoft.com/office/2007/relationships/media" Target="../media/media58.mp3"/><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60.mp3"/><Relationship Id="rId7" Type="http://schemas.openxmlformats.org/officeDocument/2006/relationships/audio" Target="../media/media62.mp3"/><Relationship Id="rId2" Type="http://schemas.microsoft.com/office/2007/relationships/media" Target="../media/media60.mp3"/><Relationship Id="rId1" Type="http://schemas.openxmlformats.org/officeDocument/2006/relationships/tags" Target="../tags/tag11.xml"/><Relationship Id="rId6" Type="http://schemas.microsoft.com/office/2007/relationships/media" Target="../media/media62.mp3"/><Relationship Id="rId5" Type="http://schemas.openxmlformats.org/officeDocument/2006/relationships/audio" Target="../media/media61.mp3"/><Relationship Id="rId10" Type="http://schemas.openxmlformats.org/officeDocument/2006/relationships/image" Target="../media/image6.png"/><Relationship Id="rId4" Type="http://schemas.microsoft.com/office/2007/relationships/media" Target="../media/media61.mp3"/><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microsoft.com/office/2007/relationships/media" Target="../media/media66.mp3"/><Relationship Id="rId13" Type="http://schemas.openxmlformats.org/officeDocument/2006/relationships/audio" Target="../media/media68.mp3"/><Relationship Id="rId18" Type="http://schemas.openxmlformats.org/officeDocument/2006/relationships/image" Target="../media/image6.png"/><Relationship Id="rId3" Type="http://schemas.openxmlformats.org/officeDocument/2006/relationships/audio" Target="../media/media63.mp3"/><Relationship Id="rId7" Type="http://schemas.openxmlformats.org/officeDocument/2006/relationships/audio" Target="../media/media65.mp3"/><Relationship Id="rId12" Type="http://schemas.microsoft.com/office/2007/relationships/media" Target="../media/media68.mp3"/><Relationship Id="rId17" Type="http://schemas.openxmlformats.org/officeDocument/2006/relationships/notesSlide" Target="../notesSlides/notesSlide19.xml"/><Relationship Id="rId2" Type="http://schemas.microsoft.com/office/2007/relationships/media" Target="../media/media63.mp3"/><Relationship Id="rId16"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media" Target="../media/media65.mp3"/><Relationship Id="rId11" Type="http://schemas.openxmlformats.org/officeDocument/2006/relationships/audio" Target="../media/media67.mp3"/><Relationship Id="rId5" Type="http://schemas.openxmlformats.org/officeDocument/2006/relationships/audio" Target="../media/media64.mp3"/><Relationship Id="rId15" Type="http://schemas.openxmlformats.org/officeDocument/2006/relationships/audio" Target="../media/media69.mp3"/><Relationship Id="rId10" Type="http://schemas.microsoft.com/office/2007/relationships/media" Target="../media/media67.mp3"/><Relationship Id="rId4" Type="http://schemas.microsoft.com/office/2007/relationships/media" Target="../media/media64.mp3"/><Relationship Id="rId9" Type="http://schemas.openxmlformats.org/officeDocument/2006/relationships/audio" Target="../media/media66.mp3"/><Relationship Id="rId14" Type="http://schemas.microsoft.com/office/2007/relationships/media" Target="../media/media69.mp3"/></Relationships>
</file>

<file path=ppt/slides/_rels/slide2.xml.rels><?xml version="1.0" encoding="UTF-8" standalone="yes"?>
<Relationships xmlns="http://schemas.openxmlformats.org/package/2006/relationships"><Relationship Id="rId8" Type="http://schemas.microsoft.com/office/2007/relationships/media" Target="../media/media6.mp3"/><Relationship Id="rId13" Type="http://schemas.openxmlformats.org/officeDocument/2006/relationships/audio" Target="../media/media8.mp3"/><Relationship Id="rId18" Type="http://schemas.openxmlformats.org/officeDocument/2006/relationships/hyperlink" Target="https://en.wikipedia.org/wiki/Koninklijke_Hoogovens" TargetMode="External"/><Relationship Id="rId3" Type="http://schemas.openxmlformats.org/officeDocument/2006/relationships/audio" Target="../media/media3.mp3"/><Relationship Id="rId21" Type="http://schemas.openxmlformats.org/officeDocument/2006/relationships/image" Target="../media/image6.png"/><Relationship Id="rId7" Type="http://schemas.openxmlformats.org/officeDocument/2006/relationships/audio" Target="../media/media5.mp3"/><Relationship Id="rId12" Type="http://schemas.microsoft.com/office/2007/relationships/media" Target="../media/media8.mp3"/><Relationship Id="rId17" Type="http://schemas.openxmlformats.org/officeDocument/2006/relationships/notesSlide" Target="../notesSlides/notesSlide2.xml"/><Relationship Id="rId2" Type="http://schemas.microsoft.com/office/2007/relationships/media" Target="../media/media3.mp3"/><Relationship Id="rId16" Type="http://schemas.openxmlformats.org/officeDocument/2006/relationships/slideLayout" Target="../slideLayouts/slideLayout2.xml"/><Relationship Id="rId20" Type="http://schemas.openxmlformats.org/officeDocument/2006/relationships/hyperlink" Target="https://en.wikipedia.org/wiki/FTSE_100_Index" TargetMode="External"/><Relationship Id="rId1" Type="http://schemas.openxmlformats.org/officeDocument/2006/relationships/tags" Target="../tags/tag1.xml"/><Relationship Id="rId6" Type="http://schemas.microsoft.com/office/2007/relationships/media" Target="../media/media5.mp3"/><Relationship Id="rId11" Type="http://schemas.openxmlformats.org/officeDocument/2006/relationships/audio" Target="../media/media7.mp3"/><Relationship Id="rId5" Type="http://schemas.openxmlformats.org/officeDocument/2006/relationships/audio" Target="../media/media4.mp3"/><Relationship Id="rId15" Type="http://schemas.openxmlformats.org/officeDocument/2006/relationships/audio" Target="../media/media9.mp3"/><Relationship Id="rId10" Type="http://schemas.microsoft.com/office/2007/relationships/media" Target="../media/media7.mp3"/><Relationship Id="rId19" Type="http://schemas.openxmlformats.org/officeDocument/2006/relationships/hyperlink" Target="https://en.wikipedia.org/wiki/British_Steel_plc" TargetMode="External"/><Relationship Id="rId4" Type="http://schemas.microsoft.com/office/2007/relationships/media" Target="../media/media4.mp3"/><Relationship Id="rId9" Type="http://schemas.openxmlformats.org/officeDocument/2006/relationships/audio" Target="../media/media6.mp3"/><Relationship Id="rId14" Type="http://schemas.microsoft.com/office/2007/relationships/media" Target="../media/media9.mp3"/></Relationships>
</file>

<file path=ppt/slides/_rels/slide20.xml.rels><?xml version="1.0" encoding="UTF-8" standalone="yes"?>
<Relationships xmlns="http://schemas.openxmlformats.org/package/2006/relationships"><Relationship Id="rId8" Type="http://schemas.microsoft.com/office/2007/relationships/media" Target="../media/media73.mp3"/><Relationship Id="rId3" Type="http://schemas.openxmlformats.org/officeDocument/2006/relationships/audio" Target="../media/media70.mp3"/><Relationship Id="rId7" Type="http://schemas.openxmlformats.org/officeDocument/2006/relationships/audio" Target="../media/media72.mp3"/><Relationship Id="rId12" Type="http://schemas.openxmlformats.org/officeDocument/2006/relationships/image" Target="../media/image6.png"/><Relationship Id="rId2" Type="http://schemas.microsoft.com/office/2007/relationships/media" Target="../media/media70.mp3"/><Relationship Id="rId1" Type="http://schemas.openxmlformats.org/officeDocument/2006/relationships/tags" Target="../tags/tag13.xml"/><Relationship Id="rId6" Type="http://schemas.microsoft.com/office/2007/relationships/media" Target="../media/media72.mp3"/><Relationship Id="rId11" Type="http://schemas.openxmlformats.org/officeDocument/2006/relationships/notesSlide" Target="../notesSlides/notesSlide20.xml"/><Relationship Id="rId5" Type="http://schemas.openxmlformats.org/officeDocument/2006/relationships/audio" Target="../media/media71.mp3"/><Relationship Id="rId10" Type="http://schemas.openxmlformats.org/officeDocument/2006/relationships/slideLayout" Target="../slideLayouts/slideLayout7.xml"/><Relationship Id="rId4" Type="http://schemas.microsoft.com/office/2007/relationships/media" Target="../media/media71.mp3"/><Relationship Id="rId9" Type="http://schemas.openxmlformats.org/officeDocument/2006/relationships/audio" Target="../media/media73.mp3"/></Relationships>
</file>

<file path=ppt/slides/_rels/slide21.xml.rels><?xml version="1.0" encoding="UTF-8" standalone="yes"?>
<Relationships xmlns="http://schemas.openxmlformats.org/package/2006/relationships"><Relationship Id="rId8" Type="http://schemas.microsoft.com/office/2007/relationships/media" Target="../media/media77.mp3"/><Relationship Id="rId13" Type="http://schemas.openxmlformats.org/officeDocument/2006/relationships/audio" Target="../media/media79.mp3"/><Relationship Id="rId3" Type="http://schemas.openxmlformats.org/officeDocument/2006/relationships/audio" Target="../media/media74.mp3"/><Relationship Id="rId7" Type="http://schemas.openxmlformats.org/officeDocument/2006/relationships/audio" Target="../media/media76.mp3"/><Relationship Id="rId12" Type="http://schemas.microsoft.com/office/2007/relationships/media" Target="../media/media79.mp3"/><Relationship Id="rId2" Type="http://schemas.microsoft.com/office/2007/relationships/media" Target="../media/media74.mp3"/><Relationship Id="rId16" Type="http://schemas.openxmlformats.org/officeDocument/2006/relationships/image" Target="../media/image6.png"/><Relationship Id="rId1" Type="http://schemas.openxmlformats.org/officeDocument/2006/relationships/tags" Target="../tags/tag14.xml"/><Relationship Id="rId6" Type="http://schemas.microsoft.com/office/2007/relationships/media" Target="../media/media76.mp3"/><Relationship Id="rId11" Type="http://schemas.openxmlformats.org/officeDocument/2006/relationships/audio" Target="../media/media78.mp3"/><Relationship Id="rId5" Type="http://schemas.openxmlformats.org/officeDocument/2006/relationships/audio" Target="../media/media75.mp3"/><Relationship Id="rId15" Type="http://schemas.openxmlformats.org/officeDocument/2006/relationships/notesSlide" Target="../notesSlides/notesSlide21.xml"/><Relationship Id="rId10" Type="http://schemas.microsoft.com/office/2007/relationships/media" Target="../media/media78.mp3"/><Relationship Id="rId4" Type="http://schemas.microsoft.com/office/2007/relationships/media" Target="../media/media75.mp3"/><Relationship Id="rId9" Type="http://schemas.openxmlformats.org/officeDocument/2006/relationships/audio" Target="../media/media77.mp3"/><Relationship Id="rId1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0.mp3"/><Relationship Id="rId7" Type="http://schemas.openxmlformats.org/officeDocument/2006/relationships/notesSlide" Target="../notesSlides/notesSlide22.xml"/><Relationship Id="rId2" Type="http://schemas.microsoft.com/office/2007/relationships/media" Target="../media/media80.mp3"/><Relationship Id="rId1" Type="http://schemas.openxmlformats.org/officeDocument/2006/relationships/tags" Target="../tags/tag15.xml"/><Relationship Id="rId6" Type="http://schemas.openxmlformats.org/officeDocument/2006/relationships/slideLayout" Target="../slideLayouts/slideLayout7.xml"/><Relationship Id="rId5" Type="http://schemas.openxmlformats.org/officeDocument/2006/relationships/audio" Target="../media/media81.mp3"/><Relationship Id="rId4" Type="http://schemas.microsoft.com/office/2007/relationships/media" Target="../media/media81.mp3"/><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microsoft.com/office/2007/relationships/media" Target="../media/media85.mp3"/><Relationship Id="rId13" Type="http://schemas.openxmlformats.org/officeDocument/2006/relationships/notesSlide" Target="../notesSlides/notesSlide23.xml"/><Relationship Id="rId3" Type="http://schemas.openxmlformats.org/officeDocument/2006/relationships/audio" Target="../media/media82.mp3"/><Relationship Id="rId7" Type="http://schemas.openxmlformats.org/officeDocument/2006/relationships/audio" Target="../media/media84.mp3"/><Relationship Id="rId12" Type="http://schemas.openxmlformats.org/officeDocument/2006/relationships/slideLayout" Target="../slideLayouts/slideLayout7.xml"/><Relationship Id="rId2" Type="http://schemas.microsoft.com/office/2007/relationships/media" Target="../media/media82.mp3"/><Relationship Id="rId1" Type="http://schemas.openxmlformats.org/officeDocument/2006/relationships/tags" Target="../tags/tag16.xml"/><Relationship Id="rId6" Type="http://schemas.microsoft.com/office/2007/relationships/media" Target="../media/media84.mp3"/><Relationship Id="rId11" Type="http://schemas.openxmlformats.org/officeDocument/2006/relationships/audio" Target="../media/media86.mp3"/><Relationship Id="rId5" Type="http://schemas.openxmlformats.org/officeDocument/2006/relationships/audio" Target="../media/media83.mp3"/><Relationship Id="rId10" Type="http://schemas.microsoft.com/office/2007/relationships/media" Target="../media/media86.mp3"/><Relationship Id="rId4" Type="http://schemas.microsoft.com/office/2007/relationships/media" Target="../media/media83.mp3"/><Relationship Id="rId9" Type="http://schemas.openxmlformats.org/officeDocument/2006/relationships/audio" Target="../media/media85.mp3"/><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7.mp3"/><Relationship Id="rId7" Type="http://schemas.openxmlformats.org/officeDocument/2006/relationships/notesSlide" Target="../notesSlides/notesSlide24.xml"/><Relationship Id="rId2" Type="http://schemas.microsoft.com/office/2007/relationships/media" Target="../media/media87.mp3"/><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audio" Target="../media/media88.mp3"/><Relationship Id="rId4" Type="http://schemas.microsoft.com/office/2007/relationships/media" Target="../media/media88.mp3"/><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microsoft.com/office/2007/relationships/media" Target="../media/media92.mp3"/><Relationship Id="rId13" Type="http://schemas.openxmlformats.org/officeDocument/2006/relationships/notesSlide" Target="../notesSlides/notesSlide25.xml"/><Relationship Id="rId3" Type="http://schemas.openxmlformats.org/officeDocument/2006/relationships/audio" Target="../media/media89.mp3"/><Relationship Id="rId7" Type="http://schemas.openxmlformats.org/officeDocument/2006/relationships/audio" Target="../media/media91.mp3"/><Relationship Id="rId12" Type="http://schemas.openxmlformats.org/officeDocument/2006/relationships/slideLayout" Target="../slideLayouts/slideLayout7.xml"/><Relationship Id="rId2" Type="http://schemas.microsoft.com/office/2007/relationships/media" Target="../media/media89.mp3"/><Relationship Id="rId1" Type="http://schemas.openxmlformats.org/officeDocument/2006/relationships/tags" Target="../tags/tag18.xml"/><Relationship Id="rId6" Type="http://schemas.microsoft.com/office/2007/relationships/media" Target="../media/media91.mp3"/><Relationship Id="rId11" Type="http://schemas.openxmlformats.org/officeDocument/2006/relationships/audio" Target="../media/media93.mp3"/><Relationship Id="rId5" Type="http://schemas.openxmlformats.org/officeDocument/2006/relationships/audio" Target="../media/media90.mp3"/><Relationship Id="rId10" Type="http://schemas.microsoft.com/office/2007/relationships/media" Target="../media/media93.mp3"/><Relationship Id="rId4" Type="http://schemas.microsoft.com/office/2007/relationships/media" Target="../media/media90.mp3"/><Relationship Id="rId9" Type="http://schemas.openxmlformats.org/officeDocument/2006/relationships/audio" Target="../media/media92.mp3"/><Relationship Id="rId1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microsoft.com/office/2007/relationships/media" Target="../media/media97.mp3"/><Relationship Id="rId13" Type="http://schemas.openxmlformats.org/officeDocument/2006/relationships/audio" Target="../media/media99.mp3"/><Relationship Id="rId18" Type="http://schemas.openxmlformats.org/officeDocument/2006/relationships/slideLayout" Target="../slideLayouts/slideLayout7.xml"/><Relationship Id="rId3" Type="http://schemas.openxmlformats.org/officeDocument/2006/relationships/audio" Target="../media/media94.mp3"/><Relationship Id="rId21" Type="http://schemas.openxmlformats.org/officeDocument/2006/relationships/image" Target="../media/image6.png"/><Relationship Id="rId7" Type="http://schemas.openxmlformats.org/officeDocument/2006/relationships/audio" Target="../media/media96.mp3"/><Relationship Id="rId12" Type="http://schemas.microsoft.com/office/2007/relationships/media" Target="../media/media99.mp3"/><Relationship Id="rId17" Type="http://schemas.openxmlformats.org/officeDocument/2006/relationships/audio" Target="../media/media101.mp3"/><Relationship Id="rId2" Type="http://schemas.microsoft.com/office/2007/relationships/media" Target="../media/media94.mp3"/><Relationship Id="rId16" Type="http://schemas.microsoft.com/office/2007/relationships/media" Target="../media/media101.mp3"/><Relationship Id="rId20" Type="http://schemas.openxmlformats.org/officeDocument/2006/relationships/image" Target="../media/image18.png"/><Relationship Id="rId1" Type="http://schemas.openxmlformats.org/officeDocument/2006/relationships/tags" Target="../tags/tag19.xml"/><Relationship Id="rId6" Type="http://schemas.microsoft.com/office/2007/relationships/media" Target="../media/media96.mp3"/><Relationship Id="rId11" Type="http://schemas.openxmlformats.org/officeDocument/2006/relationships/audio" Target="../media/media98.mp3"/><Relationship Id="rId5" Type="http://schemas.openxmlformats.org/officeDocument/2006/relationships/audio" Target="../media/media95.mp3"/><Relationship Id="rId15" Type="http://schemas.openxmlformats.org/officeDocument/2006/relationships/audio" Target="../media/media100.mp3"/><Relationship Id="rId10" Type="http://schemas.microsoft.com/office/2007/relationships/media" Target="../media/media98.mp3"/><Relationship Id="rId19" Type="http://schemas.openxmlformats.org/officeDocument/2006/relationships/notesSlide" Target="../notesSlides/notesSlide26.xml"/><Relationship Id="rId4" Type="http://schemas.microsoft.com/office/2007/relationships/media" Target="../media/media95.mp3"/><Relationship Id="rId9" Type="http://schemas.openxmlformats.org/officeDocument/2006/relationships/audio" Target="../media/media97.mp3"/><Relationship Id="rId14" Type="http://schemas.microsoft.com/office/2007/relationships/media" Target="../media/media100.mp3"/></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2.mp3"/><Relationship Id="rId1" Type="http://schemas.microsoft.com/office/2007/relationships/media" Target="../media/media10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03.mp3"/><Relationship Id="rId7" Type="http://schemas.openxmlformats.org/officeDocument/2006/relationships/notesSlide" Target="../notesSlides/notesSlide28.xml"/><Relationship Id="rId2" Type="http://schemas.microsoft.com/office/2007/relationships/media" Target="../media/media103.mp3"/><Relationship Id="rId1" Type="http://schemas.openxmlformats.org/officeDocument/2006/relationships/tags" Target="../tags/tag20.xml"/><Relationship Id="rId6" Type="http://schemas.openxmlformats.org/officeDocument/2006/relationships/slideLayout" Target="../slideLayouts/slideLayout7.xml"/><Relationship Id="rId5" Type="http://schemas.openxmlformats.org/officeDocument/2006/relationships/audio" Target="../media/media104.mp3"/><Relationship Id="rId10" Type="http://schemas.openxmlformats.org/officeDocument/2006/relationships/image" Target="../media/image6.png"/><Relationship Id="rId4" Type="http://schemas.microsoft.com/office/2007/relationships/media" Target="../media/media104.mp3"/><Relationship Id="rId9" Type="http://schemas.openxmlformats.org/officeDocument/2006/relationships/image" Target="../media/image15.jpg"/></Relationships>
</file>

<file path=ppt/slides/_rels/slide29.xml.rels><?xml version="1.0" encoding="UTF-8" standalone="yes"?>
<Relationships xmlns="http://schemas.openxmlformats.org/package/2006/relationships"><Relationship Id="rId8" Type="http://schemas.microsoft.com/office/2007/relationships/media" Target="../media/media108.mp3"/><Relationship Id="rId13" Type="http://schemas.openxmlformats.org/officeDocument/2006/relationships/audio" Target="../media/media110.mp3"/><Relationship Id="rId18" Type="http://schemas.openxmlformats.org/officeDocument/2006/relationships/image" Target="../media/image20.png"/><Relationship Id="rId3" Type="http://schemas.openxmlformats.org/officeDocument/2006/relationships/audio" Target="../media/media105.mp3"/><Relationship Id="rId7" Type="http://schemas.openxmlformats.org/officeDocument/2006/relationships/audio" Target="../media/media107.mp3"/><Relationship Id="rId12" Type="http://schemas.microsoft.com/office/2007/relationships/media" Target="../media/media110.mp3"/><Relationship Id="rId17" Type="http://schemas.openxmlformats.org/officeDocument/2006/relationships/notesSlide" Target="../notesSlides/notesSlide29.xml"/><Relationship Id="rId2" Type="http://schemas.microsoft.com/office/2007/relationships/media" Target="../media/media105.mp3"/><Relationship Id="rId16"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media" Target="../media/media107.mp3"/><Relationship Id="rId11" Type="http://schemas.openxmlformats.org/officeDocument/2006/relationships/audio" Target="../media/media109.mp3"/><Relationship Id="rId5" Type="http://schemas.openxmlformats.org/officeDocument/2006/relationships/audio" Target="../media/media106.mp3"/><Relationship Id="rId15" Type="http://schemas.openxmlformats.org/officeDocument/2006/relationships/audio" Target="../media/media111.mp3"/><Relationship Id="rId10" Type="http://schemas.microsoft.com/office/2007/relationships/media" Target="../media/media109.mp3"/><Relationship Id="rId19" Type="http://schemas.openxmlformats.org/officeDocument/2006/relationships/image" Target="../media/image6.png"/><Relationship Id="rId4" Type="http://schemas.microsoft.com/office/2007/relationships/media" Target="../media/media106.mp3"/><Relationship Id="rId9" Type="http://schemas.openxmlformats.org/officeDocument/2006/relationships/audio" Target="../media/media108.mp3"/><Relationship Id="rId14" Type="http://schemas.microsoft.com/office/2007/relationships/media" Target="../media/media111.mp3"/></Relationships>
</file>

<file path=ppt/slides/_rels/slide3.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audio" Target="../media/media15.mp3"/><Relationship Id="rId3" Type="http://schemas.openxmlformats.org/officeDocument/2006/relationships/audio" Target="../media/media10.mp3"/><Relationship Id="rId7" Type="http://schemas.openxmlformats.org/officeDocument/2006/relationships/audio" Target="../media/media12.mp3"/><Relationship Id="rId12" Type="http://schemas.microsoft.com/office/2007/relationships/media" Target="../media/media15.mp3"/><Relationship Id="rId2" Type="http://schemas.microsoft.com/office/2007/relationships/media" Target="../media/media10.mp3"/><Relationship Id="rId16" Type="http://schemas.openxmlformats.org/officeDocument/2006/relationships/image" Target="../media/image6.png"/><Relationship Id="rId1" Type="http://schemas.openxmlformats.org/officeDocument/2006/relationships/tags" Target="../tags/tag2.xml"/><Relationship Id="rId6" Type="http://schemas.microsoft.com/office/2007/relationships/media" Target="../media/media12.mp3"/><Relationship Id="rId11" Type="http://schemas.openxmlformats.org/officeDocument/2006/relationships/audio" Target="../media/media14.mp3"/><Relationship Id="rId5" Type="http://schemas.openxmlformats.org/officeDocument/2006/relationships/audio" Target="../media/media11.mp3"/><Relationship Id="rId15" Type="http://schemas.openxmlformats.org/officeDocument/2006/relationships/notesSlide" Target="../notesSlides/notesSlide3.xml"/><Relationship Id="rId10" Type="http://schemas.microsoft.com/office/2007/relationships/media" Target="../media/media14.mp3"/><Relationship Id="rId4" Type="http://schemas.microsoft.com/office/2007/relationships/media" Target="../media/media11.mp3"/><Relationship Id="rId9" Type="http://schemas.openxmlformats.org/officeDocument/2006/relationships/audio" Target="../media/media13.mp3"/><Relationship Id="rId1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media" Target="../media/media115.mp3"/><Relationship Id="rId13" Type="http://schemas.openxmlformats.org/officeDocument/2006/relationships/audio" Target="../media/media117.mp3"/><Relationship Id="rId3" Type="http://schemas.openxmlformats.org/officeDocument/2006/relationships/audio" Target="../media/media112.mp3"/><Relationship Id="rId7" Type="http://schemas.openxmlformats.org/officeDocument/2006/relationships/audio" Target="../media/media114.mp3"/><Relationship Id="rId12" Type="http://schemas.microsoft.com/office/2007/relationships/media" Target="../media/media117.mp3"/><Relationship Id="rId2" Type="http://schemas.microsoft.com/office/2007/relationships/media" Target="../media/media112.mp3"/><Relationship Id="rId16" Type="http://schemas.openxmlformats.org/officeDocument/2006/relationships/image" Target="../media/image6.png"/><Relationship Id="rId1" Type="http://schemas.openxmlformats.org/officeDocument/2006/relationships/tags" Target="../tags/tag22.xml"/><Relationship Id="rId6" Type="http://schemas.microsoft.com/office/2007/relationships/media" Target="../media/media114.mp3"/><Relationship Id="rId11" Type="http://schemas.openxmlformats.org/officeDocument/2006/relationships/audio" Target="../media/media116.mp3"/><Relationship Id="rId5" Type="http://schemas.openxmlformats.org/officeDocument/2006/relationships/audio" Target="../media/media113.mp3"/><Relationship Id="rId15" Type="http://schemas.openxmlformats.org/officeDocument/2006/relationships/notesSlide" Target="../notesSlides/notesSlide30.xml"/><Relationship Id="rId10" Type="http://schemas.microsoft.com/office/2007/relationships/media" Target="../media/media116.mp3"/><Relationship Id="rId4" Type="http://schemas.microsoft.com/office/2007/relationships/media" Target="../media/media113.mp3"/><Relationship Id="rId9" Type="http://schemas.openxmlformats.org/officeDocument/2006/relationships/audio" Target="../media/media115.mp3"/><Relationship Id="rId1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media" Target="../media/media121.mp3"/><Relationship Id="rId13" Type="http://schemas.openxmlformats.org/officeDocument/2006/relationships/image" Target="../media/image6.png"/><Relationship Id="rId3" Type="http://schemas.openxmlformats.org/officeDocument/2006/relationships/audio" Target="../media/media118.mp3"/><Relationship Id="rId7" Type="http://schemas.openxmlformats.org/officeDocument/2006/relationships/audio" Target="../media/media120.mp3"/><Relationship Id="rId12" Type="http://schemas.openxmlformats.org/officeDocument/2006/relationships/image" Target="../media/image21.png"/><Relationship Id="rId2" Type="http://schemas.microsoft.com/office/2007/relationships/media" Target="../media/media118.mp3"/><Relationship Id="rId1" Type="http://schemas.openxmlformats.org/officeDocument/2006/relationships/tags" Target="../tags/tag23.xml"/><Relationship Id="rId6" Type="http://schemas.microsoft.com/office/2007/relationships/media" Target="../media/media120.mp3"/><Relationship Id="rId11" Type="http://schemas.openxmlformats.org/officeDocument/2006/relationships/notesSlide" Target="../notesSlides/notesSlide31.xml"/><Relationship Id="rId5" Type="http://schemas.openxmlformats.org/officeDocument/2006/relationships/audio" Target="../media/media119.mp3"/><Relationship Id="rId10" Type="http://schemas.openxmlformats.org/officeDocument/2006/relationships/slideLayout" Target="../slideLayouts/slideLayout7.xml"/><Relationship Id="rId4" Type="http://schemas.microsoft.com/office/2007/relationships/media" Target="../media/media119.mp3"/><Relationship Id="rId9" Type="http://schemas.openxmlformats.org/officeDocument/2006/relationships/audio" Target="../media/media121.mp3"/></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22.mp3"/><Relationship Id="rId1" Type="http://schemas.microsoft.com/office/2007/relationships/media" Target="../media/media122.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23.mp3"/><Relationship Id="rId7" Type="http://schemas.openxmlformats.org/officeDocument/2006/relationships/audio" Target="../media/media125.mp3"/><Relationship Id="rId12" Type="http://schemas.openxmlformats.org/officeDocument/2006/relationships/image" Target="../media/image6.png"/><Relationship Id="rId2" Type="http://schemas.microsoft.com/office/2007/relationships/media" Target="../media/media123.mp3"/><Relationship Id="rId1" Type="http://schemas.openxmlformats.org/officeDocument/2006/relationships/tags" Target="../tags/tag24.xml"/><Relationship Id="rId6" Type="http://schemas.microsoft.com/office/2007/relationships/media" Target="../media/media125.mp3"/><Relationship Id="rId11" Type="http://schemas.openxmlformats.org/officeDocument/2006/relationships/image" Target="../media/image24.png"/><Relationship Id="rId5" Type="http://schemas.openxmlformats.org/officeDocument/2006/relationships/audio" Target="../media/media124.mp3"/><Relationship Id="rId10" Type="http://schemas.openxmlformats.org/officeDocument/2006/relationships/image" Target="../media/image21.png"/><Relationship Id="rId4" Type="http://schemas.microsoft.com/office/2007/relationships/media" Target="../media/media124.mp3"/><Relationship Id="rId9"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6.mp3"/><Relationship Id="rId7" Type="http://schemas.openxmlformats.org/officeDocument/2006/relationships/notesSlide" Target="../notesSlides/notesSlide35.xml"/><Relationship Id="rId2" Type="http://schemas.microsoft.com/office/2007/relationships/media" Target="../media/media126.mp3"/><Relationship Id="rId1" Type="http://schemas.openxmlformats.org/officeDocument/2006/relationships/tags" Target="../tags/tag25.xml"/><Relationship Id="rId6" Type="http://schemas.openxmlformats.org/officeDocument/2006/relationships/slideLayout" Target="../slideLayouts/slideLayout7.xml"/><Relationship Id="rId5" Type="http://schemas.openxmlformats.org/officeDocument/2006/relationships/audio" Target="../media/media127.mp3"/><Relationship Id="rId10" Type="http://schemas.openxmlformats.org/officeDocument/2006/relationships/image" Target="../media/image6.png"/><Relationship Id="rId4" Type="http://schemas.microsoft.com/office/2007/relationships/media" Target="../media/media127.mp3"/><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microsoft.com/office/2007/relationships/media" Target="../media/media131.mp3"/><Relationship Id="rId13" Type="http://schemas.openxmlformats.org/officeDocument/2006/relationships/image" Target="../media/image6.png"/><Relationship Id="rId3" Type="http://schemas.openxmlformats.org/officeDocument/2006/relationships/audio" Target="../media/media128.mp3"/><Relationship Id="rId7" Type="http://schemas.openxmlformats.org/officeDocument/2006/relationships/audio" Target="../media/media130.mp3"/><Relationship Id="rId12" Type="http://schemas.openxmlformats.org/officeDocument/2006/relationships/image" Target="../media/image26.jpg"/><Relationship Id="rId2" Type="http://schemas.microsoft.com/office/2007/relationships/media" Target="../media/media128.mp3"/><Relationship Id="rId1" Type="http://schemas.openxmlformats.org/officeDocument/2006/relationships/tags" Target="../tags/tag26.xml"/><Relationship Id="rId6" Type="http://schemas.microsoft.com/office/2007/relationships/media" Target="../media/media130.mp3"/><Relationship Id="rId11" Type="http://schemas.openxmlformats.org/officeDocument/2006/relationships/notesSlide" Target="../notesSlides/notesSlide36.xml"/><Relationship Id="rId5" Type="http://schemas.openxmlformats.org/officeDocument/2006/relationships/audio" Target="../media/media129.mp3"/><Relationship Id="rId10" Type="http://schemas.openxmlformats.org/officeDocument/2006/relationships/slideLayout" Target="../slideLayouts/slideLayout7.xml"/><Relationship Id="rId4" Type="http://schemas.microsoft.com/office/2007/relationships/media" Target="../media/media129.mp3"/><Relationship Id="rId9" Type="http://schemas.openxmlformats.org/officeDocument/2006/relationships/audio" Target="../media/media131.mp3"/></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2.mp3"/><Relationship Id="rId1" Type="http://schemas.microsoft.com/office/2007/relationships/media" Target="../media/media132.mp3"/><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cm.ncsu.edu/scm-articles/article/vendor-managed-inventory-vmi-three-steps-in-making-it-work" TargetMode="External"/><Relationship Id="rId2" Type="http://schemas.openxmlformats.org/officeDocument/2006/relationships/hyperlink" Target="https://en.wikipedia.org/wiki/Tata_Steel_Europe" TargetMode="External"/><Relationship Id="rId1" Type="http://schemas.openxmlformats.org/officeDocument/2006/relationships/slideLayout" Target="../slideLayouts/slideLayout7.xml"/><Relationship Id="rId5" Type="http://schemas.openxmlformats.org/officeDocument/2006/relationships/hyperlink" Target="https://www.slideshare.net/Sripriya181229/tata-corus-case-analysis" TargetMode="External"/><Relationship Id="rId4" Type="http://schemas.openxmlformats.org/officeDocument/2006/relationships/hyperlink" Target="http://www.firstpost.com/business/a-tale-of-2-acquisitions-in-9-charts-tata-steels-failure-with-corus-and-tata-motors-success-with-jlr-2704788.html" TargetMode="External"/></Relationships>
</file>

<file path=ppt/slides/_rels/slide4.xml.rels><?xml version="1.0" encoding="UTF-8" standalone="yes"?>
<Relationships xmlns="http://schemas.openxmlformats.org/package/2006/relationships"><Relationship Id="rId8" Type="http://schemas.microsoft.com/office/2007/relationships/media" Target="../media/media19.mp3"/><Relationship Id="rId13" Type="http://schemas.openxmlformats.org/officeDocument/2006/relationships/notesSlide" Target="../notesSlides/notesSlide4.xml"/><Relationship Id="rId3" Type="http://schemas.openxmlformats.org/officeDocument/2006/relationships/audio" Target="../media/media16.mp3"/><Relationship Id="rId7" Type="http://schemas.openxmlformats.org/officeDocument/2006/relationships/audio" Target="../media/media18.mp3"/><Relationship Id="rId12" Type="http://schemas.openxmlformats.org/officeDocument/2006/relationships/slideLayout" Target="../slideLayouts/slideLayout2.xml"/><Relationship Id="rId2" Type="http://schemas.microsoft.com/office/2007/relationships/media" Target="../media/media16.mp3"/><Relationship Id="rId1" Type="http://schemas.openxmlformats.org/officeDocument/2006/relationships/tags" Target="../tags/tag3.xml"/><Relationship Id="rId6" Type="http://schemas.microsoft.com/office/2007/relationships/media" Target="../media/media18.mp3"/><Relationship Id="rId11" Type="http://schemas.openxmlformats.org/officeDocument/2006/relationships/audio" Target="../media/media20.mp3"/><Relationship Id="rId5" Type="http://schemas.openxmlformats.org/officeDocument/2006/relationships/audio" Target="../media/media17.mp3"/><Relationship Id="rId10" Type="http://schemas.microsoft.com/office/2007/relationships/media" Target="../media/media20.mp3"/><Relationship Id="rId4" Type="http://schemas.microsoft.com/office/2007/relationships/media" Target="../media/media17.mp3"/><Relationship Id="rId9" Type="http://schemas.openxmlformats.org/officeDocument/2006/relationships/audio" Target="../media/media19.mp3"/><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media" Target="../media/media26.mp3"/><Relationship Id="rId13" Type="http://schemas.openxmlformats.org/officeDocument/2006/relationships/audio" Target="../media/media28.mp3"/><Relationship Id="rId3" Type="http://schemas.openxmlformats.org/officeDocument/2006/relationships/audio" Target="../media/media23.mp3"/><Relationship Id="rId7" Type="http://schemas.openxmlformats.org/officeDocument/2006/relationships/audio" Target="../media/media25.mp3"/><Relationship Id="rId12" Type="http://schemas.microsoft.com/office/2007/relationships/media" Target="../media/media28.mp3"/><Relationship Id="rId2" Type="http://schemas.microsoft.com/office/2007/relationships/media" Target="../media/media23.mp3"/><Relationship Id="rId16" Type="http://schemas.openxmlformats.org/officeDocument/2006/relationships/image" Target="../media/image6.png"/><Relationship Id="rId1" Type="http://schemas.openxmlformats.org/officeDocument/2006/relationships/tags" Target="../tags/tag4.xml"/><Relationship Id="rId6" Type="http://schemas.microsoft.com/office/2007/relationships/media" Target="../media/media25.mp3"/><Relationship Id="rId11" Type="http://schemas.openxmlformats.org/officeDocument/2006/relationships/audio" Target="../media/media27.mp3"/><Relationship Id="rId5" Type="http://schemas.openxmlformats.org/officeDocument/2006/relationships/audio" Target="../media/media24.mp3"/><Relationship Id="rId15" Type="http://schemas.openxmlformats.org/officeDocument/2006/relationships/notesSlide" Target="../notesSlides/notesSlide7.xml"/><Relationship Id="rId10" Type="http://schemas.microsoft.com/office/2007/relationships/media" Target="../media/media27.mp3"/><Relationship Id="rId4" Type="http://schemas.microsoft.com/office/2007/relationships/media" Target="../media/media24.mp3"/><Relationship Id="rId9" Type="http://schemas.openxmlformats.org/officeDocument/2006/relationships/audio" Target="../media/media26.mp3"/><Relationship Id="rId1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media" Target="../media/media31.mp3"/><Relationship Id="rId13" Type="http://schemas.openxmlformats.org/officeDocument/2006/relationships/notesSlide" Target="../notesSlides/notesSlide8.xml"/><Relationship Id="rId3" Type="http://schemas.openxmlformats.org/officeDocument/2006/relationships/audio" Target="../media/media28.mp3"/><Relationship Id="rId7" Type="http://schemas.openxmlformats.org/officeDocument/2006/relationships/audio" Target="../media/media30.mp3"/><Relationship Id="rId12" Type="http://schemas.openxmlformats.org/officeDocument/2006/relationships/slideLayout" Target="../slideLayouts/slideLayout2.xml"/><Relationship Id="rId2" Type="http://schemas.microsoft.com/office/2007/relationships/media" Target="../media/media28.mp3"/><Relationship Id="rId1" Type="http://schemas.openxmlformats.org/officeDocument/2006/relationships/tags" Target="../tags/tag5.xml"/><Relationship Id="rId6" Type="http://schemas.microsoft.com/office/2007/relationships/media" Target="../media/media30.mp3"/><Relationship Id="rId11" Type="http://schemas.openxmlformats.org/officeDocument/2006/relationships/audio" Target="../media/media32.mp3"/><Relationship Id="rId5" Type="http://schemas.openxmlformats.org/officeDocument/2006/relationships/audio" Target="../media/media29.mp3"/><Relationship Id="rId10" Type="http://schemas.microsoft.com/office/2007/relationships/media" Target="../media/media32.mp3"/><Relationship Id="rId4" Type="http://schemas.microsoft.com/office/2007/relationships/media" Target="../media/media29.mp3"/><Relationship Id="rId9" Type="http://schemas.openxmlformats.org/officeDocument/2006/relationships/audio" Target="../media/media31.mp3"/><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smtClean="0"/>
              <a:t>Corus Steel</a:t>
            </a:r>
            <a:br>
              <a:rPr lang="en-US" dirty="0" smtClean="0"/>
            </a:br>
            <a:r>
              <a:rPr lang="en-US" sz="4400" dirty="0" smtClean="0"/>
              <a:t>Operations Management </a:t>
            </a:r>
            <a:br>
              <a:rPr lang="en-US" sz="4400" dirty="0" smtClean="0"/>
            </a:br>
            <a:r>
              <a:rPr lang="en-US" sz="4400" dirty="0" smtClean="0"/>
              <a:t>Assessment</a:t>
            </a:r>
            <a:endParaRPr lang="en-US" dirty="0"/>
          </a:p>
        </p:txBody>
      </p:sp>
      <p:sp>
        <p:nvSpPr>
          <p:cNvPr id="6" name="Subtitle 5"/>
          <p:cNvSpPr>
            <a:spLocks noGrp="1"/>
          </p:cNvSpPr>
          <p:nvPr>
            <p:ph type="subTitle" idx="1"/>
          </p:nvPr>
        </p:nvSpPr>
        <p:spPr/>
        <p:txBody>
          <a:bodyPr/>
          <a:lstStyle/>
          <a:p>
            <a:r>
              <a:rPr lang="en-US" dirty="0" smtClean="0"/>
              <a:t>Jeffery Morse</a:t>
            </a:r>
          </a:p>
          <a:p>
            <a:r>
              <a:rPr lang="en-US" dirty="0" smtClean="0"/>
              <a:t>For Brandman university</a:t>
            </a:r>
            <a:endParaRPr lang="en-US" dirty="0"/>
          </a:p>
        </p:txBody>
      </p:sp>
      <p:pic>
        <p:nvPicPr>
          <p:cNvPr id="5"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3000" y="6019800"/>
            <a:ext cx="406400" cy="406400"/>
          </a:xfrm>
          <a:prstGeom prst="rect">
            <a:avLst/>
          </a:prstGeom>
        </p:spPr>
      </p:pic>
      <p:pic>
        <p:nvPicPr>
          <p:cNvPr id="7" name="videoplaybac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03000" y="6223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audio>
              <p:cMediaNode vol="80000" numSld="999" showWhenStopped="0">
                <p:cTn id="8" repeatCount="indefinite"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5"/>
        <p14:stopEvt time="2827"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5"/>
          <a:stretch>
            <a:fillRect/>
          </a:stretch>
        </p:blipFill>
        <p:spPr>
          <a:xfrm>
            <a:off x="1537251" y="291548"/>
            <a:ext cx="9500843" cy="6305569"/>
          </a:xfrm>
          <a:prstGeom prst="rect">
            <a:avLst/>
          </a:prstGeom>
        </p:spPr>
      </p:pic>
      <p:pic>
        <p:nvPicPr>
          <p:cNvPr id="3"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8400" y="619071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584">
        <p:fade/>
      </p:transition>
    </mc:Choice>
    <mc:Fallback xmlns="">
      <p:transition spd="med" advTm="115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9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9417"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5"/>
          <a:stretch>
            <a:fillRect/>
          </a:stretch>
        </p:blipFill>
        <p:spPr>
          <a:xfrm>
            <a:off x="618455" y="299588"/>
            <a:ext cx="10910936" cy="6118359"/>
          </a:xfrm>
          <a:prstGeom prst="rect">
            <a:avLst/>
          </a:prstGeom>
        </p:spPr>
      </p:pic>
      <p:pic>
        <p:nvPicPr>
          <p:cNvPr id="2"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391" y="621474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5091">
        <p:fade/>
      </p:transition>
    </mc:Choice>
    <mc:Fallback xmlns="">
      <p:transition spd="med" advTm="25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23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3919"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1330467" y="410818"/>
            <a:ext cx="9576072" cy="6071265"/>
          </a:xfrm>
          <a:prstGeom prst="rect">
            <a:avLst/>
          </a:prstGeom>
        </p:spPr>
      </p:pic>
      <p:pic>
        <p:nvPicPr>
          <p:cNvPr id="2"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8400" y="5981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461">
        <p:fade/>
      </p:transition>
    </mc:Choice>
    <mc:Fallback xmlns="">
      <p:transition spd="med" advTm="14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11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191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a:t>
            </a:r>
            <a:r>
              <a:rPr lang="en-US" dirty="0" smtClean="0"/>
              <a:t>Opportunities &amp; Strategies</a:t>
            </a:r>
            <a:endParaRPr lang="en-US" dirty="0"/>
          </a:p>
        </p:txBody>
      </p:sp>
      <p:sp>
        <p:nvSpPr>
          <p:cNvPr id="5" name="Content Placeholder 4"/>
          <p:cNvSpPr>
            <a:spLocks noGrp="1"/>
          </p:cNvSpPr>
          <p:nvPr>
            <p:ph idx="1"/>
          </p:nvPr>
        </p:nvSpPr>
        <p:spPr>
          <a:xfrm>
            <a:off x="1104293" y="1271040"/>
            <a:ext cx="8946541" cy="4195481"/>
          </a:xfrm>
        </p:spPr>
        <p:txBody>
          <a:bodyPr/>
          <a:lstStyle/>
          <a:p>
            <a:r>
              <a:rPr lang="en-US" dirty="0" smtClean="0"/>
              <a:t>Supply Chain</a:t>
            </a:r>
          </a:p>
          <a:p>
            <a:pPr lvl="1"/>
            <a:r>
              <a:rPr lang="en-US" dirty="0" smtClean="0"/>
              <a:t>Access to low cost Indian Ore Reserves.</a:t>
            </a:r>
          </a:p>
          <a:p>
            <a:pPr lvl="1"/>
            <a:r>
              <a:rPr lang="en-US" dirty="0" smtClean="0"/>
              <a:t>Use of freight shipping of Indian Ore through the Mediterranean passage.</a:t>
            </a:r>
          </a:p>
          <a:p>
            <a:pPr lvl="1"/>
            <a:r>
              <a:rPr lang="en-US" dirty="0" smtClean="0"/>
              <a:t>Corus Distribution Network. Land, Sea, Air.</a:t>
            </a:r>
            <a:endParaRPr lang="en-US" dirty="0"/>
          </a:p>
        </p:txBody>
      </p:sp>
      <p:pic>
        <p:nvPicPr>
          <p:cNvPr id="2" name="Picture 1"/>
          <p:cNvPicPr>
            <a:picLocks noChangeAspect="1"/>
          </p:cNvPicPr>
          <p:nvPr/>
        </p:nvPicPr>
        <p:blipFill>
          <a:blip r:embed="rId10"/>
          <a:stretch>
            <a:fillRect/>
          </a:stretch>
        </p:blipFill>
        <p:spPr>
          <a:xfrm>
            <a:off x="1528968" y="3270867"/>
            <a:ext cx="9377571" cy="2772332"/>
          </a:xfrm>
          <a:prstGeom prst="rect">
            <a:avLst/>
          </a:prstGeom>
        </p:spPr>
      </p:pic>
      <p:pic>
        <p:nvPicPr>
          <p:cNvPr id="3" name="slide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42700" y="6188180"/>
            <a:ext cx="406400" cy="406400"/>
          </a:xfrm>
          <a:prstGeom prst="rect">
            <a:avLst/>
          </a:prstGeom>
        </p:spPr>
      </p:pic>
      <p:pic>
        <p:nvPicPr>
          <p:cNvPr id="6" name="slide13-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430000" y="6210300"/>
            <a:ext cx="406400" cy="406400"/>
          </a:xfrm>
          <a:prstGeom prst="rect">
            <a:avLst/>
          </a:prstGeom>
        </p:spPr>
      </p:pic>
      <p:pic>
        <p:nvPicPr>
          <p:cNvPr id="7" name="slide13-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430000" y="62103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0130">
        <p:fade/>
      </p:transition>
    </mc:Choice>
    <mc:Fallback xmlns="">
      <p:transition spd="med" advTm="40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46"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 presetClass="mediacall" presetSubtype="0" fill="hold" nodeType="withEffect">
                                  <p:stCondLst>
                                    <p:cond delay="0"/>
                                  </p:stCondLst>
                                  <p:childTnLst>
                                    <p:cmd type="call" cmd="playFrom(0.0)">
                                      <p:cBhvr>
                                        <p:cTn id="16" dur="1259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 presetClass="mediacall" presetSubtype="0" fill="hold" nodeType="withEffect">
                                  <p:stCondLst>
                                    <p:cond delay="0"/>
                                  </p:stCondLst>
                                  <p:childTnLst>
                                    <p:cmd type="call" cmd="playFrom(0.0)">
                                      <p:cBhvr>
                                        <p:cTn id="26" dur="10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6"/>
                </p:tgtEl>
              </p:cMediaNode>
            </p:audio>
            <p:audio>
              <p:cMediaNode vol="80000">
                <p:cTn id="29" fill="hold" display="0">
                  <p:stCondLst>
                    <p:cond delay="indefinite"/>
                  </p:stCondLst>
                  <p:endCondLst>
                    <p:cond evt="onStopAudio" delay="0">
                      <p:tgtEl>
                        <p:sldTgt/>
                      </p:tgtEl>
                    </p:cond>
                  </p:endCondLst>
                </p:cTn>
                <p:tgtEl>
                  <p:spTgt spid="7"/>
                </p:tgtEl>
              </p:cMediaNode>
            </p:audio>
          </p:childTnLst>
        </p:cTn>
      </p:par>
    </p:tnLst>
    <p:bldLst>
      <p:bldP spid="5" grpId="0" uiExpand="1" build="p"/>
    </p:bldLst>
  </p:timing>
  <p:extLst>
    <p:ext uri="{E180D4A7-C9FB-4DFB-919C-405C955672EB}">
      <p14:showEvtLst xmlns:p14="http://schemas.microsoft.com/office/powerpoint/2010/main">
        <p14:playEvt time="0" objId="3"/>
        <p14:stopEvt time="11617" objId="3"/>
        <p14:playEvt time="13661" objId="6"/>
        <p14:stopEvt time="26302" objId="6"/>
        <p14:playEvt time="27319" objId="7"/>
        <p14:stopEvt time="37836"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355103" y="1853248"/>
            <a:ext cx="8946541" cy="4195481"/>
          </a:xfrm>
        </p:spPr>
        <p:txBody>
          <a:bodyPr/>
          <a:lstStyle/>
          <a:p>
            <a:pPr marL="0" indent="0">
              <a:buNone/>
            </a:pPr>
            <a:r>
              <a:rPr lang="en-US" dirty="0" smtClean="0"/>
              <a:t>Technology</a:t>
            </a:r>
          </a:p>
          <a:p>
            <a:r>
              <a:rPr lang="en-US" dirty="0" smtClean="0"/>
              <a:t>Upgrade Manufacturing Technologies.</a:t>
            </a:r>
          </a:p>
          <a:p>
            <a:r>
              <a:rPr lang="en-US" dirty="0" smtClean="0"/>
              <a:t>Integrated Just In Time (JIT) Supply Network.</a:t>
            </a:r>
          </a:p>
          <a:p>
            <a:pPr lvl="1"/>
            <a:r>
              <a:rPr lang="en-US" dirty="0" smtClean="0"/>
              <a:t>Since Shipping is available for inbound raw materials by ocean freight, both train and truck, Implementation of Manufacturing and resource planning (MRP II) can be very helpful.</a:t>
            </a:r>
          </a:p>
          <a:p>
            <a:r>
              <a:rPr lang="en-US" dirty="0" smtClean="0"/>
              <a:t>Vender managed materials inventory.</a:t>
            </a:r>
          </a:p>
          <a:p>
            <a:pPr lvl="1"/>
            <a:r>
              <a:rPr lang="en-US" dirty="0" smtClean="0"/>
              <a:t>Having Tata India do the heavy lifting for Manufacturing Materials Supply Inventory.  This allows the freighter to be used in a Cross-docking technique. </a:t>
            </a:r>
          </a:p>
          <a:p>
            <a:pPr lvl="1"/>
            <a:endParaRPr lang="en-US" dirty="0" smtClean="0"/>
          </a:p>
          <a:p>
            <a:endParaRPr lang="en-US" dirty="0"/>
          </a:p>
          <a:p>
            <a:pPr marL="0" indent="0">
              <a:buNone/>
            </a:pPr>
            <a:endParaRPr lang="en-US" dirty="0"/>
          </a:p>
        </p:txBody>
      </p:sp>
      <p:sp>
        <p:nvSpPr>
          <p:cNvPr id="6" name="Title 3"/>
          <p:cNvSpPr>
            <a:spLocks noGrp="1"/>
          </p:cNvSpPr>
          <p:nvPr>
            <p:ph type="title"/>
          </p:nvPr>
        </p:nvSpPr>
        <p:spPr>
          <a:xfrm>
            <a:off x="672615" y="465970"/>
            <a:ext cx="9404723" cy="1400530"/>
          </a:xfrm>
        </p:spPr>
        <p:txBody>
          <a:bodyPr/>
          <a:lstStyle/>
          <a:p>
            <a:r>
              <a:rPr lang="en-US" dirty="0"/>
              <a:t>Key </a:t>
            </a:r>
            <a:r>
              <a:rPr lang="en-US" dirty="0" smtClean="0"/>
              <a:t>Opportunities </a:t>
            </a:r>
            <a:r>
              <a:rPr lang="en-US" dirty="0"/>
              <a:t>&amp; Strategies</a:t>
            </a:r>
          </a:p>
        </p:txBody>
      </p:sp>
      <p:pic>
        <p:nvPicPr>
          <p:cNvPr id="2"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84132" y="5845529"/>
            <a:ext cx="406400" cy="406400"/>
          </a:xfrm>
          <a:prstGeom prst="rect">
            <a:avLst/>
          </a:prstGeom>
        </p:spPr>
      </p:pic>
      <p:pic>
        <p:nvPicPr>
          <p:cNvPr id="4" name="slide1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984132" y="5845529"/>
            <a:ext cx="406400" cy="406400"/>
          </a:xfrm>
          <a:prstGeom prst="rect">
            <a:avLst/>
          </a:prstGeom>
        </p:spPr>
      </p:pic>
      <p:pic>
        <p:nvPicPr>
          <p:cNvPr id="5" name="slide14-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0984132" y="5845529"/>
            <a:ext cx="406400" cy="406400"/>
          </a:xfrm>
          <a:prstGeom prst="rect">
            <a:avLst/>
          </a:prstGeom>
        </p:spPr>
      </p:pic>
    </p:spTree>
    <p:custDataLst>
      <p:tags r:id="rId1"/>
    </p:custDataLst>
    <p:extLst>
      <p:ext uri="{BB962C8B-B14F-4D97-AF65-F5344CB8AC3E}">
        <p14:creationId xmlns:p14="http://schemas.microsoft.com/office/powerpoint/2010/main" val="93470378"/>
      </p:ext>
    </p:extLst>
  </p:cSld>
  <p:clrMapOvr>
    <a:masterClrMapping/>
  </p:clrMapOvr>
  <mc:AlternateContent xmlns:mc="http://schemas.openxmlformats.org/markup-compatibility/2006" xmlns:p14="http://schemas.microsoft.com/office/powerpoint/2010/main">
    <mc:Choice Requires="p14">
      <p:transition spd="med" p14:dur="700" advTm="97320">
        <p:fade/>
      </p:transition>
    </mc:Choice>
    <mc:Fallback xmlns="">
      <p:transition spd="med" advTm="97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 presetClass="mediacall" presetSubtype="0" fill="hold" nodeType="withEffect">
                                  <p:stCondLst>
                                    <p:cond delay="0"/>
                                  </p:stCondLst>
                                  <p:childTnLst>
                                    <p:cmd type="call" cmd="playFrom(0.0)">
                                      <p:cBhvr>
                                        <p:cTn id="16" dur="35709"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 presetClass="mediacall" presetSubtype="0" fill="hold" nodeType="withEffect">
                                  <p:stCondLst>
                                    <p:cond delay="0"/>
                                  </p:stCondLst>
                                  <p:childTnLst>
                                    <p:cmd type="call" cmd="playFrom(0.0)">
                                      <p:cBhvr>
                                        <p:cTn id="26" dur="43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extLst>
    <p:ext uri="{E180D4A7-C9FB-4DFB-919C-405C955672EB}">
      <p14:showEvtLst xmlns:p14="http://schemas.microsoft.com/office/powerpoint/2010/main">
        <p14:playEvt time="0" objId="2"/>
        <p14:stopEvt time="13718" objId="2"/>
        <p14:playEvt time="15433" objId="4"/>
        <p14:stopEvt time="51171" objId="4"/>
        <p14:playEvt time="52490" objId="5"/>
        <p14:stopEvt time="96292"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5943" y="1283726"/>
            <a:ext cx="9462054" cy="6740307"/>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Implementing an High bred delivery and distribution, first come first served is tier 2, tier 1 is priority time sensitive deliveries.  Key Performance Indicators (KPI’s).</a:t>
            </a:r>
            <a:endParaRPr lang="en-US" dirty="0"/>
          </a:p>
          <a:p>
            <a:endParaRPr lang="en-US" dirty="0"/>
          </a:p>
          <a:p>
            <a:pPr marL="285750" indent="-285750">
              <a:buFont typeface="Wingdings" panose="05000000000000000000" pitchFamily="2" charset="2"/>
              <a:buChar char="Ø"/>
            </a:pPr>
            <a:r>
              <a:rPr lang="en-US" dirty="0" smtClean="0"/>
              <a:t>Manufacturing Cells and Flexible Manufacturing Systems to create Lean Processes.  Job Shop Scheduling can run at the same time.</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Implementation of Total Quality Management (TQM) to control defects and failures.  Six Sigma Black belt Training Encouraged.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Benchmarking to set expectations.</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a:t>Productivity Enhancement through, Behavior and Culture control methods</a:t>
            </a:r>
            <a:r>
              <a:rPr lang="en-US" dirty="0" smtClean="0"/>
              <a: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Implementation of Continuous Improvement (CI) Strategies.</a:t>
            </a:r>
          </a:p>
          <a:p>
            <a:pPr marL="742950" lvl="1" indent="-285750">
              <a:buFont typeface="Wingdings" panose="05000000000000000000" pitchFamily="2" charset="2"/>
              <a:buChar char="Ø"/>
            </a:pPr>
            <a:r>
              <a:rPr lang="en-US" dirty="0" smtClean="0"/>
              <a:t>CI Processes</a:t>
            </a:r>
          </a:p>
          <a:p>
            <a:pPr marL="742950" lvl="1" indent="-285750">
              <a:buFont typeface="Wingdings" panose="05000000000000000000" pitchFamily="2" charset="2"/>
              <a:buChar char="Ø"/>
            </a:pPr>
            <a:r>
              <a:rPr lang="en-US" dirty="0" smtClean="0"/>
              <a:t>CI Delivery Systems</a:t>
            </a:r>
          </a:p>
          <a:p>
            <a:pPr marL="742950" lvl="1" indent="-285750">
              <a:buFont typeface="Wingdings" panose="05000000000000000000" pitchFamily="2" charset="2"/>
              <a:buChar char="Ø"/>
            </a:pPr>
            <a:r>
              <a:rPr lang="en-US" dirty="0" smtClean="0"/>
              <a:t>CI Total Quality</a:t>
            </a:r>
          </a:p>
          <a:p>
            <a:pPr marL="742950" lvl="1" indent="-285750">
              <a:buFont typeface="Wingdings" panose="05000000000000000000" pitchFamily="2" charset="2"/>
              <a:buChar char="Ø"/>
            </a:pPr>
            <a:r>
              <a:rPr lang="en-US" dirty="0" smtClean="0"/>
              <a:t>CI Culture</a:t>
            </a:r>
            <a:endParaRPr lang="en-US" dirty="0"/>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pic>
        <p:nvPicPr>
          <p:cNvPr id="8" name="Picture 7"/>
          <p:cNvPicPr>
            <a:picLocks noChangeAspect="1"/>
          </p:cNvPicPr>
          <p:nvPr/>
        </p:nvPicPr>
        <p:blipFill>
          <a:blip r:embed="rId18"/>
          <a:stretch>
            <a:fillRect/>
          </a:stretch>
        </p:blipFill>
        <p:spPr>
          <a:xfrm>
            <a:off x="544777" y="0"/>
            <a:ext cx="9644708" cy="1524132"/>
          </a:xfrm>
          <a:prstGeom prst="rect">
            <a:avLst/>
          </a:prstGeom>
        </p:spPr>
      </p:pic>
      <p:pic>
        <p:nvPicPr>
          <p:cNvPr id="2"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0768797" y="6146800"/>
            <a:ext cx="406400" cy="406400"/>
          </a:xfrm>
          <a:prstGeom prst="rect">
            <a:avLst/>
          </a:prstGeom>
        </p:spPr>
      </p:pic>
      <p:pic>
        <p:nvPicPr>
          <p:cNvPr id="3" name="slide15-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0710567" y="6146800"/>
            <a:ext cx="406400" cy="406400"/>
          </a:xfrm>
          <a:prstGeom prst="rect">
            <a:avLst/>
          </a:prstGeom>
        </p:spPr>
      </p:pic>
      <p:pic>
        <p:nvPicPr>
          <p:cNvPr id="4" name="slide15-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0717997" y="6146800"/>
            <a:ext cx="406400" cy="406400"/>
          </a:xfrm>
          <a:prstGeom prst="rect">
            <a:avLst/>
          </a:prstGeom>
        </p:spPr>
      </p:pic>
      <p:pic>
        <p:nvPicPr>
          <p:cNvPr id="6" name="slide15-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0743397" y="6146800"/>
            <a:ext cx="406400" cy="406400"/>
          </a:xfrm>
          <a:prstGeom prst="rect">
            <a:avLst/>
          </a:prstGeom>
        </p:spPr>
      </p:pic>
      <p:pic>
        <p:nvPicPr>
          <p:cNvPr id="7" name="slide15-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0717997" y="6146800"/>
            <a:ext cx="406400" cy="406400"/>
          </a:xfrm>
          <a:prstGeom prst="rect">
            <a:avLst/>
          </a:prstGeom>
        </p:spPr>
      </p:pic>
      <p:pic>
        <p:nvPicPr>
          <p:cNvPr id="9" name="slide15-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9"/>
          <a:stretch>
            <a:fillRect/>
          </a:stretch>
        </p:blipFill>
        <p:spPr>
          <a:xfrm>
            <a:off x="10717997" y="6146800"/>
            <a:ext cx="406400" cy="406400"/>
          </a:xfrm>
          <a:prstGeom prst="rect">
            <a:avLst/>
          </a:prstGeom>
        </p:spPr>
      </p:pic>
      <p:pic>
        <p:nvPicPr>
          <p:cNvPr id="10" name="slide15-3">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9"/>
          <a:stretch>
            <a:fillRect/>
          </a:stretch>
        </p:blipFill>
        <p:spPr>
          <a:xfrm>
            <a:off x="10743397" y="6146800"/>
            <a:ext cx="406400" cy="406400"/>
          </a:xfrm>
          <a:prstGeom prst="rect">
            <a:avLst/>
          </a:prstGeom>
        </p:spPr>
      </p:pic>
    </p:spTree>
    <p:custDataLst>
      <p:tags r:id="rId1"/>
    </p:custDataLst>
    <p:extLst>
      <p:ext uri="{BB962C8B-B14F-4D97-AF65-F5344CB8AC3E}">
        <p14:creationId xmlns:p14="http://schemas.microsoft.com/office/powerpoint/2010/main" val="4166520564"/>
      </p:ext>
    </p:extLst>
  </p:cSld>
  <p:clrMapOvr>
    <a:masterClrMapping/>
  </p:clrMapOvr>
  <mc:AlternateContent xmlns:mc="http://schemas.openxmlformats.org/markup-compatibility/2006" xmlns:p14="http://schemas.microsoft.com/office/powerpoint/2010/main">
    <mc:Choice Requires="p14">
      <p:transition spd="med" p14:dur="700" advTm="250820">
        <p:fade/>
      </p:transition>
    </mc:Choice>
    <mc:Fallback xmlns="">
      <p:transition spd="med" advTm="250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par>
                                <p:cTn id="12" presetID="1" presetClass="mediacall" presetSubtype="0" fill="hold" nodeType="withEffect">
                                  <p:stCondLst>
                                    <p:cond delay="0"/>
                                  </p:stCondLst>
                                  <p:childTnLst>
                                    <p:cmd type="call" cmd="playFrom(0.0)">
                                      <p:cBhvr>
                                        <p:cTn id="13" dur="42971"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 presetClass="mediacall" presetSubtype="0" fill="hold" nodeType="withEffect">
                                  <p:stCondLst>
                                    <p:cond delay="0"/>
                                  </p:stCondLst>
                                  <p:childTnLst>
                                    <p:cmd type="call" cmd="playFrom(0.0)">
                                      <p:cBhvr>
                                        <p:cTn id="20" dur="50886"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 presetClass="mediacall" presetSubtype="0" fill="hold" nodeType="withEffect">
                                  <p:stCondLst>
                                    <p:cond delay="0"/>
                                  </p:stCondLst>
                                  <p:childTnLst>
                                    <p:cmd type="call" cmd="playFrom(0.0)">
                                      <p:cBhvr>
                                        <p:cTn id="27" dur="63634"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 presetClass="mediacall" presetSubtype="0" fill="hold" nodeType="withEffect">
                                  <p:stCondLst>
                                    <p:cond delay="0"/>
                                  </p:stCondLst>
                                  <p:childTnLst>
                                    <p:cmd type="call" cmd="playFrom(0.0)">
                                      <p:cBhvr>
                                        <p:cTn id="34" dur="12852"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500"/>
                                        <p:tgtEl>
                                          <p:spTgt spid="5">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Effect transition="in" filter="fade">
                                      <p:cBhvr>
                                        <p:cTn id="45" dur="500"/>
                                        <p:tgtEl>
                                          <p:spTgt spid="5">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13" end="13"/>
                                            </p:txEl>
                                          </p:spTgt>
                                        </p:tgtEl>
                                        <p:attrNameLst>
                                          <p:attrName>style.visibility</p:attrName>
                                        </p:attrNameLst>
                                      </p:cBhvr>
                                      <p:to>
                                        <p:strVal val="visible"/>
                                      </p:to>
                                    </p:set>
                                    <p:animEffect transition="in" filter="fade">
                                      <p:cBhvr>
                                        <p:cTn id="48" dur="500"/>
                                        <p:tgtEl>
                                          <p:spTgt spid="5">
                                            <p:txEl>
                                              <p:pRg st="13" end="1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animEffect transition="in" filter="fade">
                                      <p:cBhvr>
                                        <p:cTn id="51" dur="500"/>
                                        <p:tgtEl>
                                          <p:spTgt spid="5">
                                            <p:txEl>
                                              <p:pRg st="14" end="14"/>
                                            </p:txEl>
                                          </p:spTgt>
                                        </p:tgtEl>
                                      </p:cBhvr>
                                    </p:animEffect>
                                  </p:childTnLst>
                                </p:cTn>
                              </p:par>
                              <p:par>
                                <p:cTn id="52" presetID="1" presetClass="mediacall" presetSubtype="0" fill="hold" nodeType="withEffect">
                                  <p:stCondLst>
                                    <p:cond delay="0"/>
                                  </p:stCondLst>
                                  <p:childTnLst>
                                    <p:cmd type="call" cmd="playFrom(0.0)">
                                      <p:cBhvr>
                                        <p:cTn id="53" dur="405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StopAudio" delay="0">
                      <p:tgtEl>
                        <p:sldTgt/>
                      </p:tgtEl>
                    </p:cond>
                  </p:endCondLst>
                </p:cTn>
                <p:tgtEl>
                  <p:spTgt spid="2"/>
                </p:tgtEl>
              </p:cMediaNode>
            </p:audio>
            <p:audio>
              <p:cMediaNode vol="80000" showWhenStopped="0">
                <p:cTn id="55" fill="hold" display="0">
                  <p:stCondLst>
                    <p:cond delay="indefinite"/>
                  </p:stCondLst>
                  <p:endCondLst>
                    <p:cond evt="onStopAudio" delay="0">
                      <p:tgtEl>
                        <p:sldTgt/>
                      </p:tgtEl>
                    </p:cond>
                  </p:endCondLst>
                </p:cTn>
                <p:tgtEl>
                  <p:spTgt spid="3"/>
                </p:tgtEl>
              </p:cMediaNode>
            </p:audio>
            <p:audio>
              <p:cMediaNode vol="80000" showWhenStopped="0">
                <p:cTn id="56" fill="hold" display="0">
                  <p:stCondLst>
                    <p:cond delay="indefinite"/>
                  </p:stCondLst>
                  <p:endCondLst>
                    <p:cond evt="onStopAudio" delay="0">
                      <p:tgtEl>
                        <p:sldTgt/>
                      </p:tgtEl>
                    </p:cond>
                  </p:endCondLst>
                </p:cTn>
                <p:tgtEl>
                  <p:spTgt spid="4"/>
                </p:tgtEl>
              </p:cMediaNode>
            </p:audio>
            <p:audio>
              <p:cMediaNode vol="80000" showWhenStopped="0">
                <p:cTn id="57" fill="hold" display="0">
                  <p:stCondLst>
                    <p:cond delay="indefinite"/>
                  </p:stCondLst>
                  <p:endCondLst>
                    <p:cond evt="onStopAudio" delay="0">
                      <p:tgtEl>
                        <p:sldTgt/>
                      </p:tgtEl>
                    </p:cond>
                  </p:endCondLst>
                </p:cTn>
                <p:tgtEl>
                  <p:spTgt spid="6"/>
                </p:tgtEl>
              </p:cMediaNode>
            </p:audio>
            <p:audio>
              <p:cMediaNode vol="80000" showWhenStopped="0">
                <p:cTn id="58" fill="hold" display="0">
                  <p:stCondLst>
                    <p:cond delay="indefinite"/>
                  </p:stCondLst>
                  <p:endCondLst>
                    <p:cond evt="onStopAudio" delay="0">
                      <p:tgtEl>
                        <p:sldTgt/>
                      </p:tgtEl>
                    </p:cond>
                  </p:endCondLst>
                </p:cTn>
                <p:tgtEl>
                  <p:spTgt spid="7"/>
                </p:tgtEl>
              </p:cMediaNode>
            </p:audio>
            <p:audio>
              <p:cMediaNode vol="80000" showWhenStopped="0">
                <p:cTn id="59" fill="hold" display="0">
                  <p:stCondLst>
                    <p:cond delay="indefinite"/>
                  </p:stCondLst>
                  <p:endCondLst>
                    <p:cond evt="onStopAudio" delay="0">
                      <p:tgtEl>
                        <p:sldTgt/>
                      </p:tgtEl>
                    </p:cond>
                  </p:endCondLst>
                </p:cTn>
                <p:tgtEl>
                  <p:spTgt spid="9"/>
                </p:tgtEl>
              </p:cMediaNode>
            </p:audio>
            <p:audio>
              <p:cMediaNode vol="80000" showWhenStopped="0">
                <p:cTn id="60"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 objId="2"/>
        <p14:stopEvt time="35669" objId="2"/>
        <p14:playEvt time="36996" objId="3"/>
        <p14:stopEvt time="80024" objId="3"/>
        <p14:playEvt time="81050" objId="10"/>
        <p14:stopEvt time="131978" objId="10"/>
        <p14:playEvt time="132810" objId="6"/>
        <p14:playEvt time="196235" objId="7"/>
        <p14:stopEvt time="196484" objId="6"/>
        <p14:stopEvt time="209136" objId="7"/>
        <p14:playEvt time="209640" objId="9"/>
        <p14:stopEvt time="250289" objId="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182" y="1312780"/>
            <a:ext cx="10336696" cy="4708981"/>
          </a:xfrm>
          <a:prstGeom prst="rect">
            <a:avLst/>
          </a:prstGeom>
          <a:noFill/>
        </p:spPr>
        <p:txBody>
          <a:bodyPr wrap="square" rtlCol="0">
            <a:spAutoFit/>
          </a:bodyPr>
          <a:lstStyle/>
          <a:p>
            <a:r>
              <a:rPr lang="en-US" sz="2000" dirty="0"/>
              <a:t>There are seven main areas of waste for any business:</a:t>
            </a:r>
          </a:p>
          <a:p>
            <a:pPr>
              <a:lnSpc>
                <a:spcPct val="200000"/>
              </a:lnSpc>
            </a:pPr>
            <a:r>
              <a:rPr lang="en-US" sz="2000" dirty="0"/>
              <a:t>• </a:t>
            </a:r>
            <a:r>
              <a:rPr lang="en-US" sz="2000" b="1" dirty="0"/>
              <a:t>inventory </a:t>
            </a:r>
            <a:r>
              <a:rPr lang="en-US" sz="2000" dirty="0"/>
              <a:t>– keeping too much or the wrong </a:t>
            </a:r>
            <a:r>
              <a:rPr lang="en-US" sz="2000" dirty="0" smtClean="0"/>
              <a:t>stock.</a:t>
            </a:r>
            <a:endParaRPr lang="en-US" sz="2000" dirty="0"/>
          </a:p>
          <a:p>
            <a:pPr>
              <a:lnSpc>
                <a:spcPct val="200000"/>
              </a:lnSpc>
            </a:pPr>
            <a:r>
              <a:rPr lang="en-US" sz="2000" dirty="0" smtClean="0"/>
              <a:t>• transportation – moving materials or products about.</a:t>
            </a:r>
          </a:p>
          <a:p>
            <a:pPr>
              <a:lnSpc>
                <a:spcPct val="200000"/>
              </a:lnSpc>
            </a:pPr>
            <a:r>
              <a:rPr lang="en-US" sz="2000" dirty="0" smtClean="0"/>
              <a:t>• </a:t>
            </a:r>
            <a:r>
              <a:rPr lang="en-US" sz="2000" dirty="0"/>
              <a:t>motion – people moving or travelling </a:t>
            </a:r>
            <a:r>
              <a:rPr lang="en-US" sz="2000" dirty="0" smtClean="0"/>
              <a:t>excessively.</a:t>
            </a:r>
            <a:endParaRPr lang="en-US" sz="2000" dirty="0"/>
          </a:p>
          <a:p>
            <a:pPr>
              <a:lnSpc>
                <a:spcPct val="200000"/>
              </a:lnSpc>
            </a:pPr>
            <a:r>
              <a:rPr lang="en-US" sz="2000" dirty="0"/>
              <a:t>• waiting times – allowing products to wait for </a:t>
            </a:r>
            <a:r>
              <a:rPr lang="en-US" sz="2000" dirty="0" smtClean="0"/>
              <a:t>processing.</a:t>
            </a:r>
            <a:endParaRPr lang="en-US" sz="2000" dirty="0"/>
          </a:p>
          <a:p>
            <a:pPr>
              <a:lnSpc>
                <a:spcPct val="200000"/>
              </a:lnSpc>
            </a:pPr>
            <a:r>
              <a:rPr lang="en-US" sz="2000" dirty="0"/>
              <a:t>• overproduction – making too </a:t>
            </a:r>
            <a:r>
              <a:rPr lang="en-US" sz="2000" dirty="0" smtClean="0"/>
              <a:t>much.</a:t>
            </a:r>
            <a:endParaRPr lang="en-US" sz="2000" dirty="0"/>
          </a:p>
          <a:p>
            <a:pPr>
              <a:lnSpc>
                <a:spcPct val="200000"/>
              </a:lnSpc>
            </a:pPr>
            <a:r>
              <a:rPr lang="en-US" sz="2000" dirty="0"/>
              <a:t>• over processing – doing too many processes during </a:t>
            </a:r>
            <a:r>
              <a:rPr lang="en-US" sz="2000" dirty="0" smtClean="0"/>
              <a:t>manufacture.</a:t>
            </a:r>
            <a:endParaRPr lang="en-US" sz="2000" dirty="0"/>
          </a:p>
          <a:p>
            <a:pPr>
              <a:lnSpc>
                <a:spcPct val="200000"/>
              </a:lnSpc>
            </a:pPr>
            <a:r>
              <a:rPr lang="en-US" sz="2000" dirty="0" smtClean="0"/>
              <a:t>• defects – errors or flaws in the product causing rework or loss.</a:t>
            </a:r>
            <a:endParaRPr lang="en-US" sz="2000" dirty="0"/>
          </a:p>
        </p:txBody>
      </p:sp>
      <p:sp>
        <p:nvSpPr>
          <p:cNvPr id="4" name="TextBox 3"/>
          <p:cNvSpPr txBox="1"/>
          <p:nvPr/>
        </p:nvSpPr>
        <p:spPr>
          <a:xfrm>
            <a:off x="636106" y="185530"/>
            <a:ext cx="10296938" cy="769441"/>
          </a:xfrm>
          <a:prstGeom prst="rect">
            <a:avLst/>
          </a:prstGeom>
          <a:noFill/>
        </p:spPr>
        <p:txBody>
          <a:bodyPr wrap="square" rtlCol="0">
            <a:spAutoFit/>
          </a:bodyPr>
          <a:lstStyle/>
          <a:p>
            <a:r>
              <a:rPr lang="en-US" sz="4400" dirty="0" smtClean="0"/>
              <a:t>Implementation – Controlling Waste</a:t>
            </a:r>
            <a:endParaRPr lang="en-US" sz="4400" dirty="0"/>
          </a:p>
        </p:txBody>
      </p:sp>
      <p:pic>
        <p:nvPicPr>
          <p:cNvPr id="2"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0907644" y="6098407"/>
            <a:ext cx="406400" cy="406400"/>
          </a:xfrm>
          <a:prstGeom prst="rect">
            <a:avLst/>
          </a:prstGeom>
        </p:spPr>
      </p:pic>
      <p:pic>
        <p:nvPicPr>
          <p:cNvPr id="5" name="slide16-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0933044" y="6092057"/>
            <a:ext cx="406400" cy="406400"/>
          </a:xfrm>
          <a:prstGeom prst="rect">
            <a:avLst/>
          </a:prstGeom>
        </p:spPr>
      </p:pic>
      <p:pic>
        <p:nvPicPr>
          <p:cNvPr id="6" name="slide16-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0933044" y="6060307"/>
            <a:ext cx="406400" cy="406400"/>
          </a:xfrm>
          <a:prstGeom prst="rect">
            <a:avLst/>
          </a:prstGeom>
        </p:spPr>
      </p:pic>
      <p:pic>
        <p:nvPicPr>
          <p:cNvPr id="7" name="slide16-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0933044" y="6085707"/>
            <a:ext cx="406400" cy="406400"/>
          </a:xfrm>
          <a:prstGeom prst="rect">
            <a:avLst/>
          </a:prstGeom>
        </p:spPr>
      </p:pic>
      <p:pic>
        <p:nvPicPr>
          <p:cNvPr id="8" name="slide16-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0933044" y="6073007"/>
            <a:ext cx="406400" cy="406400"/>
          </a:xfrm>
          <a:prstGeom prst="rect">
            <a:avLst/>
          </a:prstGeom>
        </p:spPr>
      </p:pic>
      <p:pic>
        <p:nvPicPr>
          <p:cNvPr id="9" name="slide16-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0933044" y="6066657"/>
            <a:ext cx="406400" cy="406400"/>
          </a:xfrm>
          <a:prstGeom prst="rect">
            <a:avLst/>
          </a:prstGeom>
        </p:spPr>
      </p:pic>
      <p:pic>
        <p:nvPicPr>
          <p:cNvPr id="10" name="slide16-7">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8"/>
          <a:stretch>
            <a:fillRect/>
          </a:stretch>
        </p:blipFill>
        <p:spPr>
          <a:xfrm>
            <a:off x="10933044" y="6079357"/>
            <a:ext cx="406400" cy="406400"/>
          </a:xfrm>
          <a:prstGeom prst="rect">
            <a:avLst/>
          </a:prstGeom>
        </p:spPr>
      </p:pic>
    </p:spTree>
    <p:custDataLst>
      <p:tags r:id="rId1"/>
    </p:custDataLst>
    <p:extLst>
      <p:ext uri="{BB962C8B-B14F-4D97-AF65-F5344CB8AC3E}">
        <p14:creationId xmlns:p14="http://schemas.microsoft.com/office/powerpoint/2010/main" val="1215492990"/>
      </p:ext>
    </p:extLst>
  </p:cSld>
  <p:clrMapOvr>
    <a:masterClrMapping/>
  </p:clrMapOvr>
  <mc:AlternateContent xmlns:mc="http://schemas.openxmlformats.org/markup-compatibility/2006" xmlns:p14="http://schemas.microsoft.com/office/powerpoint/2010/main">
    <mc:Choice Requires="p14">
      <p:transition spd="med" p14:dur="700" advTm="141800">
        <p:fade/>
      </p:transition>
    </mc:Choice>
    <mc:Fallback xmlns="">
      <p:transition spd="med" advTm="141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 presetClass="mediacall" presetSubtype="0" fill="hold" nodeType="withEffect">
                                  <p:stCondLst>
                                    <p:cond delay="0"/>
                                  </p:stCondLst>
                                  <p:childTnLst>
                                    <p:cmd type="call" cmd="playFrom(0.0)">
                                      <p:cBhvr>
                                        <p:cTn id="13" dur="32287"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 presetClass="mediacall" presetSubtype="0" fill="hold" nodeType="withEffect">
                                  <p:stCondLst>
                                    <p:cond delay="0"/>
                                  </p:stCondLst>
                                  <p:childTnLst>
                                    <p:cmd type="call" cmd="playFrom(0.0)">
                                      <p:cBhvr>
                                        <p:cTn id="20" dur="11232"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 presetClass="mediacall" presetSubtype="0" fill="hold" nodeType="withEffect">
                                  <p:stCondLst>
                                    <p:cond delay="0"/>
                                  </p:stCondLst>
                                  <p:childTnLst>
                                    <p:cmd type="call" cmd="playFrom(0.0)">
                                      <p:cBhvr>
                                        <p:cTn id="27" dur="17737"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 presetClass="mediacall" presetSubtype="0" fill="hold" nodeType="withEffect">
                                  <p:stCondLst>
                                    <p:cond delay="0"/>
                                  </p:stCondLst>
                                  <p:childTnLst>
                                    <p:cmd type="call" cmd="playFrom(0.0)">
                                      <p:cBhvr>
                                        <p:cTn id="34" dur="21420"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 presetClass="mediacall" presetSubtype="0" fill="hold" nodeType="withEffect">
                                  <p:stCondLst>
                                    <p:cond delay="0"/>
                                  </p:stCondLst>
                                  <p:childTnLst>
                                    <p:cmd type="call" cmd="playFrom(0.0)">
                                      <p:cBhvr>
                                        <p:cTn id="41" dur="13165"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 presetClass="mediacall" presetSubtype="0" fill="hold" nodeType="withEffect">
                                  <p:stCondLst>
                                    <p:cond delay="0"/>
                                  </p:stCondLst>
                                  <p:childTnLst>
                                    <p:cmd type="call" cmd="playFrom(0.0)">
                                      <p:cBhvr>
                                        <p:cTn id="48" dur="96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2"/>
                </p:tgtEl>
              </p:cMediaNode>
            </p:audio>
            <p:audio>
              <p:cMediaNode vol="80000" showWhenStopped="0">
                <p:cTn id="50" fill="hold" display="0">
                  <p:stCondLst>
                    <p:cond delay="indefinite"/>
                  </p:stCondLst>
                  <p:endCondLst>
                    <p:cond evt="onStopAudio" delay="0">
                      <p:tgtEl>
                        <p:sldTgt/>
                      </p:tgtEl>
                    </p:cond>
                  </p:endCondLst>
                </p:cTn>
                <p:tgtEl>
                  <p:spTgt spid="5"/>
                </p:tgtEl>
              </p:cMediaNode>
            </p:audio>
            <p:audio>
              <p:cMediaNode vol="80000" showWhenStopped="0">
                <p:cTn id="51" fill="hold" display="0">
                  <p:stCondLst>
                    <p:cond delay="indefinite"/>
                  </p:stCondLst>
                  <p:endCondLst>
                    <p:cond evt="onStopAudio" delay="0">
                      <p:tgtEl>
                        <p:sldTgt/>
                      </p:tgtEl>
                    </p:cond>
                  </p:endCondLst>
                </p:cTn>
                <p:tgtEl>
                  <p:spTgt spid="6"/>
                </p:tgtEl>
              </p:cMediaNode>
            </p:audio>
            <p:audio>
              <p:cMediaNode vol="80000" showWhenStopped="0">
                <p:cTn id="52" fill="hold" display="0">
                  <p:stCondLst>
                    <p:cond delay="indefinite"/>
                  </p:stCondLst>
                  <p:endCondLst>
                    <p:cond evt="onStopAudio" delay="0">
                      <p:tgtEl>
                        <p:sldTgt/>
                      </p:tgtEl>
                    </p:cond>
                  </p:endCondLst>
                </p:cTn>
                <p:tgtEl>
                  <p:spTgt spid="7"/>
                </p:tgtEl>
              </p:cMediaNode>
            </p:audio>
            <p:audio>
              <p:cMediaNode vol="80000" showWhenStopped="0">
                <p:cTn id="53" fill="hold" display="0">
                  <p:stCondLst>
                    <p:cond delay="indefinite"/>
                  </p:stCondLst>
                  <p:endCondLst>
                    <p:cond evt="onStopAudio" delay="0">
                      <p:tgtEl>
                        <p:sldTgt/>
                      </p:tgtEl>
                    </p:cond>
                  </p:endCondLst>
                </p:cTn>
                <p:tgtEl>
                  <p:spTgt spid="8"/>
                </p:tgtEl>
              </p:cMediaNode>
            </p:audio>
            <p:audio>
              <p:cMediaNode vol="80000" showWhenStopped="0">
                <p:cTn id="54" fill="hold" display="0">
                  <p:stCondLst>
                    <p:cond delay="indefinite"/>
                  </p:stCondLst>
                  <p:endCondLst>
                    <p:cond evt="onStopAudio" delay="0">
                      <p:tgtEl>
                        <p:sldTgt/>
                      </p:tgtEl>
                    </p:cond>
                  </p:endCondLst>
                </p:cTn>
                <p:tgtEl>
                  <p:spTgt spid="9"/>
                </p:tgtEl>
              </p:cMediaNode>
            </p:audio>
            <p:audio>
              <p:cMediaNode vol="80000" showWhenStopped="0">
                <p:cTn id="55"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 objId="2"/>
        <p14:stopEvt time="26820" objId="2"/>
        <p14:playEvt time="27951" objId="5"/>
        <p14:stopEvt time="60273" objId="5"/>
        <p14:playEvt time="61241" objId="6"/>
        <p14:stopEvt time="72523" objId="6"/>
        <p14:playEvt time="74022" objId="7"/>
        <p14:stopEvt time="91792" objId="7"/>
        <p14:playEvt time="93265" objId="8"/>
        <p14:stopEvt time="114744" objId="8"/>
        <p14:playEvt time="115506" objId="9"/>
        <p14:stopEvt time="128729" objId="9"/>
        <p14:playEvt time="130711" objId="10"/>
        <p14:stopEvt time="140413"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TextBox 3"/>
          <p:cNvSpPr txBox="1"/>
          <p:nvPr/>
        </p:nvSpPr>
        <p:spPr>
          <a:xfrm>
            <a:off x="954157" y="1237503"/>
            <a:ext cx="9223513" cy="3416320"/>
          </a:xfrm>
          <a:prstGeom prst="rect">
            <a:avLst/>
          </a:prstGeom>
          <a:noFill/>
        </p:spPr>
        <p:txBody>
          <a:bodyPr wrap="square" rtlCol="0">
            <a:spAutoFit/>
          </a:bodyPr>
          <a:lstStyle/>
          <a:p>
            <a:r>
              <a:rPr lang="en-US" dirty="0"/>
              <a:t>Supply </a:t>
            </a:r>
            <a:r>
              <a:rPr lang="en-US" dirty="0" smtClean="0"/>
              <a:t>Chain -- Inventory</a:t>
            </a:r>
          </a:p>
          <a:p>
            <a:pPr marL="285750" indent="-285750">
              <a:buFont typeface="Wingdings" panose="05000000000000000000" pitchFamily="2" charset="2"/>
              <a:buChar char="Ø"/>
            </a:pPr>
            <a:r>
              <a:rPr lang="en-US" dirty="0" smtClean="0"/>
              <a:t>Indian low cost Ore ends the availability issue Corus has been having while reducing Cost for Materials.</a:t>
            </a:r>
          </a:p>
          <a:p>
            <a:pPr marL="285750" indent="-285750">
              <a:buFont typeface="Wingdings" panose="05000000000000000000" pitchFamily="2" charset="2"/>
              <a:buChar char="Ø"/>
            </a:pPr>
            <a:r>
              <a:rPr lang="en-US" dirty="0" smtClean="0"/>
              <a:t>As Tata will be supplying virtually all the ore needed for the now 3</a:t>
            </a:r>
            <a:r>
              <a:rPr lang="en-US" baseline="30000" dirty="0" smtClean="0"/>
              <a:t>rd</a:t>
            </a:r>
            <a:r>
              <a:rPr lang="en-US" dirty="0" smtClean="0"/>
              <a:t> largest Steel company in the world economies of scale will increase revenue.</a:t>
            </a:r>
          </a:p>
          <a:p>
            <a:pPr marL="285750" indent="-285750">
              <a:buFont typeface="Wingdings" panose="05000000000000000000" pitchFamily="2" charset="2"/>
              <a:buChar char="Ø"/>
            </a:pPr>
            <a:r>
              <a:rPr lang="en-US" dirty="0" smtClean="0"/>
              <a:t>Implementing vendor driven inventory will be cost effective to implement as computer and communications networking already exists.  Keeping track of time sensitive orders through KPI’s will ensure MRP II is successful, JIT is bringing down storage costs and vendors are informed of time sensitive supply needs.</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157" y="4016672"/>
            <a:ext cx="4527507" cy="2799783"/>
          </a:xfrm>
          <a:prstGeom prst="rect">
            <a:avLst/>
          </a:prstGeom>
        </p:spPr>
      </p:pic>
      <p:pic>
        <p:nvPicPr>
          <p:cNvPr id="6" name="Picture 5"/>
          <p:cNvPicPr>
            <a:picLocks noChangeAspect="1"/>
          </p:cNvPicPr>
          <p:nvPr/>
        </p:nvPicPr>
        <p:blipFill>
          <a:blip r:embed="rId11"/>
          <a:stretch>
            <a:fillRect/>
          </a:stretch>
        </p:blipFill>
        <p:spPr>
          <a:xfrm>
            <a:off x="6586330" y="4016672"/>
            <a:ext cx="4671940" cy="2821450"/>
          </a:xfrm>
          <a:prstGeom prst="rect">
            <a:avLst/>
          </a:prstGeom>
        </p:spPr>
      </p:pic>
      <p:pic>
        <p:nvPicPr>
          <p:cNvPr id="3"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7000" y="6045200"/>
            <a:ext cx="406400" cy="406400"/>
          </a:xfrm>
          <a:prstGeom prst="rect">
            <a:avLst/>
          </a:prstGeom>
        </p:spPr>
      </p:pic>
      <p:pic>
        <p:nvPicPr>
          <p:cNvPr id="7" name="slide17-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557000" y="6045200"/>
            <a:ext cx="406400" cy="406400"/>
          </a:xfrm>
          <a:prstGeom prst="rect">
            <a:avLst/>
          </a:prstGeom>
        </p:spPr>
      </p:pic>
      <p:pic>
        <p:nvPicPr>
          <p:cNvPr id="8" name="slide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557000" y="6045200"/>
            <a:ext cx="406400" cy="406400"/>
          </a:xfrm>
          <a:prstGeom prst="rect">
            <a:avLst/>
          </a:prstGeom>
        </p:spPr>
      </p:pic>
    </p:spTree>
    <p:custDataLst>
      <p:tags r:id="rId1"/>
    </p:custDataLst>
    <p:extLst>
      <p:ext uri="{BB962C8B-B14F-4D97-AF65-F5344CB8AC3E}">
        <p14:creationId xmlns:p14="http://schemas.microsoft.com/office/powerpoint/2010/main" val="932316444"/>
      </p:ext>
    </p:extLst>
  </p:cSld>
  <p:clrMapOvr>
    <a:masterClrMapping/>
  </p:clrMapOvr>
  <mc:AlternateContent xmlns:mc="http://schemas.openxmlformats.org/markup-compatibility/2006" xmlns:p14="http://schemas.microsoft.com/office/powerpoint/2010/main">
    <mc:Choice Requires="p14">
      <p:transition spd="med" p14:dur="700" advTm="61549">
        <p:fade/>
      </p:transition>
    </mc:Choice>
    <mc:Fallback xmlns="">
      <p:transition spd="med" advTm="61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par>
                                <p:cTn id="12" presetID="1" presetClass="mediacall" presetSubtype="0" fill="hold" nodeType="withEffect">
                                  <p:stCondLst>
                                    <p:cond delay="0"/>
                                  </p:stCondLst>
                                  <p:childTnLst>
                                    <p:cmd type="call" cmd="playFrom(0.0)">
                                      <p:cBhvr>
                                        <p:cTn id="13" dur="16039"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1" presetClass="mediacall" presetSubtype="0" fill="hold" nodeType="withEffect">
                                  <p:stCondLst>
                                    <p:cond delay="0"/>
                                  </p:stCondLst>
                                  <p:childTnLst>
                                    <p:cmd type="call" cmd="playFrom(0.0)">
                                      <p:cBhvr>
                                        <p:cTn id="32" dur="340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3"/>
                </p:tgtEl>
              </p:cMediaNode>
            </p:audio>
            <p:audio>
              <p:cMediaNode vol="80000" showWhenStopped="0">
                <p:cTn id="34" fill="hold" display="0">
                  <p:stCondLst>
                    <p:cond delay="indefinite"/>
                  </p:stCondLst>
                  <p:endCondLst>
                    <p:cond evt="onStopAudio" delay="0">
                      <p:tgtEl>
                        <p:sldTgt/>
                      </p:tgtEl>
                    </p:cond>
                  </p:endCondLst>
                </p:cTn>
                <p:tgtEl>
                  <p:spTgt spid="7"/>
                </p:tgtEl>
              </p:cMediaNode>
            </p:audio>
            <p:audio>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3"/>
        <p14:stopEvt time="7884" objId="3"/>
        <p14:playEvt time="9080" objId="7"/>
        <p14:stopEvt time="25153" objId="7"/>
        <p14:playEvt time="25985" objId="8"/>
        <p14:stopEvt time="60106"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Implementation</a:t>
            </a:r>
            <a:endParaRPr lang="en-US" dirty="0"/>
          </a:p>
        </p:txBody>
      </p:sp>
      <p:sp>
        <p:nvSpPr>
          <p:cNvPr id="3" name="TextBox 2"/>
          <p:cNvSpPr txBox="1"/>
          <p:nvPr/>
        </p:nvSpPr>
        <p:spPr>
          <a:xfrm>
            <a:off x="901148" y="2001078"/>
            <a:ext cx="8560904" cy="923330"/>
          </a:xfrm>
          <a:prstGeom prst="rect">
            <a:avLst/>
          </a:prstGeom>
          <a:noFill/>
        </p:spPr>
        <p:txBody>
          <a:bodyPr wrap="square" rtlCol="0">
            <a:spAutoFit/>
          </a:bodyPr>
          <a:lstStyle/>
          <a:p>
            <a:r>
              <a:rPr lang="en-US" dirty="0" smtClean="0"/>
              <a:t>Inbound freight will predominantly use the Mediterranean Passage from 	India. If necessary Corus’s previous vendor list can be used to ensure on 	time product delivery. </a:t>
            </a:r>
            <a:endParaRPr lang="en-US" dirty="0"/>
          </a:p>
        </p:txBody>
      </p:sp>
      <p:sp>
        <p:nvSpPr>
          <p:cNvPr id="4" name="TextBox 3"/>
          <p:cNvSpPr txBox="1"/>
          <p:nvPr/>
        </p:nvSpPr>
        <p:spPr>
          <a:xfrm>
            <a:off x="901148" y="3072238"/>
            <a:ext cx="9409043" cy="923330"/>
          </a:xfrm>
          <a:prstGeom prst="rect">
            <a:avLst/>
          </a:prstGeom>
          <a:noFill/>
        </p:spPr>
        <p:txBody>
          <a:bodyPr wrap="square" rtlCol="0">
            <a:spAutoFit/>
          </a:bodyPr>
          <a:lstStyle/>
          <a:p>
            <a:r>
              <a:rPr lang="en-US" dirty="0" smtClean="0"/>
              <a:t>Outbound freight/product is computer tracked by check point through Corus’s 	extensive delivery network.  Again water transport is used as the first means of 	delivery, second is train, then truck.  Some Items may quality for air delivery. </a:t>
            </a:r>
            <a:endParaRPr lang="en-US" dirty="0"/>
          </a:p>
        </p:txBody>
      </p:sp>
      <p:sp>
        <p:nvSpPr>
          <p:cNvPr id="5" name="TextBox 4"/>
          <p:cNvSpPr txBox="1"/>
          <p:nvPr/>
        </p:nvSpPr>
        <p:spPr>
          <a:xfrm>
            <a:off x="901148" y="4320208"/>
            <a:ext cx="9303026" cy="1200329"/>
          </a:xfrm>
          <a:prstGeom prst="rect">
            <a:avLst/>
          </a:prstGeom>
          <a:noFill/>
        </p:spPr>
        <p:txBody>
          <a:bodyPr wrap="square" rtlCol="0">
            <a:spAutoFit/>
          </a:bodyPr>
          <a:lstStyle/>
          <a:p>
            <a:r>
              <a:rPr lang="en-US" dirty="0" smtClean="0"/>
              <a:t>Costs of delivery are driven down by strategic product distribution and freight 	management.  Further costs are driven down through contracted delivery 	services which may be required to store safety inventories as part of the 	contract. </a:t>
            </a:r>
            <a:endParaRPr lang="en-US" dirty="0"/>
          </a:p>
        </p:txBody>
      </p:sp>
      <p:pic>
        <p:nvPicPr>
          <p:cNvPr id="6"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98200" y="5892800"/>
            <a:ext cx="406400" cy="406400"/>
          </a:xfrm>
          <a:prstGeom prst="rect">
            <a:avLst/>
          </a:prstGeom>
        </p:spPr>
      </p:pic>
      <p:pic>
        <p:nvPicPr>
          <p:cNvPr id="7" name="slide18-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998200" y="5930900"/>
            <a:ext cx="406400" cy="406400"/>
          </a:xfrm>
          <a:prstGeom prst="rect">
            <a:avLst/>
          </a:prstGeom>
        </p:spPr>
      </p:pic>
      <p:pic>
        <p:nvPicPr>
          <p:cNvPr id="8" name="slide18-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0998200" y="5892800"/>
            <a:ext cx="406400" cy="406400"/>
          </a:xfrm>
          <a:prstGeom prst="rect">
            <a:avLst/>
          </a:prstGeom>
        </p:spPr>
      </p:pic>
    </p:spTree>
    <p:custDataLst>
      <p:tags r:id="rId1"/>
    </p:custDataLst>
    <p:extLst>
      <p:ext uri="{BB962C8B-B14F-4D97-AF65-F5344CB8AC3E}">
        <p14:creationId xmlns:p14="http://schemas.microsoft.com/office/powerpoint/2010/main" val="1341002958"/>
      </p:ext>
    </p:extLst>
  </p:cSld>
  <p:clrMapOvr>
    <a:masterClrMapping/>
  </p:clrMapOvr>
  <mc:AlternateContent xmlns:mc="http://schemas.openxmlformats.org/markup-compatibility/2006" xmlns:p14="http://schemas.microsoft.com/office/powerpoint/2010/main">
    <mc:Choice Requires="p14">
      <p:transition spd="med" p14:dur="700" advTm="44966">
        <p:fade/>
      </p:transition>
    </mc:Choice>
    <mc:Fallback xmlns="">
      <p:transition spd="med" advTm="44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2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mediacall" presetSubtype="0" fill="hold" nodeType="withEffect">
                                  <p:stCondLst>
                                    <p:cond delay="0"/>
                                  </p:stCondLst>
                                  <p:childTnLst>
                                    <p:cmd type="call" cmd="playFrom(0.0)">
                                      <p:cBhvr>
                                        <p:cTn id="13" dur="16248"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147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audio>
              <p:cMediaNode vol="80000" showWhenStopped="0">
                <p:cTn id="22" fill="hold" display="0">
                  <p:stCondLst>
                    <p:cond delay="indefinite"/>
                  </p:stCondLst>
                  <p:endCondLst>
                    <p:cond evt="onStopAudio" delay="0">
                      <p:tgtEl>
                        <p:sldTgt/>
                      </p:tgtEl>
                    </p:cond>
                  </p:endCondLst>
                </p:cTn>
                <p:tgtEl>
                  <p:spTgt spid="7"/>
                </p:tgtEl>
              </p:cMediaNode>
            </p:audio>
            <p:audio>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extLst>
    <p:ext uri="{E180D4A7-C9FB-4DFB-919C-405C955672EB}">
      <p14:showEvtLst xmlns:p14="http://schemas.microsoft.com/office/powerpoint/2010/main">
        <p14:playEvt time="0" objId="6"/>
        <p14:stopEvt time="10584" objId="6"/>
        <p14:playEvt time="12039" objId="7"/>
        <p14:stopEvt time="28319" objId="7"/>
        <p14:playEvt time="29379" objId="8"/>
        <p14:stopEvt time="44154" objId="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604653"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728357" y="1205345"/>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571997"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761012"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37305" y="1902445"/>
            <a:ext cx="2189017" cy="4801314"/>
          </a:xfrm>
          <a:prstGeom prst="rect">
            <a:avLst/>
          </a:prstGeom>
          <a:noFill/>
        </p:spPr>
        <p:txBody>
          <a:bodyPr wrap="square" rtlCol="0">
            <a:spAutoFit/>
          </a:bodyPr>
          <a:lstStyle/>
          <a:p>
            <a:r>
              <a:rPr lang="en-US" dirty="0" smtClean="0"/>
              <a:t>Contract Negotiations.</a:t>
            </a:r>
          </a:p>
          <a:p>
            <a:endParaRPr lang="en-US" dirty="0"/>
          </a:p>
          <a:p>
            <a:r>
              <a:rPr lang="en-US" dirty="0" smtClean="0"/>
              <a:t>Tata India to begin Vendor controlled Raw Material Inventory.</a:t>
            </a:r>
          </a:p>
          <a:p>
            <a:endParaRPr lang="en-US" dirty="0"/>
          </a:p>
          <a:p>
            <a:r>
              <a:rPr lang="en-US" dirty="0" smtClean="0"/>
              <a:t>Cost Savings </a:t>
            </a:r>
          </a:p>
          <a:p>
            <a:r>
              <a:rPr lang="en-US" dirty="0" smtClean="0"/>
              <a:t>Calculated, Economies to Scale included.</a:t>
            </a:r>
          </a:p>
          <a:p>
            <a:endParaRPr lang="en-US" dirty="0"/>
          </a:p>
          <a:p>
            <a:r>
              <a:rPr lang="en-US" dirty="0" smtClean="0"/>
              <a:t>Software upgrade begins.</a:t>
            </a:r>
          </a:p>
          <a:p>
            <a:endParaRPr lang="en-US" dirty="0"/>
          </a:p>
        </p:txBody>
      </p:sp>
      <p:sp>
        <p:nvSpPr>
          <p:cNvPr id="8" name="TextBox 7"/>
          <p:cNvSpPr txBox="1"/>
          <p:nvPr/>
        </p:nvSpPr>
        <p:spPr>
          <a:xfrm>
            <a:off x="2604652" y="1847211"/>
            <a:ext cx="2189017" cy="5078313"/>
          </a:xfrm>
          <a:prstGeom prst="rect">
            <a:avLst/>
          </a:prstGeom>
          <a:noFill/>
        </p:spPr>
        <p:txBody>
          <a:bodyPr wrap="square" rtlCol="0">
            <a:spAutoFit/>
          </a:bodyPr>
          <a:lstStyle/>
          <a:p>
            <a:r>
              <a:rPr lang="en-US" dirty="0" smtClean="0"/>
              <a:t>Inventory Software and Networking with Corus and  Tata Completed.</a:t>
            </a:r>
          </a:p>
          <a:p>
            <a:endParaRPr lang="en-US" dirty="0"/>
          </a:p>
          <a:p>
            <a:r>
              <a:rPr lang="en-US" dirty="0" smtClean="0"/>
              <a:t>Cell processing Terminals installed.</a:t>
            </a:r>
          </a:p>
          <a:p>
            <a:endParaRPr lang="en-US" dirty="0"/>
          </a:p>
          <a:p>
            <a:r>
              <a:rPr lang="en-US" dirty="0" smtClean="0"/>
              <a:t>Delivery Route through Red Sea/Med. Confirmed.</a:t>
            </a:r>
          </a:p>
          <a:p>
            <a:endParaRPr lang="en-US" dirty="0"/>
          </a:p>
          <a:p>
            <a:r>
              <a:rPr lang="en-US" dirty="0" smtClean="0"/>
              <a:t>First shipment leaves port.</a:t>
            </a:r>
          </a:p>
          <a:p>
            <a:endParaRPr lang="en-US" dirty="0"/>
          </a:p>
        </p:txBody>
      </p:sp>
      <p:sp>
        <p:nvSpPr>
          <p:cNvPr id="9" name="TextBox 8"/>
          <p:cNvSpPr txBox="1"/>
          <p:nvPr/>
        </p:nvSpPr>
        <p:spPr>
          <a:xfrm>
            <a:off x="4571995" y="1847211"/>
            <a:ext cx="2189017" cy="4524315"/>
          </a:xfrm>
          <a:prstGeom prst="rect">
            <a:avLst/>
          </a:prstGeom>
          <a:noFill/>
        </p:spPr>
        <p:txBody>
          <a:bodyPr wrap="square" rtlCol="0">
            <a:spAutoFit/>
          </a:bodyPr>
          <a:lstStyle/>
          <a:p>
            <a:r>
              <a:rPr lang="en-US" dirty="0" smtClean="0"/>
              <a:t>Cell info begins to estimate KPI’s for processing time.</a:t>
            </a:r>
          </a:p>
          <a:p>
            <a:endParaRPr lang="en-US" dirty="0"/>
          </a:p>
          <a:p>
            <a:r>
              <a:rPr lang="en-US" dirty="0" smtClean="0"/>
              <a:t>Materials Tracking begins to estimate lead time KPI’s.</a:t>
            </a:r>
          </a:p>
          <a:p>
            <a:endParaRPr lang="en-US" dirty="0"/>
          </a:p>
          <a:p>
            <a:r>
              <a:rPr lang="en-US" dirty="0" smtClean="0"/>
              <a:t>Frequency of inbound shipping is adjusted.</a:t>
            </a:r>
          </a:p>
          <a:p>
            <a:endParaRPr lang="en-US" dirty="0"/>
          </a:p>
          <a:p>
            <a:r>
              <a:rPr lang="en-US" dirty="0" smtClean="0"/>
              <a:t>Orders begin according to JIT and MRP 2.</a:t>
            </a:r>
          </a:p>
        </p:txBody>
      </p:sp>
      <p:sp>
        <p:nvSpPr>
          <p:cNvPr id="10" name="TextBox 9"/>
          <p:cNvSpPr txBox="1"/>
          <p:nvPr/>
        </p:nvSpPr>
        <p:spPr>
          <a:xfrm>
            <a:off x="6761011" y="1828800"/>
            <a:ext cx="2189017" cy="5078313"/>
          </a:xfrm>
          <a:prstGeom prst="rect">
            <a:avLst/>
          </a:prstGeom>
          <a:noFill/>
        </p:spPr>
        <p:txBody>
          <a:bodyPr wrap="square" rtlCol="0">
            <a:spAutoFit/>
          </a:bodyPr>
          <a:lstStyle/>
          <a:p>
            <a:r>
              <a:rPr lang="en-US" dirty="0" smtClean="0"/>
              <a:t>Outbound Product begins to be logged in Inventory Management Software.</a:t>
            </a:r>
          </a:p>
          <a:p>
            <a:endParaRPr lang="en-US" dirty="0"/>
          </a:p>
          <a:p>
            <a:r>
              <a:rPr lang="en-US" dirty="0" smtClean="0"/>
              <a:t>Shipping Partners are networked into Inventory Software Systems.</a:t>
            </a:r>
          </a:p>
          <a:p>
            <a:endParaRPr lang="en-US" dirty="0"/>
          </a:p>
          <a:p>
            <a:r>
              <a:rPr lang="en-US" dirty="0" smtClean="0"/>
              <a:t>Shipping Partners begin emergency inventory stocks.</a:t>
            </a:r>
          </a:p>
          <a:p>
            <a:endParaRPr lang="en-US" dirty="0"/>
          </a:p>
          <a:p>
            <a:r>
              <a:rPr lang="en-US" dirty="0" smtClean="0"/>
              <a:t>Delivery tracking begins. </a:t>
            </a:r>
            <a:endParaRPr lang="en-US" dirty="0"/>
          </a:p>
        </p:txBody>
      </p:sp>
      <p:sp>
        <p:nvSpPr>
          <p:cNvPr id="11" name="TextBox 10"/>
          <p:cNvSpPr txBox="1"/>
          <p:nvPr/>
        </p:nvSpPr>
        <p:spPr>
          <a:xfrm>
            <a:off x="8950028" y="1847211"/>
            <a:ext cx="2189017" cy="4247317"/>
          </a:xfrm>
          <a:prstGeom prst="rect">
            <a:avLst/>
          </a:prstGeom>
          <a:noFill/>
        </p:spPr>
        <p:txBody>
          <a:bodyPr wrap="square" rtlCol="0">
            <a:spAutoFit/>
          </a:bodyPr>
          <a:lstStyle/>
          <a:p>
            <a:r>
              <a:rPr lang="en-US" dirty="0" smtClean="0"/>
              <a:t>Inbound KPI’s now adjusted.</a:t>
            </a:r>
          </a:p>
          <a:p>
            <a:endParaRPr lang="en-US" dirty="0"/>
          </a:p>
          <a:p>
            <a:r>
              <a:rPr lang="en-US" dirty="0" smtClean="0"/>
              <a:t>Best Practices sheets published.</a:t>
            </a:r>
          </a:p>
          <a:p>
            <a:endParaRPr lang="en-US" dirty="0"/>
          </a:p>
          <a:p>
            <a:r>
              <a:rPr lang="en-US" dirty="0" smtClean="0"/>
              <a:t>Inventory Management Review.</a:t>
            </a:r>
          </a:p>
          <a:p>
            <a:endParaRPr lang="en-US" dirty="0"/>
          </a:p>
          <a:p>
            <a:r>
              <a:rPr lang="en-US" dirty="0" smtClean="0"/>
              <a:t>Delivery Tracking Review.</a:t>
            </a:r>
          </a:p>
          <a:p>
            <a:endParaRPr lang="en-US" dirty="0"/>
          </a:p>
          <a:p>
            <a:r>
              <a:rPr lang="en-US" dirty="0" smtClean="0"/>
              <a:t>Plant Technology upgrade begins. </a:t>
            </a:r>
            <a:endParaRPr lang="en-US" dirty="0"/>
          </a:p>
        </p:txBody>
      </p:sp>
      <p:sp>
        <p:nvSpPr>
          <p:cNvPr id="12" name="TextBox 11"/>
          <p:cNvSpPr txBox="1"/>
          <p:nvPr/>
        </p:nvSpPr>
        <p:spPr>
          <a:xfrm>
            <a:off x="637305" y="425165"/>
            <a:ext cx="7564576" cy="523220"/>
          </a:xfrm>
          <a:prstGeom prst="rect">
            <a:avLst/>
          </a:prstGeom>
          <a:noFill/>
        </p:spPr>
        <p:txBody>
          <a:bodyPr wrap="square" rtlCol="0">
            <a:spAutoFit/>
          </a:bodyPr>
          <a:lstStyle/>
          <a:p>
            <a:r>
              <a:rPr lang="en-US" sz="2800" dirty="0" smtClean="0"/>
              <a:t>Time Schedule Inventory Implementation</a:t>
            </a:r>
            <a:endParaRPr lang="en-US" sz="2800" dirty="0"/>
          </a:p>
        </p:txBody>
      </p:sp>
      <p:pic>
        <p:nvPicPr>
          <p:cNvPr id="13"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277600" y="6094528"/>
            <a:ext cx="406400" cy="406400"/>
          </a:xfrm>
          <a:prstGeom prst="rect">
            <a:avLst/>
          </a:prstGeom>
        </p:spPr>
      </p:pic>
      <p:pic>
        <p:nvPicPr>
          <p:cNvPr id="14" name="slide19-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277600" y="6094528"/>
            <a:ext cx="406400" cy="406400"/>
          </a:xfrm>
          <a:prstGeom prst="rect">
            <a:avLst/>
          </a:prstGeom>
        </p:spPr>
      </p:pic>
      <p:pic>
        <p:nvPicPr>
          <p:cNvPr id="15" name="slide19-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277600" y="6094528"/>
            <a:ext cx="406400" cy="406400"/>
          </a:xfrm>
          <a:prstGeom prst="rect">
            <a:avLst/>
          </a:prstGeom>
        </p:spPr>
      </p:pic>
      <p:pic>
        <p:nvPicPr>
          <p:cNvPr id="16" name="slide19-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277600" y="6094528"/>
            <a:ext cx="406400" cy="406400"/>
          </a:xfrm>
          <a:prstGeom prst="rect">
            <a:avLst/>
          </a:prstGeom>
        </p:spPr>
      </p:pic>
      <p:pic>
        <p:nvPicPr>
          <p:cNvPr id="17" name="slide19-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277600" y="6094528"/>
            <a:ext cx="406400" cy="406400"/>
          </a:xfrm>
          <a:prstGeom prst="rect">
            <a:avLst/>
          </a:prstGeom>
        </p:spPr>
      </p:pic>
      <p:pic>
        <p:nvPicPr>
          <p:cNvPr id="18" name="slide19-2">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332698" y="6094528"/>
            <a:ext cx="406400" cy="406400"/>
          </a:xfrm>
          <a:prstGeom prst="rect">
            <a:avLst/>
          </a:prstGeom>
        </p:spPr>
      </p:pic>
      <p:pic>
        <p:nvPicPr>
          <p:cNvPr id="19" name="slide19-5">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8"/>
          <a:stretch>
            <a:fillRect/>
          </a:stretch>
        </p:blipFill>
        <p:spPr>
          <a:xfrm>
            <a:off x="11277600" y="6094528"/>
            <a:ext cx="406400" cy="406400"/>
          </a:xfrm>
          <a:prstGeom prst="rect">
            <a:avLst/>
          </a:prstGeom>
        </p:spPr>
      </p:pic>
    </p:spTree>
    <p:custDataLst>
      <p:tags r:id="rId1"/>
    </p:custDataLst>
    <p:extLst>
      <p:ext uri="{BB962C8B-B14F-4D97-AF65-F5344CB8AC3E}">
        <p14:creationId xmlns:p14="http://schemas.microsoft.com/office/powerpoint/2010/main" val="2553237626"/>
      </p:ext>
    </p:extLst>
  </p:cSld>
  <p:clrMapOvr>
    <a:masterClrMapping/>
  </p:clrMapOvr>
  <mc:AlternateContent xmlns:mc="http://schemas.openxmlformats.org/markup-compatibility/2006" xmlns:p14="http://schemas.microsoft.com/office/powerpoint/2010/main">
    <mc:Choice Requires="p14">
      <p:transition spd="med" p14:dur="700" advTm="103886">
        <p:fade/>
      </p:transition>
    </mc:Choice>
    <mc:Fallback xmlns="">
      <p:transition spd="med" advTm="1038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19670"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 presetClass="mediacall" presetSubtype="0" fill="hold" nodeType="withEffect">
                                  <p:stCondLst>
                                    <p:cond delay="0"/>
                                  </p:stCondLst>
                                  <p:childTnLst>
                                    <p:cmd type="call" cmd="playFrom(0.0)">
                                      <p:cBhvr>
                                        <p:cTn id="21" dur="16013" fill="hold"/>
                                        <p:tgtEl>
                                          <p:spTgt spid="18"/>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 presetClass="mediacall" presetSubtype="0" fill="hold" nodeType="withEffect">
                                  <p:stCondLst>
                                    <p:cond delay="0"/>
                                  </p:stCondLst>
                                  <p:childTnLst>
                                    <p:cmd type="call" cmd="playFrom(0.0)">
                                      <p:cBhvr>
                                        <p:cTn id="33" dur="22021" fill="hold"/>
                                        <p:tgtEl>
                                          <p:spTgt spid="15"/>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 presetClass="mediacall" presetSubtype="0" fill="hold" nodeType="withEffect">
                                  <p:stCondLst>
                                    <p:cond delay="0"/>
                                  </p:stCondLst>
                                  <p:childTnLst>
                                    <p:cmd type="call" cmd="playFrom(0.0)">
                                      <p:cBhvr>
                                        <p:cTn id="45" dur="16352" fill="hold"/>
                                        <p:tgtEl>
                                          <p:spTgt spid="16"/>
                                        </p:tgtEl>
                                      </p:cBhvr>
                                    </p:cmd>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 presetClass="mediacall" presetSubtype="0" fill="hold" nodeType="withEffect">
                                  <p:stCondLst>
                                    <p:cond delay="0"/>
                                  </p:stCondLst>
                                  <p:childTnLst>
                                    <p:cmd type="call" cmd="playFrom(0.0)">
                                      <p:cBhvr>
                                        <p:cTn id="57" dur="1611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8" fill="hold" display="0">
                  <p:stCondLst>
                    <p:cond delay="indefinite"/>
                  </p:stCondLst>
                  <p:endCondLst>
                    <p:cond evt="onStopAudio" delay="0">
                      <p:tgtEl>
                        <p:sldTgt/>
                      </p:tgtEl>
                    </p:cond>
                  </p:endCondLst>
                </p:cTn>
                <p:tgtEl>
                  <p:spTgt spid="13"/>
                </p:tgtEl>
              </p:cMediaNode>
            </p:audio>
            <p:audio>
              <p:cMediaNode vol="80000" showWhenStopped="0">
                <p:cTn id="59" fill="hold" display="0">
                  <p:stCondLst>
                    <p:cond delay="indefinite"/>
                  </p:stCondLst>
                  <p:endCondLst>
                    <p:cond evt="onStopAudio" delay="0">
                      <p:tgtEl>
                        <p:sldTgt/>
                      </p:tgtEl>
                    </p:cond>
                  </p:endCondLst>
                </p:cTn>
                <p:tgtEl>
                  <p:spTgt spid="14"/>
                </p:tgtEl>
              </p:cMediaNode>
            </p:audio>
            <p:audio>
              <p:cMediaNode vol="80000" showWhenStopped="0">
                <p:cTn id="60" fill="hold" display="0">
                  <p:stCondLst>
                    <p:cond delay="indefinite"/>
                  </p:stCondLst>
                  <p:endCondLst>
                    <p:cond evt="onStopAudio" delay="0">
                      <p:tgtEl>
                        <p:sldTgt/>
                      </p:tgtEl>
                    </p:cond>
                  </p:endCondLst>
                </p:cTn>
                <p:tgtEl>
                  <p:spTgt spid="15"/>
                </p:tgtEl>
              </p:cMediaNode>
            </p:audio>
            <p:audio>
              <p:cMediaNode vol="80000" showWhenStopped="0">
                <p:cTn id="61" fill="hold" display="0">
                  <p:stCondLst>
                    <p:cond delay="indefinite"/>
                  </p:stCondLst>
                  <p:endCondLst>
                    <p:cond evt="onStopAudio" delay="0">
                      <p:tgtEl>
                        <p:sldTgt/>
                      </p:tgtEl>
                    </p:cond>
                  </p:endCondLst>
                </p:cTn>
                <p:tgtEl>
                  <p:spTgt spid="16"/>
                </p:tgtEl>
              </p:cMediaNode>
            </p:audio>
            <p:audio>
              <p:cMediaNode vol="80000" showWhenStopped="0">
                <p:cTn id="62" fill="hold" display="0">
                  <p:stCondLst>
                    <p:cond delay="indefinite"/>
                  </p:stCondLst>
                  <p:endCondLst>
                    <p:cond evt="onStopAudio" delay="0">
                      <p:tgtEl>
                        <p:sldTgt/>
                      </p:tgtEl>
                    </p:cond>
                  </p:endCondLst>
                </p:cTn>
                <p:tgtEl>
                  <p:spTgt spid="17"/>
                </p:tgtEl>
              </p:cMediaNode>
            </p:audio>
            <p:audio>
              <p:cMediaNode vol="80000" showWhenStopped="0">
                <p:cTn id="63" fill="hold" display="0">
                  <p:stCondLst>
                    <p:cond delay="indefinite"/>
                  </p:stCondLst>
                  <p:endCondLst>
                    <p:cond evt="onStopAudio" delay="0">
                      <p:tgtEl>
                        <p:sldTgt/>
                      </p:tgtEl>
                    </p:cond>
                  </p:endCondLst>
                </p:cTn>
                <p:tgtEl>
                  <p:spTgt spid="18"/>
                </p:tgtEl>
              </p:cMediaNode>
            </p:audio>
            <p:audio>
              <p:cMediaNode vol="80000" showWhenStopped="0">
                <p:cTn id="64" fill="hold" display="0">
                  <p:stCondLst>
                    <p:cond delay="indefinite"/>
                  </p:stCondLst>
                  <p:endCondLst>
                    <p:cond evt="onStopAudio" delay="0">
                      <p:tgtEl>
                        <p:sldTgt/>
                      </p:tgtEl>
                    </p:cond>
                  </p:endCondLst>
                </p:cTn>
                <p:tgtEl>
                  <p:spTgt spid="19"/>
                </p:tgtEl>
              </p:cMediaNode>
            </p:audio>
          </p:childTnLst>
        </p:cTn>
      </p:par>
    </p:tnLst>
    <p:bldLst>
      <p:bldP spid="3" grpId="0"/>
      <p:bldP spid="4" grpId="0"/>
      <p:bldP spid="5" grpId="0"/>
      <p:bldP spid="6" grpId="0"/>
      <p:bldP spid="7" grpId="0"/>
      <p:bldP spid="8" grpId="0"/>
      <p:bldP spid="9" grpId="0"/>
      <p:bldP spid="10" grpId="0"/>
      <p:bldP spid="11" grpId="0"/>
    </p:bldLst>
  </p:timing>
  <p:extLst>
    <p:ext uri="{E180D4A7-C9FB-4DFB-919C-405C955672EB}">
      <p14:showEvtLst xmlns:p14="http://schemas.microsoft.com/office/powerpoint/2010/main">
        <p14:playEvt time="2383" objId="13"/>
        <p14:stopEvt time="22120" objId="13"/>
        <p14:playEvt time="24330" objId="18"/>
        <p14:stopEvt time="40404" objId="18"/>
        <p14:playEvt time="42973" objId="15"/>
        <p14:stopEvt time="65056" objId="15"/>
        <p14:playEvt time="67369" objId="16"/>
        <p14:stopEvt time="83775" objId="16"/>
        <p14:playEvt time="85963" objId="19"/>
        <p14:stopEvt time="102143" objId="1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History of Corus Stee</a:t>
            </a:r>
            <a:r>
              <a:rPr lang="en-US" dirty="0"/>
              <a:t>l</a:t>
            </a:r>
          </a:p>
        </p:txBody>
      </p:sp>
      <p:sp>
        <p:nvSpPr>
          <p:cNvPr id="6" name="Content Placeholder 5"/>
          <p:cNvSpPr>
            <a:spLocks noGrp="1"/>
          </p:cNvSpPr>
          <p:nvPr>
            <p:ph idx="1"/>
          </p:nvPr>
        </p:nvSpPr>
        <p:spPr/>
        <p:txBody>
          <a:bodyPr/>
          <a:lstStyle/>
          <a:p>
            <a:r>
              <a:rPr lang="en-US" dirty="0"/>
              <a:t>Corus Group was formed through the merger of </a:t>
            </a:r>
            <a:r>
              <a:rPr lang="en-US" dirty="0" err="1">
                <a:hlinkClick r:id="rId18" tooltip="Koninklijke Hoogovens"/>
              </a:rPr>
              <a:t>Koninklijke</a:t>
            </a:r>
            <a:r>
              <a:rPr lang="en-US" dirty="0">
                <a:hlinkClick r:id="rId18" tooltip="Koninklijke Hoogovens"/>
              </a:rPr>
              <a:t> </a:t>
            </a:r>
            <a:r>
              <a:rPr lang="en-US" dirty="0" err="1">
                <a:hlinkClick r:id="rId18" tooltip="Koninklijke Hoogovens"/>
              </a:rPr>
              <a:t>Hoogovens</a:t>
            </a:r>
            <a:r>
              <a:rPr lang="en-US" dirty="0"/>
              <a:t> and </a:t>
            </a:r>
            <a:r>
              <a:rPr lang="en-US" dirty="0">
                <a:hlinkClick r:id="rId19" tooltip="British Steel plc"/>
              </a:rPr>
              <a:t>British Steel </a:t>
            </a:r>
            <a:r>
              <a:rPr lang="en-US" dirty="0" smtClean="0">
                <a:hlinkClick r:id="rId19" tooltip="British Steel plc"/>
              </a:rPr>
              <a:t>plc</a:t>
            </a:r>
            <a:r>
              <a:rPr lang="en-US" dirty="0" smtClean="0"/>
              <a:t> in </a:t>
            </a:r>
            <a:r>
              <a:rPr lang="en-US" dirty="0"/>
              <a:t>1999 and was a constituent of the </a:t>
            </a:r>
            <a:r>
              <a:rPr lang="en-US" u="sng" dirty="0" smtClean="0">
                <a:hlinkClick r:id="rId20" tooltip="FTSE 100 Index"/>
              </a:rPr>
              <a:t>FTSE </a:t>
            </a:r>
            <a:r>
              <a:rPr lang="en-US" u="sng" dirty="0">
                <a:hlinkClick r:id="rId20" tooltip="FTSE 100 Index"/>
              </a:rPr>
              <a:t>100 </a:t>
            </a:r>
            <a:r>
              <a:rPr lang="en-US" u="sng" dirty="0" smtClean="0">
                <a:hlinkClick r:id="rId20" tooltip="FTSE 100 Index"/>
              </a:rPr>
              <a:t>Index</a:t>
            </a:r>
            <a:r>
              <a:rPr lang="en-US" u="sng" dirty="0" smtClean="0"/>
              <a:t>.</a:t>
            </a:r>
          </a:p>
          <a:p>
            <a:r>
              <a:rPr lang="en-US" dirty="0" smtClean="0"/>
              <a:t>Corus Steel ranked about 9</a:t>
            </a:r>
            <a:r>
              <a:rPr lang="en-US" baseline="30000" dirty="0" smtClean="0"/>
              <a:t>th</a:t>
            </a:r>
            <a:r>
              <a:rPr lang="en-US" dirty="0" smtClean="0"/>
              <a:t> place in the big top 10 in 2007</a:t>
            </a:r>
          </a:p>
          <a:p>
            <a:r>
              <a:rPr lang="en-US" dirty="0"/>
              <a:t>Tata Steel acquired Corus in 2007 as part of a strategy of international expansion</a:t>
            </a:r>
            <a:r>
              <a:rPr lang="en-US" dirty="0" smtClean="0"/>
              <a:t>.  This elevated Tata Steel to position 3 in the largest top 10 list. </a:t>
            </a:r>
          </a:p>
          <a:p>
            <a:r>
              <a:rPr lang="en-US" dirty="0" smtClean="0"/>
              <a:t>This turned out to be one of the worst business decisions in history. </a:t>
            </a:r>
          </a:p>
          <a:p>
            <a:pPr marL="0" indent="0">
              <a:buNone/>
            </a:pPr>
            <a:endParaRPr lang="en-US" dirty="0"/>
          </a:p>
        </p:txBody>
      </p:sp>
      <p:pic>
        <p:nvPicPr>
          <p:cNvPr id="3" name="slide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0591800" y="5854699"/>
            <a:ext cx="406400" cy="406400"/>
          </a:xfrm>
          <a:prstGeom prst="rect">
            <a:avLst/>
          </a:prstGeom>
        </p:spPr>
      </p:pic>
      <p:pic>
        <p:nvPicPr>
          <p:cNvPr id="4" name="slide2-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0591800" y="5854699"/>
            <a:ext cx="406400" cy="406400"/>
          </a:xfrm>
          <a:prstGeom prst="rect">
            <a:avLst/>
          </a:prstGeom>
        </p:spPr>
      </p:pic>
      <p:pic>
        <p:nvPicPr>
          <p:cNvPr id="5" name="slide2-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10591800" y="5841999"/>
            <a:ext cx="406400" cy="406400"/>
          </a:xfrm>
          <a:prstGeom prst="rect">
            <a:avLst/>
          </a:prstGeom>
        </p:spPr>
      </p:pic>
      <p:pic>
        <p:nvPicPr>
          <p:cNvPr id="7" name="slide2-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0591800" y="5841999"/>
            <a:ext cx="406400" cy="406400"/>
          </a:xfrm>
          <a:prstGeom prst="rect">
            <a:avLst/>
          </a:prstGeom>
        </p:spPr>
      </p:pic>
      <p:pic>
        <p:nvPicPr>
          <p:cNvPr id="8" name="slide2-4">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10591800" y="5841999"/>
            <a:ext cx="406400" cy="406400"/>
          </a:xfrm>
          <a:prstGeom prst="rect">
            <a:avLst/>
          </a:prstGeom>
        </p:spPr>
      </p:pic>
      <p:pic>
        <p:nvPicPr>
          <p:cNvPr id="9" name="slide2-1">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0591800" y="5829299"/>
            <a:ext cx="406400" cy="406400"/>
          </a:xfrm>
          <a:prstGeom prst="rect">
            <a:avLst/>
          </a:prstGeom>
        </p:spPr>
      </p:pic>
      <p:pic>
        <p:nvPicPr>
          <p:cNvPr id="10" name="slide2-5">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10591800" y="5835649"/>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68063">
        <p:fade/>
      </p:transition>
    </mc:Choice>
    <mc:Fallback xmlns="">
      <p:transition spd="med" advTm="680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0"/>
                                  </p:stCondLst>
                                  <p:childTnLst>
                                    <p:cmd type="call" cmd="playFrom(0.0)">
                                      <p:cBhvr>
                                        <p:cTn id="9" dur="13296"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 presetClass="mediacall" presetSubtype="0" fill="hold" nodeType="withEffect">
                                  <p:stCondLst>
                                    <p:cond delay="0"/>
                                  </p:stCondLst>
                                  <p:childTnLst>
                                    <p:cmd type="call" cmd="playFrom(0.0)">
                                      <p:cBhvr>
                                        <p:cTn id="16" dur="5407"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 presetClass="mediacall" presetSubtype="0" fill="hold" nodeType="withEffect">
                                  <p:stCondLst>
                                    <p:cond delay="0"/>
                                  </p:stCondLst>
                                  <p:childTnLst>
                                    <p:cmd type="call" cmd="playFrom(0.0)">
                                      <p:cBhvr>
                                        <p:cTn id="23" dur="16613" fill="hold"/>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 presetClass="mediacall" presetSubtype="0" fill="hold" nodeType="withEffect">
                                  <p:stCondLst>
                                    <p:cond delay="0"/>
                                  </p:stCondLst>
                                  <p:childTnLst>
                                    <p:cmd type="call" cmd="playFrom(0.0)">
                                      <p:cBhvr>
                                        <p:cTn id="30" dur="3552" fill="hold"/>
                                        <p:tgtEl>
                                          <p:spTgt spid="8"/>
                                        </p:tgtEl>
                                      </p:cBhvr>
                                    </p:cmd>
                                  </p:childTnLst>
                                </p:cTn>
                              </p:par>
                            </p:childTnLst>
                          </p:cTn>
                        </p:par>
                        <p:par>
                          <p:cTn id="31" fill="hold">
                            <p:stCondLst>
                              <p:cond delay="3552"/>
                            </p:stCondLst>
                            <p:childTnLst>
                              <p:par>
                                <p:cTn id="32" presetID="1" presetClass="mediacall" presetSubtype="0" fill="hold" nodeType="afterEffect">
                                  <p:stCondLst>
                                    <p:cond delay="0"/>
                                  </p:stCondLst>
                                  <p:childTnLst>
                                    <p:cmd type="call" cmd="playFrom(0.0)">
                                      <p:cBhvr>
                                        <p:cTn id="33" dur="196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showWhenStopped="0">
                <p:cTn id="35" fill="hold" display="0">
                  <p:stCondLst>
                    <p:cond delay="indefinite"/>
                  </p:stCondLst>
                  <p:endCondLst>
                    <p:cond evt="onStopAudio" delay="0">
                      <p:tgtEl>
                        <p:sldTgt/>
                      </p:tgtEl>
                    </p:cond>
                  </p:endCondLst>
                </p:cTn>
                <p:tgtEl>
                  <p:spTgt spid="4"/>
                </p:tgtEl>
              </p:cMediaNode>
            </p:audio>
            <p:audio>
              <p:cMediaNode vol="80000" showWhenStopped="0">
                <p:cTn id="36" fill="hold" display="0">
                  <p:stCondLst>
                    <p:cond delay="indefinite"/>
                  </p:stCondLst>
                  <p:endCondLst>
                    <p:cond evt="onStopAudio" delay="0">
                      <p:tgtEl>
                        <p:sldTgt/>
                      </p:tgtEl>
                    </p:cond>
                  </p:endCondLst>
                </p:cTn>
                <p:tgtEl>
                  <p:spTgt spid="5"/>
                </p:tgtEl>
              </p:cMediaNode>
            </p:audio>
            <p:audio>
              <p:cMediaNode vol="80000" showWhenStopped="0">
                <p:cTn id="37" fill="hold" display="0">
                  <p:stCondLst>
                    <p:cond delay="indefinite"/>
                  </p:stCondLst>
                  <p:endCondLst>
                    <p:cond evt="onStopAudio" delay="0">
                      <p:tgtEl>
                        <p:sldTgt/>
                      </p:tgtEl>
                    </p:cond>
                  </p:endCondLst>
                </p:cTn>
                <p:tgtEl>
                  <p:spTgt spid="7"/>
                </p:tgtEl>
              </p:cMediaNode>
            </p:audio>
            <p:audio>
              <p:cMediaNode vol="80000" showWhenStopped="0">
                <p:cTn id="38" fill="hold" display="0">
                  <p:stCondLst>
                    <p:cond delay="indefinite"/>
                  </p:stCondLst>
                  <p:endCondLst>
                    <p:cond evt="onStopAudio" delay="0">
                      <p:tgtEl>
                        <p:sldTgt/>
                      </p:tgtEl>
                    </p:cond>
                  </p:endCondLst>
                </p:cTn>
                <p:tgtEl>
                  <p:spTgt spid="8"/>
                </p:tgtEl>
              </p:cMediaNode>
            </p:audio>
            <p:audio>
              <p:cMediaNode vol="80000" showWhenStopped="0">
                <p:cTn id="39" fill="hold" display="0">
                  <p:stCondLst>
                    <p:cond delay="indefinite"/>
                  </p:stCondLst>
                  <p:endCondLst>
                    <p:cond evt="onStopAudio" delay="0">
                      <p:tgtEl>
                        <p:sldTgt/>
                      </p:tgtEl>
                    </p:cond>
                  </p:endCondLst>
                </p:cTn>
                <p:tgtEl>
                  <p:spTgt spid="9"/>
                </p:tgtEl>
              </p:cMediaNode>
            </p:audio>
            <p:audio>
              <p:cMediaNode vol="80000" showWhenStopped="0">
                <p:cTn id="40" fill="hold" display="0">
                  <p:stCondLst>
                    <p:cond delay="indefinite"/>
                  </p:stCondLst>
                  <p:endCondLst>
                    <p:cond evt="onStopAudio" delay="0">
                      <p:tgtEl>
                        <p:sldTgt/>
                      </p:tgtEl>
                    </p:cond>
                  </p:endCondLst>
                </p:cTn>
                <p:tgtEl>
                  <p:spTgt spid="10"/>
                </p:tgtEl>
              </p:cMediaNode>
            </p:audio>
          </p:childTnLst>
        </p:cTn>
      </p:par>
    </p:tnLst>
    <p:bldLst>
      <p:bldP spid="6" grpId="0" uiExpand="1" build="p"/>
    </p:bldLst>
  </p:timing>
  <p:extLst>
    <p:ext uri="{E180D4A7-C9FB-4DFB-919C-405C955672EB}">
      <p14:showEvtLst xmlns:p14="http://schemas.microsoft.com/office/powerpoint/2010/main">
        <p14:playEvt time="3465" objId="9"/>
        <p14:stopEvt time="16801" objId="9"/>
        <p14:playEvt time="17852" objId="5"/>
        <p14:stopEvt time="23319" objId="5"/>
        <p14:playEvt time="24348" objId="7"/>
        <p14:stopEvt time="41004" objId="7"/>
        <p14:playEvt time="42510" objId="8"/>
        <p14:playEvt time="46071" objId="10"/>
        <p14:stopEvt time="46088" objId="8"/>
        <p14:stopEvt time="65706" objId="1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157" y="1325218"/>
            <a:ext cx="10243931" cy="4385816"/>
          </a:xfrm>
          <a:prstGeom prst="rect">
            <a:avLst/>
          </a:prstGeom>
          <a:noFill/>
        </p:spPr>
        <p:txBody>
          <a:bodyPr wrap="square" rtlCol="0">
            <a:spAutoFit/>
          </a:bodyPr>
          <a:lstStyle/>
          <a:p>
            <a:r>
              <a:rPr lang="en-US" dirty="0"/>
              <a:t>• </a:t>
            </a:r>
            <a:r>
              <a:rPr lang="en-US" dirty="0" smtClean="0"/>
              <a:t>Motion </a:t>
            </a:r>
            <a:r>
              <a:rPr lang="en-US" dirty="0"/>
              <a:t>– people moving or travelling </a:t>
            </a:r>
            <a:r>
              <a:rPr lang="en-US" dirty="0" smtClean="0"/>
              <a:t>excessively is controlled through technology. Smart 	phones, FaceTime, and video conferencing is used for vendors. Customers will be 	contacted by their assigned sales representative only either by phone or face to face 	only. </a:t>
            </a:r>
          </a:p>
          <a:p>
            <a:endParaRPr lang="en-US" dirty="0"/>
          </a:p>
          <a:p>
            <a:r>
              <a:rPr lang="en-US" dirty="0"/>
              <a:t>• </a:t>
            </a:r>
            <a:r>
              <a:rPr lang="en-US" dirty="0" smtClean="0"/>
              <a:t>Waiting </a:t>
            </a:r>
            <a:r>
              <a:rPr lang="en-US" dirty="0"/>
              <a:t>times – allowing products to wait for </a:t>
            </a:r>
            <a:r>
              <a:rPr lang="en-US" dirty="0" smtClean="0"/>
              <a:t>processing is controlled now by JIT and 	Vendor Controlled Inventories and MRI.</a:t>
            </a:r>
          </a:p>
          <a:p>
            <a:endParaRPr lang="en-US" dirty="0"/>
          </a:p>
          <a:p>
            <a:r>
              <a:rPr lang="en-US" dirty="0"/>
              <a:t>• </a:t>
            </a:r>
            <a:r>
              <a:rPr lang="en-US" dirty="0" smtClean="0"/>
              <a:t>Overproduction </a:t>
            </a:r>
            <a:r>
              <a:rPr lang="en-US" dirty="0"/>
              <a:t>– making too </a:t>
            </a:r>
            <a:r>
              <a:rPr lang="en-US" dirty="0" smtClean="0"/>
              <a:t>much is now controlled by JIT, Contracted Delivery 	Services, and TQM. </a:t>
            </a:r>
            <a:r>
              <a:rPr lang="en-US" dirty="0"/>
              <a:t>Production processes that </a:t>
            </a:r>
            <a:r>
              <a:rPr lang="en-US" dirty="0" smtClean="0"/>
              <a:t>minimize </a:t>
            </a:r>
            <a:r>
              <a:rPr lang="en-US" dirty="0"/>
              <a:t>waste are referred to as ‘</a:t>
            </a:r>
            <a:r>
              <a:rPr lang="en-US" b="1" dirty="0"/>
              <a:t>lean </a:t>
            </a:r>
            <a:r>
              <a:rPr lang="en-US" b="1" dirty="0" smtClean="0"/>
              <a:t>	production</a:t>
            </a:r>
            <a:r>
              <a:rPr lang="en-US" dirty="0" smtClean="0"/>
              <a:t> and </a:t>
            </a:r>
            <a:r>
              <a:rPr lang="en-US" b="1" dirty="0" smtClean="0"/>
              <a:t>Best Practices</a:t>
            </a:r>
            <a:r>
              <a:rPr lang="en-US" dirty="0" smtClean="0"/>
              <a:t> will be set through TQM, and Continuous Improvement.</a:t>
            </a:r>
          </a:p>
          <a:p>
            <a:endParaRPr lang="en-US" dirty="0" smtClean="0"/>
          </a:p>
          <a:p>
            <a:pPr marL="285750" indent="-285750">
              <a:buFont typeface="Arial" panose="020B0604030504040204" pitchFamily="34" charset="0"/>
              <a:buChar char="•"/>
            </a:pPr>
            <a:r>
              <a:rPr lang="en-US" dirty="0" smtClean="0"/>
              <a:t>Errors and Defects are brought low by Total Quality Management, and Continuous Improvement. </a:t>
            </a:r>
          </a:p>
          <a:p>
            <a:pPr>
              <a:lnSpc>
                <a:spcPct val="150000"/>
              </a:lnSpc>
            </a:pPr>
            <a:r>
              <a:rPr lang="en-US" dirty="0" smtClean="0"/>
              <a:t> </a:t>
            </a:r>
            <a:endParaRPr lang="en-US" dirty="0"/>
          </a:p>
        </p:txBody>
      </p:sp>
      <p:sp>
        <p:nvSpPr>
          <p:cNvPr id="3" name="Title 1"/>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Implementation</a:t>
            </a:r>
            <a:endParaRPr lang="en-US" dirty="0"/>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69488" y="5711034"/>
            <a:ext cx="406400" cy="406400"/>
          </a:xfrm>
          <a:prstGeom prst="rect">
            <a:avLst/>
          </a:prstGeom>
        </p:spPr>
      </p:pic>
      <p:pic>
        <p:nvPicPr>
          <p:cNvPr id="5" name="slide20-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0994888" y="5711034"/>
            <a:ext cx="406400" cy="406400"/>
          </a:xfrm>
          <a:prstGeom prst="rect">
            <a:avLst/>
          </a:prstGeom>
        </p:spPr>
      </p:pic>
      <p:pic>
        <p:nvPicPr>
          <p:cNvPr id="6" name="slide20-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0994888" y="5711034"/>
            <a:ext cx="406400" cy="406400"/>
          </a:xfrm>
          <a:prstGeom prst="rect">
            <a:avLst/>
          </a:prstGeom>
        </p:spPr>
      </p:pic>
      <p:pic>
        <p:nvPicPr>
          <p:cNvPr id="7" name="slide20-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0994888" y="5711034"/>
            <a:ext cx="406400" cy="406400"/>
          </a:xfrm>
          <a:prstGeom prst="rect">
            <a:avLst/>
          </a:prstGeom>
        </p:spPr>
      </p:pic>
    </p:spTree>
    <p:custDataLst>
      <p:tags r:id="rId1"/>
    </p:custDataLst>
    <p:extLst>
      <p:ext uri="{BB962C8B-B14F-4D97-AF65-F5344CB8AC3E}">
        <p14:creationId xmlns:p14="http://schemas.microsoft.com/office/powerpoint/2010/main" val="4063357078"/>
      </p:ext>
    </p:extLst>
  </p:cSld>
  <p:clrMapOvr>
    <a:masterClrMapping/>
  </p:clrMapOvr>
  <mc:AlternateContent xmlns:mc="http://schemas.openxmlformats.org/markup-compatibility/2006" xmlns:p14="http://schemas.microsoft.com/office/powerpoint/2010/main">
    <mc:Choice Requires="p14">
      <p:transition spd="med" p14:dur="700" advTm="73813">
        <p:fade/>
      </p:transition>
    </mc:Choice>
    <mc:Fallback xmlns="">
      <p:transition spd="med" advTm="738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0"/>
                                  </p:stCondLst>
                                  <p:childTnLst>
                                    <p:cmd type="call" cmd="playFrom(0.0)">
                                      <p:cBhvr>
                                        <p:cTn id="9" dur="2560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 presetClass="mediacall" presetSubtype="0" fill="hold" nodeType="withEffect">
                                  <p:stCondLst>
                                    <p:cond delay="0"/>
                                  </p:stCondLst>
                                  <p:childTnLst>
                                    <p:cmd type="call" cmd="playFrom(0.0)">
                                      <p:cBhvr>
                                        <p:cTn id="16" dur="1468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 presetClass="mediacall" presetSubtype="0" fill="hold" nodeType="withEffect">
                                  <p:stCondLst>
                                    <p:cond delay="0"/>
                                  </p:stCondLst>
                                  <p:childTnLst>
                                    <p:cmd type="call" cmd="playFrom(0.0)">
                                      <p:cBhvr>
                                        <p:cTn id="23" dur="21263"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 presetClass="mediacall" presetSubtype="0" fill="hold" nodeType="withEffect">
                                  <p:stCondLst>
                                    <p:cond delay="0"/>
                                  </p:stCondLst>
                                  <p:childTnLst>
                                    <p:cmd type="call" cmd="playFrom(0.0)">
                                      <p:cBhvr>
                                        <p:cTn id="30" dur="5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27" objId="4"/>
        <p14:stopEvt time="27085" objId="4"/>
        <p14:playEvt time="27404" objId="5"/>
        <p14:stopEvt time="42119" objId="5"/>
        <p14:playEvt time="43675" objId="6"/>
        <p14:stopEvt time="64988" objId="6"/>
        <p14:playEvt time="66306" objId="7"/>
        <p14:stopEvt time="72072" objId="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604653"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506685" y="1219200"/>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571997"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539341"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37305" y="1902445"/>
            <a:ext cx="2189017" cy="4524315"/>
          </a:xfrm>
          <a:prstGeom prst="rect">
            <a:avLst/>
          </a:prstGeom>
          <a:noFill/>
        </p:spPr>
        <p:txBody>
          <a:bodyPr wrap="square" rtlCol="0">
            <a:spAutoFit/>
          </a:bodyPr>
          <a:lstStyle/>
          <a:p>
            <a:r>
              <a:rPr lang="en-US" dirty="0" smtClean="0"/>
              <a:t>Managers, Sales, </a:t>
            </a:r>
          </a:p>
          <a:p>
            <a:r>
              <a:rPr lang="en-US" dirty="0" smtClean="0"/>
              <a:t>Lead People put </a:t>
            </a:r>
          </a:p>
          <a:p>
            <a:r>
              <a:rPr lang="en-US" dirty="0" smtClean="0"/>
              <a:t>In place for Corus.</a:t>
            </a:r>
          </a:p>
          <a:p>
            <a:endParaRPr lang="en-US" dirty="0"/>
          </a:p>
          <a:p>
            <a:r>
              <a:rPr lang="en-US" dirty="0" smtClean="0"/>
              <a:t>Training in TQM, MRP, Six-Sigma, and New Inventory Software begins.</a:t>
            </a:r>
          </a:p>
          <a:p>
            <a:endParaRPr lang="en-US" dirty="0"/>
          </a:p>
          <a:p>
            <a:r>
              <a:rPr lang="en-US" dirty="0" smtClean="0"/>
              <a:t>Video Conferencing begins with Tata, and Shipping Partners.</a:t>
            </a:r>
          </a:p>
        </p:txBody>
      </p:sp>
      <p:sp>
        <p:nvSpPr>
          <p:cNvPr id="8" name="TextBox 7"/>
          <p:cNvSpPr txBox="1"/>
          <p:nvPr/>
        </p:nvSpPr>
        <p:spPr>
          <a:xfrm>
            <a:off x="2611576" y="1874828"/>
            <a:ext cx="2189017" cy="3970318"/>
          </a:xfrm>
          <a:prstGeom prst="rect">
            <a:avLst/>
          </a:prstGeom>
          <a:noFill/>
        </p:spPr>
        <p:txBody>
          <a:bodyPr wrap="square" rtlCol="0">
            <a:spAutoFit/>
          </a:bodyPr>
          <a:lstStyle/>
          <a:p>
            <a:r>
              <a:rPr lang="en-US" dirty="0" smtClean="0"/>
              <a:t>Plant put into Cell </a:t>
            </a:r>
          </a:p>
          <a:p>
            <a:r>
              <a:rPr lang="en-US" dirty="0" smtClean="0"/>
              <a:t>Configuration.</a:t>
            </a:r>
          </a:p>
          <a:p>
            <a:endParaRPr lang="en-US" dirty="0"/>
          </a:p>
          <a:p>
            <a:r>
              <a:rPr lang="en-US" dirty="0" smtClean="0"/>
              <a:t>Tata people begin training. TQM, MRP, Six Sigma, and Inventory Software. JIT begins.</a:t>
            </a:r>
          </a:p>
          <a:p>
            <a:endParaRPr lang="en-US" dirty="0"/>
          </a:p>
          <a:p>
            <a:r>
              <a:rPr lang="en-US" dirty="0" smtClean="0"/>
              <a:t>Shipping Partners begin training same as above. </a:t>
            </a:r>
            <a:endParaRPr lang="en-US" dirty="0"/>
          </a:p>
        </p:txBody>
      </p:sp>
      <p:sp>
        <p:nvSpPr>
          <p:cNvPr id="9" name="TextBox 8"/>
          <p:cNvSpPr txBox="1"/>
          <p:nvPr/>
        </p:nvSpPr>
        <p:spPr>
          <a:xfrm>
            <a:off x="4599696" y="1874828"/>
            <a:ext cx="2189017" cy="4524315"/>
          </a:xfrm>
          <a:prstGeom prst="rect">
            <a:avLst/>
          </a:prstGeom>
          <a:noFill/>
        </p:spPr>
        <p:txBody>
          <a:bodyPr wrap="square" rtlCol="0">
            <a:spAutoFit/>
          </a:bodyPr>
          <a:lstStyle/>
          <a:p>
            <a:r>
              <a:rPr lang="en-US" dirty="0" smtClean="0"/>
              <a:t>Cell info begins to regulate JIT, TQM begins.</a:t>
            </a:r>
          </a:p>
          <a:p>
            <a:endParaRPr lang="en-US" dirty="0"/>
          </a:p>
          <a:p>
            <a:r>
              <a:rPr lang="en-US" dirty="0" smtClean="0"/>
              <a:t>Inbound Safety Supply is adjusted according to inbound tracking from Tata, India.</a:t>
            </a:r>
          </a:p>
          <a:p>
            <a:endParaRPr lang="en-US" dirty="0"/>
          </a:p>
          <a:p>
            <a:r>
              <a:rPr lang="en-US" dirty="0" smtClean="0"/>
              <a:t>KPI’s are beginning to take control, Quality begins to be regulated by Cell system.</a:t>
            </a:r>
            <a:endParaRPr lang="en-US" dirty="0"/>
          </a:p>
        </p:txBody>
      </p:sp>
      <p:sp>
        <p:nvSpPr>
          <p:cNvPr id="10" name="TextBox 9"/>
          <p:cNvSpPr txBox="1"/>
          <p:nvPr/>
        </p:nvSpPr>
        <p:spPr>
          <a:xfrm>
            <a:off x="6740237" y="1828800"/>
            <a:ext cx="2189017" cy="3416320"/>
          </a:xfrm>
          <a:prstGeom prst="rect">
            <a:avLst/>
          </a:prstGeom>
          <a:noFill/>
        </p:spPr>
        <p:txBody>
          <a:bodyPr wrap="square" rtlCol="0">
            <a:spAutoFit/>
          </a:bodyPr>
          <a:lstStyle/>
          <a:p>
            <a:r>
              <a:rPr lang="en-US" dirty="0" smtClean="0"/>
              <a:t>Managers and Lead personnel begin Scheduling training classes for all employee’s</a:t>
            </a:r>
          </a:p>
          <a:p>
            <a:r>
              <a:rPr lang="en-US" dirty="0" smtClean="0"/>
              <a:t>In TQM, MRP, Lean Systems, JIT, Continuous Improvement, and Software Inventory Systems.</a:t>
            </a:r>
            <a:endParaRPr lang="en-US" dirty="0"/>
          </a:p>
        </p:txBody>
      </p:sp>
      <p:sp>
        <p:nvSpPr>
          <p:cNvPr id="11" name="TextBox 10"/>
          <p:cNvSpPr txBox="1"/>
          <p:nvPr/>
        </p:nvSpPr>
        <p:spPr>
          <a:xfrm>
            <a:off x="8728357" y="1828800"/>
            <a:ext cx="2189017" cy="3970318"/>
          </a:xfrm>
          <a:prstGeom prst="rect">
            <a:avLst/>
          </a:prstGeom>
          <a:noFill/>
        </p:spPr>
        <p:txBody>
          <a:bodyPr wrap="square" rtlCol="0">
            <a:spAutoFit/>
          </a:bodyPr>
          <a:lstStyle/>
          <a:p>
            <a:r>
              <a:rPr lang="en-US" dirty="0" smtClean="0"/>
              <a:t>Sales Team begins Video Conferencing with the Supply Chain, Managers, and Customers.</a:t>
            </a:r>
          </a:p>
          <a:p>
            <a:endParaRPr lang="en-US" dirty="0"/>
          </a:p>
          <a:p>
            <a:r>
              <a:rPr lang="en-US" dirty="0" smtClean="0"/>
              <a:t>KPI of only communicating with customers by either, phone, video Conference or in person begins.</a:t>
            </a:r>
            <a:endParaRPr lang="en-US" dirty="0"/>
          </a:p>
        </p:txBody>
      </p:sp>
      <p:sp>
        <p:nvSpPr>
          <p:cNvPr id="12" name="TextBox 11"/>
          <p:cNvSpPr txBox="1"/>
          <p:nvPr/>
        </p:nvSpPr>
        <p:spPr>
          <a:xfrm>
            <a:off x="637305" y="425165"/>
            <a:ext cx="7564576" cy="523220"/>
          </a:xfrm>
          <a:prstGeom prst="rect">
            <a:avLst/>
          </a:prstGeom>
          <a:noFill/>
        </p:spPr>
        <p:txBody>
          <a:bodyPr wrap="square" rtlCol="0">
            <a:spAutoFit/>
          </a:bodyPr>
          <a:lstStyle/>
          <a:p>
            <a:r>
              <a:rPr lang="en-US" sz="2800" dirty="0" smtClean="0"/>
              <a:t>Time Schedule Inventory Implementation</a:t>
            </a:r>
            <a:endParaRPr lang="en-US" sz="2800" dirty="0"/>
          </a:p>
        </p:txBody>
      </p:sp>
      <p:pic>
        <p:nvPicPr>
          <p:cNvPr id="16"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17374" y="6012902"/>
            <a:ext cx="406400" cy="406400"/>
          </a:xfrm>
          <a:prstGeom prst="rect">
            <a:avLst/>
          </a:prstGeom>
        </p:spPr>
      </p:pic>
      <p:pic>
        <p:nvPicPr>
          <p:cNvPr id="17" name="slide21-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17374" y="5992743"/>
            <a:ext cx="406400" cy="406400"/>
          </a:xfrm>
          <a:prstGeom prst="rect">
            <a:avLst/>
          </a:prstGeom>
        </p:spPr>
      </p:pic>
      <p:pic>
        <p:nvPicPr>
          <p:cNvPr id="18" name="slide21-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17374" y="6033060"/>
            <a:ext cx="406400" cy="406400"/>
          </a:xfrm>
          <a:prstGeom prst="rect">
            <a:avLst/>
          </a:prstGeom>
        </p:spPr>
      </p:pic>
      <p:pic>
        <p:nvPicPr>
          <p:cNvPr id="19" name="slide21-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17374" y="6039386"/>
            <a:ext cx="406400" cy="406400"/>
          </a:xfrm>
          <a:prstGeom prst="rect">
            <a:avLst/>
          </a:prstGeom>
        </p:spPr>
      </p:pic>
      <p:pic>
        <p:nvPicPr>
          <p:cNvPr id="20" name="slide21-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917374" y="6039386"/>
            <a:ext cx="406400" cy="406400"/>
          </a:xfrm>
          <a:prstGeom prst="rect">
            <a:avLst/>
          </a:prstGeom>
        </p:spPr>
      </p:pic>
      <p:pic>
        <p:nvPicPr>
          <p:cNvPr id="21" name="slide21-5">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17374" y="6045712"/>
            <a:ext cx="406400" cy="406400"/>
          </a:xfrm>
          <a:prstGeom prst="rect">
            <a:avLst/>
          </a:prstGeom>
        </p:spPr>
      </p:pic>
    </p:spTree>
    <p:custDataLst>
      <p:tags r:id="rId1"/>
    </p:custDataLst>
    <p:extLst>
      <p:ext uri="{BB962C8B-B14F-4D97-AF65-F5344CB8AC3E}">
        <p14:creationId xmlns:p14="http://schemas.microsoft.com/office/powerpoint/2010/main" val="3032716267"/>
      </p:ext>
    </p:extLst>
  </p:cSld>
  <p:clrMapOvr>
    <a:masterClrMapping/>
  </p:clrMapOvr>
  <mc:AlternateContent xmlns:mc="http://schemas.openxmlformats.org/markup-compatibility/2006" xmlns:p14="http://schemas.microsoft.com/office/powerpoint/2010/main">
    <mc:Choice Requires="p14">
      <p:transition spd="med" p14:dur="700" advTm="118428">
        <p:fade/>
      </p:transition>
    </mc:Choice>
    <mc:Fallback xmlns="">
      <p:transition spd="med" advTm="1184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21551"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mediacall" presetSubtype="0" fill="hold" nodeType="withEffect">
                                  <p:stCondLst>
                                    <p:cond delay="0"/>
                                  </p:stCondLst>
                                  <p:childTnLst>
                                    <p:cmd type="call" cmd="playFrom(0.0)">
                                      <p:cBhvr>
                                        <p:cTn id="16" dur="26592" fill="hold"/>
                                        <p:tgtEl>
                                          <p:spTgt spid="1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mediacall" presetSubtype="0" fill="hold" nodeType="withEffect">
                                  <p:stCondLst>
                                    <p:cond delay="0"/>
                                  </p:stCondLst>
                                  <p:childTnLst>
                                    <p:cmd type="call" cmd="playFrom(0.0)">
                                      <p:cBhvr>
                                        <p:cTn id="23" dur="27768" fill="hold"/>
                                        <p:tgtEl>
                                          <p:spTgt spid="18"/>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24868"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0"/>
                                  </p:stCondLst>
                                  <p:childTnLst>
                                    <p:cmd type="call" cmd="playFrom(0.0)">
                                      <p:cBhvr>
                                        <p:cTn id="37" dur="1543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16"/>
                </p:tgtEl>
              </p:cMediaNode>
            </p:audio>
            <p:audio>
              <p:cMediaNode vol="80000" showWhenStopped="0">
                <p:cTn id="39" fill="hold" display="0">
                  <p:stCondLst>
                    <p:cond delay="indefinite"/>
                  </p:stCondLst>
                  <p:endCondLst>
                    <p:cond evt="onStopAudio" delay="0">
                      <p:tgtEl>
                        <p:sldTgt/>
                      </p:tgtEl>
                    </p:cond>
                  </p:endCondLst>
                </p:cTn>
                <p:tgtEl>
                  <p:spTgt spid="17"/>
                </p:tgtEl>
              </p:cMediaNode>
            </p:audio>
            <p:audio>
              <p:cMediaNode vol="80000" showWhenStopped="0">
                <p:cTn id="40" fill="hold" display="0">
                  <p:stCondLst>
                    <p:cond delay="indefinite"/>
                  </p:stCondLst>
                  <p:endCondLst>
                    <p:cond evt="onStopAudio" delay="0">
                      <p:tgtEl>
                        <p:sldTgt/>
                      </p:tgtEl>
                    </p:cond>
                  </p:endCondLst>
                </p:cTn>
                <p:tgtEl>
                  <p:spTgt spid="18"/>
                </p:tgtEl>
              </p:cMediaNode>
            </p:audio>
            <p:audio>
              <p:cMediaNode vol="80000" showWhenStopped="0">
                <p:cTn id="41" fill="hold" display="0">
                  <p:stCondLst>
                    <p:cond delay="indefinite"/>
                  </p:stCondLst>
                  <p:endCondLst>
                    <p:cond evt="onStopAudio" delay="0">
                      <p:tgtEl>
                        <p:sldTgt/>
                      </p:tgtEl>
                    </p:cond>
                  </p:endCondLst>
                </p:cTn>
                <p:tgtEl>
                  <p:spTgt spid="19"/>
                </p:tgtEl>
              </p:cMediaNode>
            </p:audio>
            <p:audio>
              <p:cMediaNode vol="80000" showWhenStopped="0">
                <p:cTn id="42" fill="hold" display="0">
                  <p:stCondLst>
                    <p:cond delay="indefinite"/>
                  </p:stCondLst>
                  <p:endCondLst>
                    <p:cond evt="onStopAudio" delay="0">
                      <p:tgtEl>
                        <p:sldTgt/>
                      </p:tgtEl>
                    </p:cond>
                  </p:endCondLst>
                </p:cTn>
                <p:tgtEl>
                  <p:spTgt spid="20"/>
                </p:tgtEl>
              </p:cMediaNode>
            </p:audio>
            <p:audio>
              <p:cMediaNode vol="80000" showWhenStopped="0">
                <p:cTn id="43" fill="hold" display="0">
                  <p:stCondLst>
                    <p:cond delay="indefinite"/>
                  </p:stCondLst>
                  <p:endCondLst>
                    <p:cond evt="onStopAudio" delay="0">
                      <p:tgtEl>
                        <p:sldTgt/>
                      </p:tgtEl>
                    </p:cond>
                  </p:endCondLst>
                </p:cTn>
                <p:tgtEl>
                  <p:spTgt spid="21"/>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1436" objId="16"/>
        <p14:stopEvt time="23052" objId="16"/>
        <p14:playEvt time="23764" objId="17"/>
        <p14:playEvt time="49222" objId="18"/>
        <p14:stopEvt time="50388" objId="17"/>
        <p14:stopEvt time="77041" objId="18"/>
        <p14:playEvt time="77203" objId="19"/>
        <p14:playEvt time="101827" objId="21"/>
        <p14:stopEvt time="102126" objId="19"/>
        <p14:stopEvt time="117311" objId="21"/>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399002" y="215281"/>
            <a:ext cx="9644708" cy="1524132"/>
          </a:xfrm>
          <a:prstGeom prst="rect">
            <a:avLst/>
          </a:prstGeom>
        </p:spPr>
      </p:pic>
      <p:sp>
        <p:nvSpPr>
          <p:cNvPr id="3" name="TextBox 2"/>
          <p:cNvSpPr txBox="1"/>
          <p:nvPr/>
        </p:nvSpPr>
        <p:spPr>
          <a:xfrm>
            <a:off x="1007165" y="1739413"/>
            <a:ext cx="10217426" cy="1200329"/>
          </a:xfrm>
          <a:prstGeom prst="rect">
            <a:avLst/>
          </a:prstGeom>
          <a:noFill/>
        </p:spPr>
        <p:txBody>
          <a:bodyPr wrap="square" rtlCol="0">
            <a:spAutoFit/>
          </a:bodyPr>
          <a:lstStyle/>
          <a:p>
            <a:r>
              <a:rPr lang="en-US" dirty="0" smtClean="0"/>
              <a:t>Technology</a:t>
            </a:r>
          </a:p>
          <a:p>
            <a:r>
              <a:rPr lang="en-US" dirty="0"/>
              <a:t>	</a:t>
            </a:r>
            <a:r>
              <a:rPr lang="en-US" dirty="0" smtClean="0"/>
              <a:t>Corus Steel machinery is outdated.  New automated steel manufacturing equipment 	will be installed.  This will bring down costs through less power consumption, less 	frequent repairs, fewer controllers, higher output, and better quality.  </a:t>
            </a:r>
            <a:endParaRPr lang="en-US" dirty="0"/>
          </a:p>
        </p:txBody>
      </p:sp>
      <p:sp>
        <p:nvSpPr>
          <p:cNvPr id="4" name="TextBox 3"/>
          <p:cNvSpPr txBox="1"/>
          <p:nvPr/>
        </p:nvSpPr>
        <p:spPr>
          <a:xfrm>
            <a:off x="1099930" y="3498574"/>
            <a:ext cx="10124661" cy="1754326"/>
          </a:xfrm>
          <a:prstGeom prst="rect">
            <a:avLst/>
          </a:prstGeom>
          <a:noFill/>
        </p:spPr>
        <p:txBody>
          <a:bodyPr wrap="square" rtlCol="0">
            <a:spAutoFit/>
          </a:bodyPr>
          <a:lstStyle/>
          <a:p>
            <a:r>
              <a:rPr lang="en-US" dirty="0" smtClean="0"/>
              <a:t>Communications Software / Inventory Systems</a:t>
            </a:r>
          </a:p>
          <a:p>
            <a:r>
              <a:rPr lang="en-US" dirty="0"/>
              <a:t>	</a:t>
            </a:r>
            <a:r>
              <a:rPr lang="en-US" dirty="0" smtClean="0"/>
              <a:t>Communications Software will be installed and synced with all suppliers, vendors, 	contracted delivery services, sales, and management. This network will be at the hart 	of JIT, MRP, KPI’s, and the Strategic Distribution Network.  A secondary purpose is the 	monitoring of material flow, production, costs, time, and deliveries for creating 	Benchmarks.</a:t>
            </a:r>
            <a:endParaRPr lang="en-US" dirty="0"/>
          </a:p>
        </p:txBody>
      </p:sp>
      <p:pic>
        <p:nvPicPr>
          <p:cNvPr id="5"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021391" y="6032500"/>
            <a:ext cx="406400" cy="406400"/>
          </a:xfrm>
          <a:prstGeom prst="rect">
            <a:avLst/>
          </a:prstGeom>
        </p:spPr>
      </p:pic>
      <p:pic>
        <p:nvPicPr>
          <p:cNvPr id="6" name="slide22-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021391" y="6007100"/>
            <a:ext cx="406400" cy="406400"/>
          </a:xfrm>
          <a:prstGeom prst="rect">
            <a:avLst/>
          </a:prstGeom>
        </p:spPr>
      </p:pic>
    </p:spTree>
    <p:custDataLst>
      <p:tags r:id="rId1"/>
    </p:custDataLst>
    <p:extLst>
      <p:ext uri="{BB962C8B-B14F-4D97-AF65-F5344CB8AC3E}">
        <p14:creationId xmlns:p14="http://schemas.microsoft.com/office/powerpoint/2010/main" val="66732444"/>
      </p:ext>
    </p:extLst>
  </p:cSld>
  <p:clrMapOvr>
    <a:masterClrMapping/>
  </p:clrMapOvr>
  <mc:AlternateContent xmlns:mc="http://schemas.openxmlformats.org/markup-compatibility/2006" xmlns:p14="http://schemas.microsoft.com/office/powerpoint/2010/main">
    <mc:Choice Requires="p14">
      <p:transition spd="med" p14:dur="700" advTm="68906">
        <p:fade/>
      </p:transition>
    </mc:Choice>
    <mc:Fallback xmlns="">
      <p:transition spd="med" advTm="689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21864"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 presetClass="mediacall" presetSubtype="0" fill="hold" nodeType="withEffect">
                                  <p:stCondLst>
                                    <p:cond delay="0"/>
                                  </p:stCondLst>
                                  <p:childTnLst>
                                    <p:cmd type="call" cmd="playFrom(0.0)">
                                      <p:cBhvr>
                                        <p:cTn id="16" dur="43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audio>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3" grpId="0"/>
      <p:bldP spid="4" grpId="0"/>
    </p:bldLst>
  </p:timing>
  <p:extLst>
    <p:ext uri="{E180D4A7-C9FB-4DFB-919C-405C955672EB}">
      <p14:showEvtLst xmlns:p14="http://schemas.microsoft.com/office/powerpoint/2010/main">
        <p14:playEvt time="2011" objId="5"/>
        <p14:stopEvt time="23936" objId="5"/>
        <p14:playEvt time="25492" objId="6"/>
        <p14:stopEvt time="68623" objId="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604653"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950030" y="1219200"/>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918354"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871850"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51157" y="1588532"/>
            <a:ext cx="2189017" cy="5355312"/>
          </a:xfrm>
          <a:prstGeom prst="rect">
            <a:avLst/>
          </a:prstGeom>
          <a:noFill/>
        </p:spPr>
        <p:txBody>
          <a:bodyPr wrap="square" rtlCol="0">
            <a:spAutoFit/>
          </a:bodyPr>
          <a:lstStyle/>
          <a:p>
            <a:r>
              <a:rPr lang="en-US" dirty="0" smtClean="0"/>
              <a:t>Inventory Systems </a:t>
            </a:r>
          </a:p>
          <a:p>
            <a:r>
              <a:rPr lang="en-US" dirty="0" smtClean="0"/>
              <a:t>Are reviewed.</a:t>
            </a:r>
          </a:p>
          <a:p>
            <a:endParaRPr lang="en-US" dirty="0"/>
          </a:p>
          <a:p>
            <a:r>
              <a:rPr lang="en-US" dirty="0" smtClean="0"/>
              <a:t>Systems are being installed.</a:t>
            </a:r>
          </a:p>
          <a:p>
            <a:endParaRPr lang="en-US" dirty="0"/>
          </a:p>
          <a:p>
            <a:r>
              <a:rPr lang="en-US" dirty="0" smtClean="0"/>
              <a:t>Production Cell Terminals are installed.</a:t>
            </a:r>
          </a:p>
          <a:p>
            <a:endParaRPr lang="en-US" dirty="0" smtClean="0"/>
          </a:p>
          <a:p>
            <a:r>
              <a:rPr lang="en-US" dirty="0" smtClean="0"/>
              <a:t>Smart phones and Inventory Scanners purchased and setup.</a:t>
            </a:r>
          </a:p>
          <a:p>
            <a:endParaRPr lang="en-US" dirty="0"/>
          </a:p>
          <a:p>
            <a:r>
              <a:rPr lang="en-US" dirty="0" smtClean="0"/>
              <a:t>Plant technology evaluated. </a:t>
            </a:r>
            <a:endParaRPr lang="en-US" dirty="0"/>
          </a:p>
          <a:p>
            <a:endParaRPr lang="en-US" dirty="0" smtClean="0"/>
          </a:p>
        </p:txBody>
      </p:sp>
      <p:sp>
        <p:nvSpPr>
          <p:cNvPr id="8" name="TextBox 7"/>
          <p:cNvSpPr txBox="1"/>
          <p:nvPr/>
        </p:nvSpPr>
        <p:spPr>
          <a:xfrm>
            <a:off x="2729338" y="1588532"/>
            <a:ext cx="2189017" cy="5078313"/>
          </a:xfrm>
          <a:prstGeom prst="rect">
            <a:avLst/>
          </a:prstGeom>
          <a:noFill/>
        </p:spPr>
        <p:txBody>
          <a:bodyPr wrap="square" rtlCol="0">
            <a:spAutoFit/>
          </a:bodyPr>
          <a:lstStyle/>
          <a:p>
            <a:r>
              <a:rPr lang="en-US" dirty="0" smtClean="0"/>
              <a:t>Inventory Systems are completed at Corus and Tata.</a:t>
            </a:r>
          </a:p>
          <a:p>
            <a:endParaRPr lang="en-US" dirty="0"/>
          </a:p>
          <a:p>
            <a:r>
              <a:rPr lang="en-US" dirty="0" smtClean="0"/>
              <a:t>Network Connections established, Tata begins JIT, Vendor Inventory Management.</a:t>
            </a:r>
          </a:p>
          <a:p>
            <a:endParaRPr lang="en-US" dirty="0"/>
          </a:p>
          <a:p>
            <a:r>
              <a:rPr lang="en-US" dirty="0" smtClean="0"/>
              <a:t>Smartphone and scanners put in place.</a:t>
            </a:r>
          </a:p>
          <a:p>
            <a:endParaRPr lang="en-US" dirty="0"/>
          </a:p>
          <a:p>
            <a:r>
              <a:rPr lang="en-US" dirty="0" smtClean="0"/>
              <a:t>Production Cell terminals are networked.</a:t>
            </a:r>
          </a:p>
        </p:txBody>
      </p:sp>
      <p:sp>
        <p:nvSpPr>
          <p:cNvPr id="9" name="TextBox 8"/>
          <p:cNvSpPr txBox="1"/>
          <p:nvPr/>
        </p:nvSpPr>
        <p:spPr>
          <a:xfrm>
            <a:off x="4918354" y="1583791"/>
            <a:ext cx="2189017" cy="5078313"/>
          </a:xfrm>
          <a:prstGeom prst="rect">
            <a:avLst/>
          </a:prstGeom>
          <a:noFill/>
        </p:spPr>
        <p:txBody>
          <a:bodyPr wrap="square" rtlCol="0">
            <a:spAutoFit/>
          </a:bodyPr>
          <a:lstStyle/>
          <a:p>
            <a:r>
              <a:rPr lang="en-US" dirty="0" smtClean="0"/>
              <a:t>Production Technology Upgrade plan Created.</a:t>
            </a:r>
          </a:p>
          <a:p>
            <a:endParaRPr lang="en-US" dirty="0"/>
          </a:p>
          <a:p>
            <a:r>
              <a:rPr lang="en-US" dirty="0" smtClean="0"/>
              <a:t>Cell Terminals begin to create Benchmarks from Data.</a:t>
            </a:r>
          </a:p>
          <a:p>
            <a:endParaRPr lang="en-US" dirty="0"/>
          </a:p>
          <a:p>
            <a:r>
              <a:rPr lang="en-US" dirty="0" smtClean="0"/>
              <a:t>Best practices begin to be created.</a:t>
            </a:r>
          </a:p>
          <a:p>
            <a:endParaRPr lang="en-US" dirty="0"/>
          </a:p>
          <a:p>
            <a:r>
              <a:rPr lang="en-US" dirty="0" smtClean="0"/>
              <a:t>JIT begins to be implemented according to Data.</a:t>
            </a:r>
            <a:endParaRPr lang="en-US" dirty="0"/>
          </a:p>
        </p:txBody>
      </p:sp>
      <p:sp>
        <p:nvSpPr>
          <p:cNvPr id="10" name="TextBox 9"/>
          <p:cNvSpPr txBox="1"/>
          <p:nvPr/>
        </p:nvSpPr>
        <p:spPr>
          <a:xfrm>
            <a:off x="6871849" y="1583791"/>
            <a:ext cx="2189017" cy="5078313"/>
          </a:xfrm>
          <a:prstGeom prst="rect">
            <a:avLst/>
          </a:prstGeom>
          <a:noFill/>
        </p:spPr>
        <p:txBody>
          <a:bodyPr wrap="square" rtlCol="0">
            <a:spAutoFit/>
          </a:bodyPr>
          <a:lstStyle/>
          <a:p>
            <a:r>
              <a:rPr lang="en-US" dirty="0" smtClean="0"/>
              <a:t>Shipping Partners</a:t>
            </a:r>
          </a:p>
          <a:p>
            <a:r>
              <a:rPr lang="en-US" dirty="0" smtClean="0"/>
              <a:t>Are networked into the Inventory Software.</a:t>
            </a:r>
          </a:p>
          <a:p>
            <a:endParaRPr lang="en-US" dirty="0"/>
          </a:p>
          <a:p>
            <a:r>
              <a:rPr lang="en-US" dirty="0" smtClean="0"/>
              <a:t>Orders begin to be shipped through Shipping partners according to MRP, and KPI. Partners begins filling orders from emergency stocks.</a:t>
            </a:r>
          </a:p>
          <a:p>
            <a:endParaRPr lang="en-US" dirty="0"/>
          </a:p>
          <a:p>
            <a:r>
              <a:rPr lang="en-US" dirty="0" smtClean="0"/>
              <a:t>Production Tech plan is finalized.</a:t>
            </a:r>
            <a:endParaRPr lang="en-US" dirty="0"/>
          </a:p>
        </p:txBody>
      </p:sp>
      <p:sp>
        <p:nvSpPr>
          <p:cNvPr id="11" name="TextBox 10"/>
          <p:cNvSpPr txBox="1"/>
          <p:nvPr/>
        </p:nvSpPr>
        <p:spPr>
          <a:xfrm>
            <a:off x="8950029" y="1583791"/>
            <a:ext cx="2189017" cy="4247317"/>
          </a:xfrm>
          <a:prstGeom prst="rect">
            <a:avLst/>
          </a:prstGeom>
          <a:noFill/>
        </p:spPr>
        <p:txBody>
          <a:bodyPr wrap="square" rtlCol="0">
            <a:spAutoFit/>
          </a:bodyPr>
          <a:lstStyle/>
          <a:p>
            <a:r>
              <a:rPr lang="en-US" dirty="0" smtClean="0"/>
              <a:t>Inventory Software System Review.</a:t>
            </a:r>
          </a:p>
          <a:p>
            <a:endParaRPr lang="en-US" dirty="0"/>
          </a:p>
          <a:p>
            <a:r>
              <a:rPr lang="en-US" dirty="0" smtClean="0"/>
              <a:t>JIT Schedule Review.</a:t>
            </a:r>
          </a:p>
          <a:p>
            <a:endParaRPr lang="en-US" dirty="0"/>
          </a:p>
          <a:p>
            <a:r>
              <a:rPr lang="en-US" dirty="0" smtClean="0"/>
              <a:t>Shipping Partner Delivery KPI success review.</a:t>
            </a:r>
          </a:p>
          <a:p>
            <a:endParaRPr lang="en-US" dirty="0"/>
          </a:p>
          <a:p>
            <a:r>
              <a:rPr lang="en-US" dirty="0" smtClean="0"/>
              <a:t>Production Technology upgrade Commences.</a:t>
            </a:r>
            <a:endParaRPr lang="en-US" dirty="0"/>
          </a:p>
        </p:txBody>
      </p:sp>
      <p:sp>
        <p:nvSpPr>
          <p:cNvPr id="12" name="TextBox 11"/>
          <p:cNvSpPr txBox="1"/>
          <p:nvPr/>
        </p:nvSpPr>
        <p:spPr>
          <a:xfrm>
            <a:off x="651157" y="457200"/>
            <a:ext cx="6954988" cy="646331"/>
          </a:xfrm>
          <a:prstGeom prst="rect">
            <a:avLst/>
          </a:prstGeom>
          <a:noFill/>
        </p:spPr>
        <p:txBody>
          <a:bodyPr wrap="square" rtlCol="0">
            <a:spAutoFit/>
          </a:bodyPr>
          <a:lstStyle/>
          <a:p>
            <a:r>
              <a:rPr lang="en-US" sz="3600" dirty="0" smtClean="0"/>
              <a:t>Software and Systems</a:t>
            </a:r>
            <a:endParaRPr lang="en-US" sz="3600" dirty="0"/>
          </a:p>
        </p:txBody>
      </p:sp>
      <p:pic>
        <p:nvPicPr>
          <p:cNvPr id="13"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39046" y="5776492"/>
            <a:ext cx="406400" cy="406400"/>
          </a:xfrm>
          <a:prstGeom prst="rect">
            <a:avLst/>
          </a:prstGeom>
        </p:spPr>
      </p:pic>
      <p:pic>
        <p:nvPicPr>
          <p:cNvPr id="14" name="slide23-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177146" y="5831108"/>
            <a:ext cx="406400" cy="406400"/>
          </a:xfrm>
          <a:prstGeom prst="rect">
            <a:avLst/>
          </a:prstGeom>
        </p:spPr>
      </p:pic>
      <p:pic>
        <p:nvPicPr>
          <p:cNvPr id="15" name="slide23-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139046" y="5801999"/>
            <a:ext cx="406400" cy="406400"/>
          </a:xfrm>
          <a:prstGeom prst="rect">
            <a:avLst/>
          </a:prstGeom>
        </p:spPr>
      </p:pic>
      <p:pic>
        <p:nvPicPr>
          <p:cNvPr id="16" name="slide23-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139046" y="5814699"/>
            <a:ext cx="406400" cy="406400"/>
          </a:xfrm>
          <a:prstGeom prst="rect">
            <a:avLst/>
          </a:prstGeom>
        </p:spPr>
      </p:pic>
      <p:pic>
        <p:nvPicPr>
          <p:cNvPr id="17" name="slide23-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1139046" y="5814699"/>
            <a:ext cx="406400" cy="406400"/>
          </a:xfrm>
          <a:prstGeom prst="rect">
            <a:avLst/>
          </a:prstGeom>
        </p:spPr>
      </p:pic>
    </p:spTree>
    <p:custDataLst>
      <p:tags r:id="rId1"/>
    </p:custDataLst>
    <p:extLst>
      <p:ext uri="{BB962C8B-B14F-4D97-AF65-F5344CB8AC3E}">
        <p14:creationId xmlns:p14="http://schemas.microsoft.com/office/powerpoint/2010/main" val="3290562937"/>
      </p:ext>
    </p:extLst>
  </p:cSld>
  <p:clrMapOvr>
    <a:masterClrMapping/>
  </p:clrMapOvr>
  <mc:AlternateContent xmlns:mc="http://schemas.openxmlformats.org/markup-compatibility/2006" xmlns:p14="http://schemas.microsoft.com/office/powerpoint/2010/main">
    <mc:Choice Requires="p14">
      <p:transition spd="med" p14:dur="700" advTm="105349">
        <p:fade/>
      </p:transition>
    </mc:Choice>
    <mc:Fallback xmlns="">
      <p:transition spd="med" advTm="1053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22073"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mediacall" presetSubtype="0" fill="hold" nodeType="withEffect">
                                  <p:stCondLst>
                                    <p:cond delay="0"/>
                                  </p:stCondLst>
                                  <p:childTnLst>
                                    <p:cmd type="call" cmd="playFrom(0.0)">
                                      <p:cBhvr>
                                        <p:cTn id="16" dur="25051" fill="hold"/>
                                        <p:tgtEl>
                                          <p:spTgt spid="1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mediacall" presetSubtype="0" fill="hold" nodeType="withEffect">
                                  <p:stCondLst>
                                    <p:cond delay="0"/>
                                  </p:stCondLst>
                                  <p:childTnLst>
                                    <p:cmd type="call" cmd="playFrom(0.0)">
                                      <p:cBhvr>
                                        <p:cTn id="23" dur="17554"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21394"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0"/>
                                  </p:stCondLst>
                                  <p:childTnLst>
                                    <p:cmd type="call" cmd="playFrom(0.0)">
                                      <p:cBhvr>
                                        <p:cTn id="37" dur="118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13"/>
                </p:tgtEl>
              </p:cMediaNode>
            </p:audio>
            <p:audio>
              <p:cMediaNode vol="80000" showWhenStopped="0">
                <p:cTn id="39" fill="hold" display="0">
                  <p:stCondLst>
                    <p:cond delay="indefinite"/>
                  </p:stCondLst>
                  <p:endCondLst>
                    <p:cond evt="onStopAudio" delay="0">
                      <p:tgtEl>
                        <p:sldTgt/>
                      </p:tgtEl>
                    </p:cond>
                  </p:endCondLst>
                </p:cTn>
                <p:tgtEl>
                  <p:spTgt spid="14"/>
                </p:tgtEl>
              </p:cMediaNode>
            </p:audio>
            <p:audio>
              <p:cMediaNode vol="80000" showWhenStopped="0">
                <p:cTn id="40" fill="hold" display="0">
                  <p:stCondLst>
                    <p:cond delay="indefinite"/>
                  </p:stCondLst>
                  <p:endCondLst>
                    <p:cond evt="onStopAudio" delay="0">
                      <p:tgtEl>
                        <p:sldTgt/>
                      </p:tgtEl>
                    </p:cond>
                  </p:endCondLst>
                </p:cTn>
                <p:tgtEl>
                  <p:spTgt spid="15"/>
                </p:tgtEl>
              </p:cMediaNode>
            </p:audio>
            <p:audio>
              <p:cMediaNode vol="80000" showWhenStopped="0">
                <p:cTn id="41" fill="hold" display="0">
                  <p:stCondLst>
                    <p:cond delay="indefinite"/>
                  </p:stCondLst>
                  <p:endCondLst>
                    <p:cond evt="onStopAudio" delay="0">
                      <p:tgtEl>
                        <p:sldTgt/>
                      </p:tgtEl>
                    </p:cond>
                  </p:endCondLst>
                </p:cTn>
                <p:tgtEl>
                  <p:spTgt spid="16"/>
                </p:tgtEl>
              </p:cMediaNode>
            </p:audio>
            <p:audio>
              <p:cMediaNode vol="80000" showWhenStopped="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1527" objId="13"/>
        <p14:stopEvt time="23669" objId="13"/>
        <p14:playEvt time="24087" objId="14"/>
        <p14:stopEvt time="49188" objId="14"/>
        <p14:playEvt time="50394" objId="15"/>
        <p14:stopEvt time="68006" objId="15"/>
        <p14:playEvt time="70152" objId="16"/>
        <p14:stopEvt time="91575" objId="16"/>
        <p14:playEvt time="92193" objId="17"/>
        <p14:stopEvt time="104110" objId="17"/>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2208" y="1739413"/>
            <a:ext cx="9899374" cy="3416320"/>
          </a:xfrm>
          <a:prstGeom prst="rect">
            <a:avLst/>
          </a:prstGeom>
          <a:noFill/>
        </p:spPr>
        <p:txBody>
          <a:bodyPr wrap="square" rtlCol="0">
            <a:spAutoFit/>
          </a:bodyPr>
          <a:lstStyle/>
          <a:p>
            <a:r>
              <a:rPr lang="en-US" dirty="0"/>
              <a:t>Integrated Just In Time (JIT) Supply Network.</a:t>
            </a:r>
          </a:p>
          <a:p>
            <a:pPr lvl="1"/>
            <a:r>
              <a:rPr lang="en-US" dirty="0" smtClean="0"/>
              <a:t>Just In Time Supply is managed as part of the Vendor Controlled Inventories.  This is made possible by the implementation of </a:t>
            </a:r>
            <a:r>
              <a:rPr lang="en-US" dirty="0"/>
              <a:t>Manufacturing Cells and Flexible Manufacturing </a:t>
            </a:r>
            <a:r>
              <a:rPr lang="en-US" dirty="0" smtClean="0"/>
              <a:t>Systems, and TQM working in tandem.  As a product reaches the next cell or station and passes inspection it place in the manufacturing process is reported in the Inventory Software which triggers the request for on time deliveries further down the process chain.</a:t>
            </a:r>
          </a:p>
          <a:p>
            <a:pPr lvl="1"/>
            <a:endParaRPr lang="en-US" dirty="0"/>
          </a:p>
          <a:p>
            <a:r>
              <a:rPr lang="en-US" dirty="0"/>
              <a:t>Vender managed materials inventory.</a:t>
            </a:r>
          </a:p>
          <a:p>
            <a:pPr lvl="1"/>
            <a:r>
              <a:rPr lang="en-US" dirty="0" smtClean="0"/>
              <a:t>Tata will view the upcoming scheduled processes, as well as the Work In Process (WIP) manufacturing and supply needs and ship accordingly. All items will be tracked as in transit, logged at check points, and marked as delivered.</a:t>
            </a:r>
            <a:endParaRPr lang="en-US" dirty="0"/>
          </a:p>
        </p:txBody>
      </p:sp>
      <p:pic>
        <p:nvPicPr>
          <p:cNvPr id="3" name="Picture 2"/>
          <p:cNvPicPr>
            <a:picLocks noChangeAspect="1"/>
          </p:cNvPicPr>
          <p:nvPr/>
        </p:nvPicPr>
        <p:blipFill>
          <a:blip r:embed="rId8"/>
          <a:stretch>
            <a:fillRect/>
          </a:stretch>
        </p:blipFill>
        <p:spPr>
          <a:xfrm>
            <a:off x="399002" y="215281"/>
            <a:ext cx="9644708" cy="1524132"/>
          </a:xfrm>
          <a:prstGeom prst="rect">
            <a:avLst/>
          </a:prstGeom>
        </p:spPr>
      </p:pic>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71582" y="5905500"/>
            <a:ext cx="406400" cy="406400"/>
          </a:xfrm>
          <a:prstGeom prst="rect">
            <a:avLst/>
          </a:prstGeom>
        </p:spPr>
      </p:pic>
      <p:pic>
        <p:nvPicPr>
          <p:cNvPr id="5" name="slide2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171582" y="5905500"/>
            <a:ext cx="406400" cy="406400"/>
          </a:xfrm>
          <a:prstGeom prst="rect">
            <a:avLst/>
          </a:prstGeom>
        </p:spPr>
      </p:pic>
    </p:spTree>
    <p:custDataLst>
      <p:tags r:id="rId1"/>
    </p:custDataLst>
    <p:extLst>
      <p:ext uri="{BB962C8B-B14F-4D97-AF65-F5344CB8AC3E}">
        <p14:creationId xmlns:p14="http://schemas.microsoft.com/office/powerpoint/2010/main" val="621370648"/>
      </p:ext>
    </p:extLst>
  </p:cSld>
  <p:clrMapOvr>
    <a:masterClrMapping/>
  </p:clrMapOvr>
  <mc:AlternateContent xmlns:mc="http://schemas.openxmlformats.org/markup-compatibility/2006" xmlns:p14="http://schemas.microsoft.com/office/powerpoint/2010/main">
    <mc:Choice Requires="p14">
      <p:transition spd="med" p14:dur="700" advTm="82215">
        <p:fade/>
      </p:transition>
    </mc:Choice>
    <mc:Fallback xmlns="">
      <p:transition spd="med" advTm="822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 presetClass="mediacall" presetSubtype="0" fill="hold" nodeType="withEffect">
                                  <p:stCondLst>
                                    <p:cond delay="0"/>
                                  </p:stCondLst>
                                  <p:childTnLst>
                                    <p:cmd type="call" cmd="playFrom(0.0)">
                                      <p:cBhvr>
                                        <p:cTn id="12" dur="3247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 presetClass="mediacall" presetSubtype="0" fill="hold" nodeType="withEffect">
                                  <p:stCondLst>
                                    <p:cond delay="0"/>
                                  </p:stCondLst>
                                  <p:childTnLst>
                                    <p:cmd type="call" cmd="playFrom(0.0)">
                                      <p:cBhvr>
                                        <p:cTn id="22" dur="45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4"/>
                </p:tgtEl>
              </p:cMediaNode>
            </p:audio>
            <p:audio>
              <p:cMediaNode vol="80000" showWhenStopped="0">
                <p:cTn id="24"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74" objId="4"/>
        <p14:stopEvt time="34204" objId="4"/>
        <p14:playEvt time="35796" objId="5"/>
        <p14:stopEvt time="81508"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157" y="799099"/>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729338" y="813046"/>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8853043" y="836106"/>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807518" y="831457"/>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6885699" y="813046"/>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51156" y="1196325"/>
            <a:ext cx="2189017" cy="6186309"/>
          </a:xfrm>
          <a:prstGeom prst="rect">
            <a:avLst/>
          </a:prstGeom>
          <a:noFill/>
        </p:spPr>
        <p:txBody>
          <a:bodyPr wrap="square" rtlCol="0">
            <a:spAutoFit/>
          </a:bodyPr>
          <a:lstStyle/>
          <a:p>
            <a:r>
              <a:rPr lang="en-US" dirty="0" smtClean="0"/>
              <a:t>Production Cell Chain order established.</a:t>
            </a:r>
          </a:p>
          <a:p>
            <a:endParaRPr lang="en-US" dirty="0"/>
          </a:p>
          <a:p>
            <a:r>
              <a:rPr lang="en-US" dirty="0" smtClean="0"/>
              <a:t>Reviewing what products stem from which cells.</a:t>
            </a:r>
          </a:p>
          <a:p>
            <a:endParaRPr lang="en-US" dirty="0"/>
          </a:p>
          <a:p>
            <a:r>
              <a:rPr lang="en-US" dirty="0" smtClean="0"/>
              <a:t>TQM, JIT, Six Sigma, training.</a:t>
            </a:r>
          </a:p>
          <a:p>
            <a:r>
              <a:rPr lang="en-US" dirty="0" smtClean="0"/>
              <a:t>KPI’s are reviewed and established.</a:t>
            </a:r>
          </a:p>
          <a:p>
            <a:endParaRPr lang="en-US" dirty="0"/>
          </a:p>
          <a:p>
            <a:r>
              <a:rPr lang="en-US" dirty="0" smtClean="0"/>
              <a:t>Production Material Schedule estimations are manually created from estimations.</a:t>
            </a:r>
          </a:p>
          <a:p>
            <a:endParaRPr lang="en-US" dirty="0"/>
          </a:p>
          <a:p>
            <a:endParaRPr lang="en-US" dirty="0"/>
          </a:p>
        </p:txBody>
      </p:sp>
      <p:sp>
        <p:nvSpPr>
          <p:cNvPr id="8" name="TextBox 7"/>
          <p:cNvSpPr txBox="1"/>
          <p:nvPr/>
        </p:nvSpPr>
        <p:spPr>
          <a:xfrm>
            <a:off x="2729338" y="1228683"/>
            <a:ext cx="2189017" cy="5355312"/>
          </a:xfrm>
          <a:prstGeom prst="rect">
            <a:avLst/>
          </a:prstGeom>
          <a:noFill/>
        </p:spPr>
        <p:txBody>
          <a:bodyPr wrap="square" rtlCol="0">
            <a:spAutoFit/>
          </a:bodyPr>
          <a:lstStyle/>
          <a:p>
            <a:r>
              <a:rPr lang="en-US" dirty="0" smtClean="0"/>
              <a:t>Vendor Managed Inventory begins in tandem with old systems. </a:t>
            </a:r>
          </a:p>
          <a:p>
            <a:endParaRPr lang="en-US" dirty="0"/>
          </a:p>
          <a:p>
            <a:r>
              <a:rPr lang="en-US" dirty="0" smtClean="0"/>
              <a:t>Close monitoring of inbound tracking checkpoints begins.</a:t>
            </a:r>
          </a:p>
          <a:p>
            <a:endParaRPr lang="en-US" dirty="0"/>
          </a:p>
          <a:p>
            <a:r>
              <a:rPr lang="en-US" dirty="0" smtClean="0"/>
              <a:t>Flexible Manufacturing using Cell begins.</a:t>
            </a:r>
          </a:p>
          <a:p>
            <a:endParaRPr lang="en-US" dirty="0"/>
          </a:p>
          <a:p>
            <a:r>
              <a:rPr lang="en-US" dirty="0" smtClean="0"/>
              <a:t>JIT begins.</a:t>
            </a:r>
          </a:p>
          <a:p>
            <a:endParaRPr lang="en-US" dirty="0"/>
          </a:p>
          <a:p>
            <a:endParaRPr lang="en-US" dirty="0"/>
          </a:p>
        </p:txBody>
      </p:sp>
      <p:sp>
        <p:nvSpPr>
          <p:cNvPr id="9" name="TextBox 8"/>
          <p:cNvSpPr txBox="1"/>
          <p:nvPr/>
        </p:nvSpPr>
        <p:spPr>
          <a:xfrm>
            <a:off x="4807517" y="1196325"/>
            <a:ext cx="2189017" cy="4524315"/>
          </a:xfrm>
          <a:prstGeom prst="rect">
            <a:avLst/>
          </a:prstGeom>
          <a:noFill/>
        </p:spPr>
        <p:txBody>
          <a:bodyPr wrap="square" rtlCol="0">
            <a:spAutoFit/>
          </a:bodyPr>
          <a:lstStyle/>
          <a:p>
            <a:r>
              <a:rPr lang="en-US" dirty="0" smtClean="0"/>
              <a:t>Production Cell Terminals, Inbound checkpoints, and outbound Tracking begin to reveal shipping schedules in inventory software.</a:t>
            </a:r>
          </a:p>
          <a:p>
            <a:endParaRPr lang="en-US" dirty="0"/>
          </a:p>
          <a:p>
            <a:r>
              <a:rPr lang="en-US" dirty="0" smtClean="0"/>
              <a:t>KPI’s are reviews with Shipping Partners. </a:t>
            </a:r>
          </a:p>
          <a:p>
            <a:endParaRPr lang="en-US" dirty="0"/>
          </a:p>
          <a:p>
            <a:r>
              <a:rPr lang="en-US" dirty="0" smtClean="0"/>
              <a:t>TQM begins.</a:t>
            </a:r>
            <a:endParaRPr lang="en-US" dirty="0"/>
          </a:p>
        </p:txBody>
      </p:sp>
      <p:sp>
        <p:nvSpPr>
          <p:cNvPr id="10" name="TextBox 9"/>
          <p:cNvSpPr txBox="1"/>
          <p:nvPr/>
        </p:nvSpPr>
        <p:spPr>
          <a:xfrm>
            <a:off x="6885699" y="1205438"/>
            <a:ext cx="2189017" cy="5632311"/>
          </a:xfrm>
          <a:prstGeom prst="rect">
            <a:avLst/>
          </a:prstGeom>
          <a:noFill/>
        </p:spPr>
        <p:txBody>
          <a:bodyPr wrap="square" rtlCol="0">
            <a:spAutoFit/>
          </a:bodyPr>
          <a:lstStyle/>
          <a:p>
            <a:r>
              <a:rPr lang="en-US" dirty="0" smtClean="0"/>
              <a:t>JIT systems take over, Tata Steel is Vendor Controlling inventory and Production stock through product scheduling, and lead time of raw materials and Production Cell data. </a:t>
            </a:r>
          </a:p>
          <a:p>
            <a:r>
              <a:rPr lang="en-US" dirty="0" smtClean="0"/>
              <a:t>TQM, Six Sigma, JIT, Lean Productions, Continuous Improvement begins to be taught to employees. </a:t>
            </a:r>
            <a:endParaRPr lang="en-US" dirty="0"/>
          </a:p>
        </p:txBody>
      </p:sp>
      <p:sp>
        <p:nvSpPr>
          <p:cNvPr id="11" name="TextBox 10"/>
          <p:cNvSpPr txBox="1"/>
          <p:nvPr/>
        </p:nvSpPr>
        <p:spPr>
          <a:xfrm>
            <a:off x="8963878" y="1200789"/>
            <a:ext cx="2189017" cy="3693319"/>
          </a:xfrm>
          <a:prstGeom prst="rect">
            <a:avLst/>
          </a:prstGeom>
          <a:noFill/>
        </p:spPr>
        <p:txBody>
          <a:bodyPr wrap="square" rtlCol="0">
            <a:spAutoFit/>
          </a:bodyPr>
          <a:lstStyle/>
          <a:p>
            <a:r>
              <a:rPr lang="en-US" dirty="0" smtClean="0"/>
              <a:t>Production Technology upgrade  begins.</a:t>
            </a:r>
          </a:p>
          <a:p>
            <a:endParaRPr lang="en-US" dirty="0"/>
          </a:p>
          <a:p>
            <a:r>
              <a:rPr lang="en-US" dirty="0" smtClean="0"/>
              <a:t>KPI reviews, for Shipping Partners.</a:t>
            </a:r>
          </a:p>
          <a:p>
            <a:endParaRPr lang="en-US" dirty="0"/>
          </a:p>
          <a:p>
            <a:r>
              <a:rPr lang="en-US" dirty="0" smtClean="0"/>
              <a:t>Best Practices Rev 1 is established.</a:t>
            </a:r>
          </a:p>
          <a:p>
            <a:endParaRPr lang="en-US" dirty="0"/>
          </a:p>
          <a:p>
            <a:r>
              <a:rPr lang="en-US" dirty="0" smtClean="0"/>
              <a:t>Continuous Improvement meetings begin.</a:t>
            </a:r>
            <a:endParaRPr lang="en-US" dirty="0"/>
          </a:p>
        </p:txBody>
      </p:sp>
      <p:sp>
        <p:nvSpPr>
          <p:cNvPr id="12" name="TextBox 11"/>
          <p:cNvSpPr txBox="1"/>
          <p:nvPr/>
        </p:nvSpPr>
        <p:spPr>
          <a:xfrm>
            <a:off x="664996" y="221995"/>
            <a:ext cx="6954988" cy="646331"/>
          </a:xfrm>
          <a:prstGeom prst="rect">
            <a:avLst/>
          </a:prstGeom>
          <a:noFill/>
        </p:spPr>
        <p:txBody>
          <a:bodyPr wrap="square" rtlCol="0">
            <a:spAutoFit/>
          </a:bodyPr>
          <a:lstStyle/>
          <a:p>
            <a:r>
              <a:rPr lang="en-US" sz="3600" dirty="0" smtClean="0"/>
              <a:t>Software and Systems</a:t>
            </a:r>
            <a:endParaRPr lang="en-US" sz="3600" dirty="0"/>
          </a:p>
        </p:txBody>
      </p:sp>
      <p:pic>
        <p:nvPicPr>
          <p:cNvPr id="13" name="slide2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746495" y="5867400"/>
            <a:ext cx="406400" cy="406400"/>
          </a:xfrm>
          <a:prstGeom prst="rect">
            <a:avLst/>
          </a:prstGeom>
        </p:spPr>
      </p:pic>
      <p:pic>
        <p:nvPicPr>
          <p:cNvPr id="14" name="slide25-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0746495" y="5867400"/>
            <a:ext cx="406400" cy="406400"/>
          </a:xfrm>
          <a:prstGeom prst="rect">
            <a:avLst/>
          </a:prstGeom>
        </p:spPr>
      </p:pic>
      <p:pic>
        <p:nvPicPr>
          <p:cNvPr id="15" name="slide25-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0746495" y="5867400"/>
            <a:ext cx="406400" cy="406400"/>
          </a:xfrm>
          <a:prstGeom prst="rect">
            <a:avLst/>
          </a:prstGeom>
        </p:spPr>
      </p:pic>
      <p:pic>
        <p:nvPicPr>
          <p:cNvPr id="16" name="slide25-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0746495" y="5867400"/>
            <a:ext cx="406400" cy="406400"/>
          </a:xfrm>
          <a:prstGeom prst="rect">
            <a:avLst/>
          </a:prstGeom>
        </p:spPr>
      </p:pic>
      <p:pic>
        <p:nvPicPr>
          <p:cNvPr id="17" name="slide25-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0746495" y="5867400"/>
            <a:ext cx="406400" cy="406400"/>
          </a:xfrm>
          <a:prstGeom prst="rect">
            <a:avLst/>
          </a:prstGeom>
        </p:spPr>
      </p:pic>
    </p:spTree>
    <p:custDataLst>
      <p:tags r:id="rId1"/>
    </p:custDataLst>
    <p:extLst>
      <p:ext uri="{BB962C8B-B14F-4D97-AF65-F5344CB8AC3E}">
        <p14:creationId xmlns:p14="http://schemas.microsoft.com/office/powerpoint/2010/main" val="622971147"/>
      </p:ext>
    </p:extLst>
  </p:cSld>
  <p:clrMapOvr>
    <a:masterClrMapping/>
  </p:clrMapOvr>
  <mc:AlternateContent xmlns:mc="http://schemas.openxmlformats.org/markup-compatibility/2006" xmlns:p14="http://schemas.microsoft.com/office/powerpoint/2010/main">
    <mc:Choice Requires="p14">
      <p:transition spd="med" p14:dur="700" advTm="112040">
        <p:fade/>
      </p:transition>
    </mc:Choice>
    <mc:Fallback xmlns="">
      <p:transition spd="med" advTm="1120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39157"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mediacall" presetSubtype="0" fill="hold" nodeType="withEffect">
                                  <p:stCondLst>
                                    <p:cond delay="0"/>
                                  </p:stCondLst>
                                  <p:childTnLst>
                                    <p:cmd type="call" cmd="playFrom(0.0)">
                                      <p:cBhvr>
                                        <p:cTn id="16" dur="14550" fill="hold"/>
                                        <p:tgtEl>
                                          <p:spTgt spid="1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mediacall" presetSubtype="0" fill="hold" nodeType="withEffect">
                                  <p:stCondLst>
                                    <p:cond delay="0"/>
                                  </p:stCondLst>
                                  <p:childTnLst>
                                    <p:cmd type="call" cmd="playFrom(0.0)">
                                      <p:cBhvr>
                                        <p:cTn id="23" dur="17449"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mediacall" presetSubtype="0" fill="hold" nodeType="withEffect">
                                  <p:stCondLst>
                                    <p:cond delay="0"/>
                                  </p:stCondLst>
                                  <p:childTnLst>
                                    <p:cmd type="call" cmd="playFrom(0.0)">
                                      <p:cBhvr>
                                        <p:cTn id="30" dur="21890"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mediacall" presetSubtype="0" fill="hold" nodeType="withEffect">
                                  <p:stCondLst>
                                    <p:cond delay="0"/>
                                  </p:stCondLst>
                                  <p:childTnLst>
                                    <p:cmd type="call" cmd="playFrom(0.0)">
                                      <p:cBhvr>
                                        <p:cTn id="37" dur="135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13"/>
                </p:tgtEl>
              </p:cMediaNode>
            </p:audio>
            <p:audio>
              <p:cMediaNode vol="80000" showWhenStopped="0">
                <p:cTn id="39" fill="hold" display="0">
                  <p:stCondLst>
                    <p:cond delay="indefinite"/>
                  </p:stCondLst>
                  <p:endCondLst>
                    <p:cond evt="onStopAudio" delay="0">
                      <p:tgtEl>
                        <p:sldTgt/>
                      </p:tgtEl>
                    </p:cond>
                  </p:endCondLst>
                </p:cTn>
                <p:tgtEl>
                  <p:spTgt spid="14"/>
                </p:tgtEl>
              </p:cMediaNode>
            </p:audio>
            <p:audio>
              <p:cMediaNode vol="80000" showWhenStopped="0">
                <p:cTn id="40" fill="hold" display="0">
                  <p:stCondLst>
                    <p:cond delay="indefinite"/>
                  </p:stCondLst>
                  <p:endCondLst>
                    <p:cond evt="onStopAudio" delay="0">
                      <p:tgtEl>
                        <p:sldTgt/>
                      </p:tgtEl>
                    </p:cond>
                  </p:endCondLst>
                </p:cTn>
                <p:tgtEl>
                  <p:spTgt spid="15"/>
                </p:tgtEl>
              </p:cMediaNode>
            </p:audio>
            <p:audio>
              <p:cMediaNode vol="80000" showWhenStopped="0">
                <p:cTn id="41" fill="hold" display="0">
                  <p:stCondLst>
                    <p:cond delay="indefinite"/>
                  </p:stCondLst>
                  <p:endCondLst>
                    <p:cond evt="onStopAudio" delay="0">
                      <p:tgtEl>
                        <p:sldTgt/>
                      </p:tgtEl>
                    </p:cond>
                  </p:endCondLst>
                </p:cTn>
                <p:tgtEl>
                  <p:spTgt spid="16"/>
                </p:tgtEl>
              </p:cMediaNode>
            </p:audio>
            <p:audio>
              <p:cMediaNode vol="80000" showWhenStopped="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1239" objId="13"/>
        <p14:stopEvt time="40453" objId="13"/>
        <p14:playEvt time="40788" objId="14"/>
        <p14:stopEvt time="55388" objId="14"/>
        <p14:playEvt time="56202" objId="15"/>
        <p14:stopEvt time="73690" objId="15"/>
        <p14:playEvt time="74210" objId="16"/>
        <p14:stopEvt time="96142" objId="16"/>
        <p14:playEvt time="97659" objId="17"/>
        <p14:stopEvt time="111227" objId="17"/>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913" y="848139"/>
            <a:ext cx="10654747" cy="6186309"/>
          </a:xfrm>
          <a:prstGeom prst="rect">
            <a:avLst/>
          </a:prstGeom>
          <a:noFill/>
        </p:spPr>
        <p:txBody>
          <a:bodyPr wrap="square" rtlCol="0">
            <a:spAutoFit/>
          </a:bodyPr>
          <a:lstStyle/>
          <a:p>
            <a:r>
              <a:rPr lang="en-US" dirty="0"/>
              <a:t>Implementing an High bred </a:t>
            </a:r>
            <a:r>
              <a:rPr lang="en-US" dirty="0" smtClean="0"/>
              <a:t>processing, </a:t>
            </a:r>
            <a:r>
              <a:rPr lang="en-US" dirty="0"/>
              <a:t>first come first served is tier 2, tier </a:t>
            </a:r>
            <a:r>
              <a:rPr lang="en-US" dirty="0" smtClean="0"/>
              <a:t>1 </a:t>
            </a:r>
            <a:r>
              <a:rPr lang="en-US" dirty="0"/>
              <a:t>is priority time sensitive deliveries. </a:t>
            </a:r>
            <a:r>
              <a:rPr lang="en-US" dirty="0" smtClean="0"/>
              <a:t>Including </a:t>
            </a:r>
            <a:r>
              <a:rPr lang="en-US" dirty="0"/>
              <a:t>Key Performance Indicators (KPI’s). Corus has set new KPIs which focus on meeting customer deadlines, such as</a:t>
            </a:r>
            <a:r>
              <a:rPr lang="en-US" dirty="0" smtClean="0"/>
              <a:t>:</a:t>
            </a:r>
          </a:p>
          <a:p>
            <a:endParaRPr lang="en-US" dirty="0"/>
          </a:p>
          <a:p>
            <a:r>
              <a:rPr lang="en-US" dirty="0"/>
              <a:t>• </a:t>
            </a:r>
            <a:r>
              <a:rPr lang="en-US" dirty="0" smtClean="0"/>
              <a:t>A </a:t>
            </a:r>
            <a:r>
              <a:rPr lang="en-US" dirty="0"/>
              <a:t>zero backlog of customer orders - this means customers always get their deliveries on time</a:t>
            </a:r>
          </a:p>
          <a:p>
            <a:r>
              <a:rPr lang="en-US" dirty="0"/>
              <a:t>• </a:t>
            </a:r>
            <a:r>
              <a:rPr lang="en-US" dirty="0" smtClean="0"/>
              <a:t>Meeting </a:t>
            </a:r>
            <a:r>
              <a:rPr lang="en-US" dirty="0"/>
              <a:t>targets for rolling steel plate in its allotted week</a:t>
            </a:r>
            <a:r>
              <a:rPr lang="en-US" dirty="0" smtClean="0"/>
              <a:t>.</a:t>
            </a:r>
          </a:p>
          <a:p>
            <a:endParaRPr lang="en-US" dirty="0"/>
          </a:p>
          <a:p>
            <a:r>
              <a:rPr lang="en-US" dirty="0" smtClean="0"/>
              <a:t>Processes are Lean and Stream Lined, working in conjunction with TQM, CI, Benchmarking, to create Best Practices.  Cell/ Batch processing in a chain process where at the end of each process Quality is checked, and KPI is checked and finishing that process in software.  </a:t>
            </a:r>
          </a:p>
          <a:p>
            <a:endParaRPr lang="en-US" dirty="0"/>
          </a:p>
          <a:p>
            <a:r>
              <a:rPr lang="en-US" dirty="0" smtClean="0"/>
              <a:t>Since Corus has a broad range of products processes can be stream lined in a linear model.</a:t>
            </a:r>
          </a:p>
          <a:p>
            <a:endParaRPr lang="en-US" dirty="0"/>
          </a:p>
          <a:p>
            <a:r>
              <a:rPr lang="en-US" dirty="0"/>
              <a:t>For each of the 16 systems, a number of rules about stock levels and </a:t>
            </a:r>
            <a:r>
              <a:rPr lang="en-US" b="1" dirty="0"/>
              <a:t>stock rotation </a:t>
            </a:r>
            <a:r>
              <a:rPr lang="en-US" dirty="0"/>
              <a:t>have</a:t>
            </a:r>
          </a:p>
          <a:p>
            <a:r>
              <a:rPr lang="en-US" dirty="0"/>
              <a:t>been set up:</a:t>
            </a:r>
          </a:p>
          <a:p>
            <a:r>
              <a:rPr lang="en-US" dirty="0"/>
              <a:t>• Stock rotation ensures that the plates for one customer do not become buried beneath</a:t>
            </a:r>
          </a:p>
          <a:p>
            <a:r>
              <a:rPr lang="en-US" dirty="0" smtClean="0"/>
              <a:t>	others </a:t>
            </a:r>
            <a:r>
              <a:rPr lang="en-US" dirty="0"/>
              <a:t>and therefore delayed.</a:t>
            </a:r>
          </a:p>
          <a:p>
            <a:r>
              <a:rPr lang="en-US" dirty="0"/>
              <a:t>• The required amount of slab steel (‘</a:t>
            </a:r>
            <a:r>
              <a:rPr lang="en-US" b="1" dirty="0"/>
              <a:t>feedstock</a:t>
            </a:r>
            <a:r>
              <a:rPr lang="en-US" dirty="0"/>
              <a:t>’) must be in front of the mill by the</a:t>
            </a:r>
          </a:p>
          <a:p>
            <a:r>
              <a:rPr lang="en-US" dirty="0" smtClean="0"/>
              <a:t>	Tuesday </a:t>
            </a:r>
            <a:r>
              <a:rPr lang="en-US" dirty="0"/>
              <a:t>of the week in which the material is to be rolled.</a:t>
            </a:r>
          </a:p>
          <a:p>
            <a:r>
              <a:rPr lang="en-US" dirty="0"/>
              <a:t>• By rolling plates in the planned week, the mill is properly paced and all ‘downstream’</a:t>
            </a:r>
          </a:p>
          <a:p>
            <a:r>
              <a:rPr lang="en-US" dirty="0" smtClean="0"/>
              <a:t>	processes </a:t>
            </a:r>
            <a:r>
              <a:rPr lang="en-US" dirty="0"/>
              <a:t>(such as cutting, levelling and inspection) can be scheduled accordingly.</a:t>
            </a:r>
          </a:p>
          <a:p>
            <a:endParaRPr lang="en-US" dirty="0"/>
          </a:p>
        </p:txBody>
      </p:sp>
      <p:pic>
        <p:nvPicPr>
          <p:cNvPr id="3" name="Picture 2"/>
          <p:cNvPicPr>
            <a:picLocks noChangeAspect="1"/>
          </p:cNvPicPr>
          <p:nvPr/>
        </p:nvPicPr>
        <p:blipFill>
          <a:blip r:embed="rId20"/>
          <a:stretch>
            <a:fillRect/>
          </a:stretch>
        </p:blipFill>
        <p:spPr>
          <a:xfrm>
            <a:off x="250181" y="-39757"/>
            <a:ext cx="9650804" cy="1524132"/>
          </a:xfrm>
          <a:prstGeom prst="rect">
            <a:avLst/>
          </a:prstGeom>
        </p:spPr>
      </p:pic>
      <p:pic>
        <p:nvPicPr>
          <p:cNvPr id="4" name="slide2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280360" y="6045200"/>
            <a:ext cx="406400" cy="406400"/>
          </a:xfrm>
          <a:prstGeom prst="rect">
            <a:avLst/>
          </a:prstGeom>
        </p:spPr>
      </p:pic>
      <p:pic>
        <p:nvPicPr>
          <p:cNvPr id="5" name="slide26-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1229560" y="6049494"/>
            <a:ext cx="406400" cy="406400"/>
          </a:xfrm>
          <a:prstGeom prst="rect">
            <a:avLst/>
          </a:prstGeom>
        </p:spPr>
      </p:pic>
      <p:pic>
        <p:nvPicPr>
          <p:cNvPr id="6" name="slide26-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11280360" y="6049494"/>
            <a:ext cx="406400" cy="406400"/>
          </a:xfrm>
          <a:prstGeom prst="rect">
            <a:avLst/>
          </a:prstGeom>
        </p:spPr>
      </p:pic>
      <p:pic>
        <p:nvPicPr>
          <p:cNvPr id="7" name="slide26-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1242260" y="6049494"/>
            <a:ext cx="406400" cy="406400"/>
          </a:xfrm>
          <a:prstGeom prst="rect">
            <a:avLst/>
          </a:prstGeom>
        </p:spPr>
      </p:pic>
      <p:pic>
        <p:nvPicPr>
          <p:cNvPr id="8" name="slide26-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11242260" y="6032500"/>
            <a:ext cx="406400" cy="406400"/>
          </a:xfrm>
          <a:prstGeom prst="rect">
            <a:avLst/>
          </a:prstGeom>
        </p:spPr>
      </p:pic>
      <p:pic>
        <p:nvPicPr>
          <p:cNvPr id="9" name="slide26-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1242260" y="6032500"/>
            <a:ext cx="406400" cy="406400"/>
          </a:xfrm>
          <a:prstGeom prst="rect">
            <a:avLst/>
          </a:prstGeom>
        </p:spPr>
      </p:pic>
      <p:pic>
        <p:nvPicPr>
          <p:cNvPr id="10" name="slide26-7">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11242260" y="6032500"/>
            <a:ext cx="406400" cy="406400"/>
          </a:xfrm>
          <a:prstGeom prst="rect">
            <a:avLst/>
          </a:prstGeom>
        </p:spPr>
      </p:pic>
      <p:pic>
        <p:nvPicPr>
          <p:cNvPr id="11" name="slide26-8">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1"/>
          <a:stretch>
            <a:fillRect/>
          </a:stretch>
        </p:blipFill>
        <p:spPr>
          <a:xfrm>
            <a:off x="11242260" y="6032500"/>
            <a:ext cx="406400" cy="406400"/>
          </a:xfrm>
          <a:prstGeom prst="rect">
            <a:avLst/>
          </a:prstGeom>
        </p:spPr>
      </p:pic>
    </p:spTree>
    <p:custDataLst>
      <p:tags r:id="rId1"/>
    </p:custDataLst>
    <p:extLst>
      <p:ext uri="{BB962C8B-B14F-4D97-AF65-F5344CB8AC3E}">
        <p14:creationId xmlns:p14="http://schemas.microsoft.com/office/powerpoint/2010/main" val="3758223836"/>
      </p:ext>
    </p:extLst>
  </p:cSld>
  <p:clrMapOvr>
    <a:masterClrMapping/>
  </p:clrMapOvr>
  <mc:AlternateContent xmlns:mc="http://schemas.openxmlformats.org/markup-compatibility/2006" xmlns:p14="http://schemas.microsoft.com/office/powerpoint/2010/main">
    <mc:Choice Requires="p14">
      <p:transition spd="med" p14:dur="700" advTm="139186">
        <p:fade/>
      </p:transition>
    </mc:Choice>
    <mc:Fallback xmlns="">
      <p:transition spd="med" advTm="1391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0"/>
                                  </p:stCondLst>
                                  <p:childTnLst>
                                    <p:cmd type="call" cmd="playFrom(0.0)">
                                      <p:cBhvr>
                                        <p:cTn id="9" dur="26958"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 presetClass="mediacall" presetSubtype="0" fill="hold" nodeType="withEffect">
                                  <p:stCondLst>
                                    <p:cond delay="0"/>
                                  </p:stCondLst>
                                  <p:childTnLst>
                                    <p:cmd type="call" cmd="playFrom(0.0)">
                                      <p:cBhvr>
                                        <p:cTn id="19" dur="19461" fill="hold"/>
                                        <p:tgtEl>
                                          <p:spTgt spid="5"/>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 presetClass="mediacall" presetSubtype="0" fill="hold" nodeType="withEffect">
                                  <p:stCondLst>
                                    <p:cond delay="0"/>
                                  </p:stCondLst>
                                  <p:childTnLst>
                                    <p:cmd type="call" cmd="playFrom(0.0)">
                                      <p:cBhvr>
                                        <p:cTn id="26" dur="26435"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par>
                                <p:cTn id="32" presetID="1" presetClass="mediacall" presetSubtype="0" fill="hold" nodeType="withEffect">
                                  <p:stCondLst>
                                    <p:cond delay="0"/>
                                  </p:stCondLst>
                                  <p:childTnLst>
                                    <p:cmd type="call" cmd="playFrom(0.0)">
                                      <p:cBhvr>
                                        <p:cTn id="33" dur="7314" fill="hold"/>
                                        <p:tgtEl>
                                          <p:spTgt spid="7"/>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500"/>
                                        <p:tgtEl>
                                          <p:spTgt spid="2">
                                            <p:txEl>
                                              <p:pRg st="10" end="10"/>
                                            </p:txEl>
                                          </p:spTgt>
                                        </p:tgtEl>
                                      </p:cBhvr>
                                    </p:animEffect>
                                  </p:childTnLst>
                                </p:cTn>
                              </p:par>
                              <p:par>
                                <p:cTn id="42" presetID="1" presetClass="mediacall" presetSubtype="0" fill="hold" nodeType="withEffect">
                                  <p:stCondLst>
                                    <p:cond delay="0"/>
                                  </p:stCondLst>
                                  <p:childTnLst>
                                    <p:cmd type="call" cmd="playFrom(0.0)">
                                      <p:cBhvr>
                                        <p:cTn id="43" dur="6948" fill="hold"/>
                                        <p:tgtEl>
                                          <p:spTgt spid="8"/>
                                        </p:tgtEl>
                                      </p:cBhvr>
                                    </p:cmd>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par>
                                <p:cTn id="52" presetID="1" presetClass="mediacall" presetSubtype="0" fill="hold" nodeType="withEffect">
                                  <p:stCondLst>
                                    <p:cond delay="0"/>
                                  </p:stCondLst>
                                  <p:childTnLst>
                                    <p:cmd type="call" cmd="playFrom(0.0)">
                                      <p:cBhvr>
                                        <p:cTn id="53" dur="7706" fill="hold"/>
                                        <p:tgtEl>
                                          <p:spTgt spid="9"/>
                                        </p:tgtEl>
                                      </p:cBhvr>
                                    </p:cmd>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13" end="13"/>
                                            </p:txEl>
                                          </p:spTgt>
                                        </p:tgtEl>
                                        <p:attrNameLst>
                                          <p:attrName>style.visibility</p:attrName>
                                        </p:attrNameLst>
                                      </p:cBhvr>
                                      <p:to>
                                        <p:strVal val="visible"/>
                                      </p:to>
                                    </p:set>
                                    <p:animEffect transition="in" filter="fade">
                                      <p:cBhvr>
                                        <p:cTn id="58" dur="500"/>
                                        <p:tgtEl>
                                          <p:spTgt spid="2">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4" end="14"/>
                                            </p:txEl>
                                          </p:spTgt>
                                        </p:tgtEl>
                                        <p:attrNameLst>
                                          <p:attrName>style.visibility</p:attrName>
                                        </p:attrNameLst>
                                      </p:cBhvr>
                                      <p:to>
                                        <p:strVal val="visible"/>
                                      </p:to>
                                    </p:set>
                                    <p:animEffect transition="in" filter="fade">
                                      <p:cBhvr>
                                        <p:cTn id="61" dur="500"/>
                                        <p:tgtEl>
                                          <p:spTgt spid="2">
                                            <p:txEl>
                                              <p:pRg st="14" end="14"/>
                                            </p:txEl>
                                          </p:spTgt>
                                        </p:tgtEl>
                                      </p:cBhvr>
                                    </p:animEffect>
                                  </p:childTnLst>
                                </p:cTn>
                              </p:par>
                              <p:par>
                                <p:cTn id="62" presetID="1" presetClass="mediacall" presetSubtype="0" fill="hold" nodeType="withEffect">
                                  <p:stCondLst>
                                    <p:cond delay="0"/>
                                  </p:stCondLst>
                                  <p:childTnLst>
                                    <p:cmd type="call" cmd="playFrom(0.0)">
                                      <p:cBhvr>
                                        <p:cTn id="63" dur="13792" fill="hold"/>
                                        <p:tgtEl>
                                          <p:spTgt spid="10"/>
                                        </p:tgtEl>
                                      </p:cBhvr>
                                    </p:cmd>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xEl>
                                              <p:pRg st="15" end="15"/>
                                            </p:txEl>
                                          </p:spTgt>
                                        </p:tgtEl>
                                        <p:attrNameLst>
                                          <p:attrName>style.visibility</p:attrName>
                                        </p:attrNameLst>
                                      </p:cBhvr>
                                      <p:to>
                                        <p:strVal val="visible"/>
                                      </p:to>
                                    </p:set>
                                    <p:animEffect transition="in" filter="fade">
                                      <p:cBhvr>
                                        <p:cTn id="68" dur="500"/>
                                        <p:tgtEl>
                                          <p:spTgt spid="2">
                                            <p:txEl>
                                              <p:pRg st="15" end="1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
                                            <p:txEl>
                                              <p:pRg st="16" end="16"/>
                                            </p:txEl>
                                          </p:spTgt>
                                        </p:tgtEl>
                                        <p:attrNameLst>
                                          <p:attrName>style.visibility</p:attrName>
                                        </p:attrNameLst>
                                      </p:cBhvr>
                                      <p:to>
                                        <p:strVal val="visible"/>
                                      </p:to>
                                    </p:set>
                                    <p:animEffect transition="in" filter="fade">
                                      <p:cBhvr>
                                        <p:cTn id="71" dur="500"/>
                                        <p:tgtEl>
                                          <p:spTgt spid="2">
                                            <p:txEl>
                                              <p:pRg st="16" end="16"/>
                                            </p:txEl>
                                          </p:spTgt>
                                        </p:tgtEl>
                                      </p:cBhvr>
                                    </p:animEffect>
                                  </p:childTnLst>
                                </p:cTn>
                              </p:par>
                              <p:par>
                                <p:cTn id="72" presetID="1" presetClass="mediacall" presetSubtype="0" fill="hold" nodeType="withEffect">
                                  <p:stCondLst>
                                    <p:cond delay="0"/>
                                  </p:stCondLst>
                                  <p:childTnLst>
                                    <p:cmd type="call" cmd="playFrom(0.0)">
                                      <p:cBhvr>
                                        <p:cTn id="73" dur="197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4" fill="hold" display="0">
                  <p:stCondLst>
                    <p:cond delay="indefinite"/>
                  </p:stCondLst>
                  <p:endCondLst>
                    <p:cond evt="onStopAudio" delay="0">
                      <p:tgtEl>
                        <p:sldTgt/>
                      </p:tgtEl>
                    </p:cond>
                  </p:endCondLst>
                </p:cTn>
                <p:tgtEl>
                  <p:spTgt spid="4"/>
                </p:tgtEl>
              </p:cMediaNode>
            </p:audio>
            <p:audio>
              <p:cMediaNode vol="80000" showWhenStopped="0">
                <p:cTn id="75" fill="hold" display="0">
                  <p:stCondLst>
                    <p:cond delay="indefinite"/>
                  </p:stCondLst>
                  <p:endCondLst>
                    <p:cond evt="onStopAudio" delay="0">
                      <p:tgtEl>
                        <p:sldTgt/>
                      </p:tgtEl>
                    </p:cond>
                  </p:endCondLst>
                </p:cTn>
                <p:tgtEl>
                  <p:spTgt spid="5"/>
                </p:tgtEl>
              </p:cMediaNode>
            </p:audio>
            <p:audio>
              <p:cMediaNode vol="80000" showWhenStopped="0">
                <p:cTn id="76" fill="hold" display="0">
                  <p:stCondLst>
                    <p:cond delay="indefinite"/>
                  </p:stCondLst>
                  <p:endCondLst>
                    <p:cond evt="onStopAudio" delay="0">
                      <p:tgtEl>
                        <p:sldTgt/>
                      </p:tgtEl>
                    </p:cond>
                  </p:endCondLst>
                </p:cTn>
                <p:tgtEl>
                  <p:spTgt spid="6"/>
                </p:tgtEl>
              </p:cMediaNode>
            </p:audio>
            <p:audio>
              <p:cMediaNode vol="80000" showWhenStopped="0">
                <p:cTn id="77" fill="hold" display="0">
                  <p:stCondLst>
                    <p:cond delay="indefinite"/>
                  </p:stCondLst>
                  <p:endCondLst>
                    <p:cond evt="onStopAudio" delay="0">
                      <p:tgtEl>
                        <p:sldTgt/>
                      </p:tgtEl>
                    </p:cond>
                  </p:endCondLst>
                </p:cTn>
                <p:tgtEl>
                  <p:spTgt spid="7"/>
                </p:tgtEl>
              </p:cMediaNode>
            </p:audio>
            <p:audio>
              <p:cMediaNode vol="80000" showWhenStopped="0">
                <p:cTn id="78" fill="hold" display="0">
                  <p:stCondLst>
                    <p:cond delay="indefinite"/>
                  </p:stCondLst>
                  <p:endCondLst>
                    <p:cond evt="onStopAudio" delay="0">
                      <p:tgtEl>
                        <p:sldTgt/>
                      </p:tgtEl>
                    </p:cond>
                  </p:endCondLst>
                </p:cTn>
                <p:tgtEl>
                  <p:spTgt spid="8"/>
                </p:tgtEl>
              </p:cMediaNode>
            </p:audio>
            <p:audio>
              <p:cMediaNode vol="80000" showWhenStopped="0">
                <p:cTn id="79" fill="hold" display="0">
                  <p:stCondLst>
                    <p:cond delay="indefinite"/>
                  </p:stCondLst>
                  <p:endCondLst>
                    <p:cond evt="onStopAudio" delay="0">
                      <p:tgtEl>
                        <p:sldTgt/>
                      </p:tgtEl>
                    </p:cond>
                  </p:endCondLst>
                </p:cTn>
                <p:tgtEl>
                  <p:spTgt spid="9"/>
                </p:tgtEl>
              </p:cMediaNode>
            </p:audio>
            <p:audio>
              <p:cMediaNode vol="80000" showWhenStopped="0">
                <p:cTn id="80" fill="hold" display="0">
                  <p:stCondLst>
                    <p:cond delay="indefinite"/>
                  </p:stCondLst>
                  <p:endCondLst>
                    <p:cond evt="onStopAudio" delay="0">
                      <p:tgtEl>
                        <p:sldTgt/>
                      </p:tgtEl>
                    </p:cond>
                  </p:endCondLst>
                </p:cTn>
                <p:tgtEl>
                  <p:spTgt spid="10"/>
                </p:tgtEl>
              </p:cMediaNode>
            </p:audio>
            <p:audio>
              <p:cMediaNode vol="80000" showWhenStopped="0">
                <p:cTn id="8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249" objId="4"/>
        <p14:stopEvt time="28269" objId="4"/>
        <p14:playEvt time="28650" objId="5"/>
        <p14:stopEvt time="48172" objId="5"/>
        <p14:playEvt time="48904" objId="6"/>
        <p14:stopEvt time="75374" objId="6"/>
        <p14:playEvt time="76674" objId="7"/>
        <p14:stopEvt time="84041" objId="7"/>
        <p14:playEvt time="85676" objId="8"/>
        <p14:stopEvt time="92658" objId="8"/>
        <p14:playEvt time="94095" objId="9"/>
        <p14:stopEvt time="101827" objId="9"/>
        <p14:playEvt time="102999" objId="10"/>
        <p14:stopEvt time="116845" objId="10"/>
        <p14:playEvt time="118273" objId="11"/>
        <p14:stopEvt time="138096" objId="11"/>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16441" y="255038"/>
            <a:ext cx="9650804" cy="1524132"/>
          </a:xfrm>
          <a:prstGeom prst="rect">
            <a:avLst/>
          </a:prstGeom>
        </p:spPr>
      </p:pic>
      <p:sp>
        <p:nvSpPr>
          <p:cNvPr id="3" name="TextBox 2"/>
          <p:cNvSpPr txBox="1"/>
          <p:nvPr/>
        </p:nvSpPr>
        <p:spPr>
          <a:xfrm>
            <a:off x="1285461" y="1470713"/>
            <a:ext cx="9965634" cy="923330"/>
          </a:xfrm>
          <a:prstGeom prst="rect">
            <a:avLst/>
          </a:prstGeom>
          <a:noFill/>
        </p:spPr>
        <p:txBody>
          <a:bodyPr wrap="square" rtlCol="0">
            <a:spAutoFit/>
          </a:bodyPr>
          <a:lstStyle/>
          <a:p>
            <a:r>
              <a:rPr lang="en-US" dirty="0" smtClean="0"/>
              <a:t>Rolled and plate steel is the first cell, bars, and other products are made from the rolled and plate steel, using each cell to produce a product, then using the following cells to refine the next product from the former.</a:t>
            </a:r>
            <a:endParaRPr lang="en-US" dirty="0"/>
          </a:p>
        </p:txBody>
      </p:sp>
      <p:sp>
        <p:nvSpPr>
          <p:cNvPr id="4" name="Rectangle 3"/>
          <p:cNvSpPr/>
          <p:nvPr/>
        </p:nvSpPr>
        <p:spPr>
          <a:xfrm>
            <a:off x="901148" y="3631096"/>
            <a:ext cx="1152939" cy="940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Plate </a:t>
            </a:r>
          </a:p>
          <a:p>
            <a:pPr algn="ctr"/>
            <a:r>
              <a:rPr lang="en-US" dirty="0" smtClean="0"/>
              <a:t>Steel</a:t>
            </a:r>
            <a:endParaRPr lang="en-US" dirty="0"/>
          </a:p>
        </p:txBody>
      </p:sp>
      <p:cxnSp>
        <p:nvCxnSpPr>
          <p:cNvPr id="6" name="Straight Arrow Connector 5"/>
          <p:cNvCxnSpPr/>
          <p:nvPr/>
        </p:nvCxnSpPr>
        <p:spPr>
          <a:xfrm flipV="1">
            <a:off x="2199861" y="3631096"/>
            <a:ext cx="901148" cy="503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46783" y="3270174"/>
            <a:ext cx="1152939" cy="940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Bars </a:t>
            </a:r>
          </a:p>
          <a:p>
            <a:pPr algn="ctr"/>
            <a:r>
              <a:rPr lang="en-US" dirty="0" smtClean="0"/>
              <a:t>and</a:t>
            </a:r>
          </a:p>
          <a:p>
            <a:pPr algn="ctr"/>
            <a:r>
              <a:rPr lang="en-US" dirty="0" smtClean="0"/>
              <a:t>pipes</a:t>
            </a:r>
            <a:endParaRPr lang="en-US" dirty="0"/>
          </a:p>
        </p:txBody>
      </p:sp>
      <p:pic>
        <p:nvPicPr>
          <p:cNvPr id="9" name="Picture 8"/>
          <p:cNvPicPr>
            <a:picLocks noChangeAspect="1"/>
          </p:cNvPicPr>
          <p:nvPr/>
        </p:nvPicPr>
        <p:blipFill>
          <a:blip r:embed="rId6"/>
          <a:stretch>
            <a:fillRect/>
          </a:stretch>
        </p:blipFill>
        <p:spPr>
          <a:xfrm rot="1793111">
            <a:off x="2168663" y="4485567"/>
            <a:ext cx="1116982" cy="172867"/>
          </a:xfrm>
          <a:prstGeom prst="rect">
            <a:avLst/>
          </a:prstGeom>
        </p:spPr>
      </p:pic>
      <p:sp>
        <p:nvSpPr>
          <p:cNvPr id="11" name="Rectangle 10"/>
          <p:cNvSpPr/>
          <p:nvPr/>
        </p:nvSpPr>
        <p:spPr>
          <a:xfrm>
            <a:off x="3246782" y="4454764"/>
            <a:ext cx="1152939" cy="1203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Products</a:t>
            </a:r>
          </a:p>
          <a:p>
            <a:pPr algn="ctr"/>
            <a:r>
              <a:rPr lang="en-US" dirty="0" smtClean="0"/>
              <a:t>Req.</a:t>
            </a:r>
          </a:p>
          <a:p>
            <a:pPr algn="ctr"/>
            <a:r>
              <a:rPr lang="en-US" dirty="0" smtClean="0"/>
              <a:t>Flat surfaces</a:t>
            </a:r>
          </a:p>
        </p:txBody>
      </p:sp>
      <p:cxnSp>
        <p:nvCxnSpPr>
          <p:cNvPr id="13" name="Straight Arrow Connector 12"/>
          <p:cNvCxnSpPr/>
          <p:nvPr/>
        </p:nvCxnSpPr>
        <p:spPr>
          <a:xfrm>
            <a:off x="4731026" y="3723861"/>
            <a:ext cx="1139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923721" y="2769703"/>
            <a:ext cx="1364975"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a:t>
            </a:r>
          </a:p>
          <a:p>
            <a:pPr algn="ctr"/>
            <a:r>
              <a:rPr lang="en-US" dirty="0" smtClean="0"/>
              <a:t>Made </a:t>
            </a:r>
          </a:p>
          <a:p>
            <a:pPr algn="ctr"/>
            <a:r>
              <a:rPr lang="en-US" dirty="0" smtClean="0"/>
              <a:t>From Bars and pipes</a:t>
            </a:r>
            <a:endParaRPr lang="en-US" dirty="0"/>
          </a:p>
        </p:txBody>
      </p:sp>
      <p:cxnSp>
        <p:nvCxnSpPr>
          <p:cNvPr id="16" name="Straight Arrow Connector 15"/>
          <p:cNvCxnSpPr/>
          <p:nvPr/>
        </p:nvCxnSpPr>
        <p:spPr>
          <a:xfrm>
            <a:off x="4558748" y="4925217"/>
            <a:ext cx="1311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923721" y="4567678"/>
            <a:ext cx="1364975"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Special</a:t>
            </a:r>
          </a:p>
          <a:p>
            <a:pPr algn="ctr"/>
            <a:r>
              <a:rPr lang="en-US" dirty="0" smtClean="0"/>
              <a:t>Flat or</a:t>
            </a:r>
          </a:p>
          <a:p>
            <a:pPr algn="ctr"/>
            <a:r>
              <a:rPr lang="en-US" dirty="0" smtClean="0"/>
              <a:t>engraved</a:t>
            </a:r>
            <a:endParaRPr lang="en-US" dirty="0"/>
          </a:p>
        </p:txBody>
      </p:sp>
      <p:sp>
        <p:nvSpPr>
          <p:cNvPr id="18" name="Rectangle 17"/>
          <p:cNvSpPr/>
          <p:nvPr/>
        </p:nvSpPr>
        <p:spPr>
          <a:xfrm>
            <a:off x="7905959" y="3434346"/>
            <a:ext cx="1497495" cy="204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Assembly</a:t>
            </a:r>
            <a:endParaRPr lang="en-US" dirty="0"/>
          </a:p>
        </p:txBody>
      </p:sp>
      <p:sp>
        <p:nvSpPr>
          <p:cNvPr id="19" name="Rectangle 18"/>
          <p:cNvSpPr/>
          <p:nvPr/>
        </p:nvSpPr>
        <p:spPr>
          <a:xfrm>
            <a:off x="9660835" y="3434345"/>
            <a:ext cx="1497495" cy="204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Quality check and Shipping</a:t>
            </a:r>
            <a:endParaRPr lang="en-US" dirty="0"/>
          </a:p>
        </p:txBody>
      </p:sp>
      <p:cxnSp>
        <p:nvCxnSpPr>
          <p:cNvPr id="21" name="Straight Arrow Connector 20"/>
          <p:cNvCxnSpPr/>
          <p:nvPr/>
        </p:nvCxnSpPr>
        <p:spPr>
          <a:xfrm>
            <a:off x="7288696" y="3723861"/>
            <a:ext cx="61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288696" y="4925217"/>
            <a:ext cx="61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a:off x="9403454" y="4454762"/>
            <a:ext cx="35014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7895" y="6101727"/>
            <a:ext cx="406400" cy="406400"/>
          </a:xfrm>
          <a:prstGeom prst="rect">
            <a:avLst/>
          </a:prstGeom>
        </p:spPr>
      </p:pic>
    </p:spTree>
    <p:extLst>
      <p:ext uri="{BB962C8B-B14F-4D97-AF65-F5344CB8AC3E}">
        <p14:creationId xmlns:p14="http://schemas.microsoft.com/office/powerpoint/2010/main" val="3825688127"/>
      </p:ext>
    </p:extLst>
  </p:cSld>
  <p:clrMapOvr>
    <a:masterClrMapping/>
  </p:clrMapOvr>
  <mc:AlternateContent xmlns:mc="http://schemas.openxmlformats.org/markup-compatibility/2006" xmlns:p14="http://schemas.microsoft.com/office/powerpoint/2010/main">
    <mc:Choice Requires="p14">
      <p:transition spd="med" p14:dur="700" advTm="51119">
        <p:fade/>
      </p:transition>
    </mc:Choice>
    <mc:Fallback xmlns="">
      <p:transition spd="med" advTm="51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0220"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8"/>
          <a:stretch>
            <a:fillRect/>
          </a:stretch>
        </p:blipFill>
        <p:spPr>
          <a:xfrm>
            <a:off x="422458" y="0"/>
            <a:ext cx="9650804" cy="1524132"/>
          </a:xfrm>
          <a:prstGeom prst="rect">
            <a:avLst/>
          </a:prstGeom>
        </p:spPr>
      </p:pic>
      <p:sp>
        <p:nvSpPr>
          <p:cNvPr id="4" name="TextBox 3"/>
          <p:cNvSpPr txBox="1"/>
          <p:nvPr/>
        </p:nvSpPr>
        <p:spPr>
          <a:xfrm>
            <a:off x="821636" y="1400898"/>
            <a:ext cx="9833113" cy="1200329"/>
          </a:xfrm>
          <a:prstGeom prst="rect">
            <a:avLst/>
          </a:prstGeom>
          <a:noFill/>
        </p:spPr>
        <p:txBody>
          <a:bodyPr wrap="square" rtlCol="0">
            <a:spAutoFit/>
          </a:bodyPr>
          <a:lstStyle/>
          <a:p>
            <a:r>
              <a:rPr lang="en-US" dirty="0"/>
              <a:t>Implementing an High bred </a:t>
            </a:r>
            <a:r>
              <a:rPr lang="en-US" dirty="0" smtClean="0"/>
              <a:t>delivery systems, </a:t>
            </a:r>
            <a:r>
              <a:rPr lang="en-US" dirty="0"/>
              <a:t>first come first served is tier 2, tier 1 is priority time sensitive deliveries. Including Key Performance Indicators (KPI’s</a:t>
            </a:r>
            <a:r>
              <a:rPr lang="en-US" dirty="0" smtClean="0"/>
              <a:t>).</a:t>
            </a:r>
          </a:p>
          <a:p>
            <a:endParaRPr lang="en-US" dirty="0"/>
          </a:p>
          <a:p>
            <a:endParaRPr lang="en-US" dirty="0"/>
          </a:p>
        </p:txBody>
      </p:sp>
      <p:sp>
        <p:nvSpPr>
          <p:cNvPr id="5" name="TextBox 4"/>
          <p:cNvSpPr txBox="1"/>
          <p:nvPr/>
        </p:nvSpPr>
        <p:spPr>
          <a:xfrm>
            <a:off x="821636" y="2246348"/>
            <a:ext cx="10601740" cy="1200329"/>
          </a:xfrm>
          <a:prstGeom prst="rect">
            <a:avLst/>
          </a:prstGeom>
          <a:noFill/>
        </p:spPr>
        <p:txBody>
          <a:bodyPr wrap="square" rtlCol="0">
            <a:spAutoFit/>
          </a:bodyPr>
          <a:lstStyle/>
          <a:p>
            <a:r>
              <a:rPr lang="en-US" dirty="0" smtClean="0"/>
              <a:t>Contracted Delivery Services which partner with Corus for the on time delivery of products.  This will require Corus Delivery partners to keep inventories of fast moving Items to ensure the KPI of no late deliveries on orders.  Access to the Software Inventory System will be granted to log Orders filled from emergency stock. </a:t>
            </a:r>
            <a:endParaRPr lang="en-US" dirty="0"/>
          </a:p>
        </p:txBody>
      </p:sp>
      <p:sp>
        <p:nvSpPr>
          <p:cNvPr id="6" name="TextBox 5"/>
          <p:cNvSpPr txBox="1"/>
          <p:nvPr/>
        </p:nvSpPr>
        <p:spPr>
          <a:xfrm>
            <a:off x="821636" y="4002125"/>
            <a:ext cx="5367129" cy="1754326"/>
          </a:xfrm>
          <a:prstGeom prst="rect">
            <a:avLst/>
          </a:prstGeom>
          <a:noFill/>
        </p:spPr>
        <p:txBody>
          <a:bodyPr wrap="square" rtlCol="0">
            <a:spAutoFit/>
          </a:bodyPr>
          <a:lstStyle/>
          <a:p>
            <a:r>
              <a:rPr lang="en-US" dirty="0" smtClean="0"/>
              <a:t>Converting and Syncing the existing extensive product delivery pipeline to include tracking, TQM, and Continuous Improvement will be easily achieved through small technology changes.  Lastly, Corus’s Heavenly Harbor will be a main resource for heavy freight. </a:t>
            </a:r>
            <a:endParaRPr lang="en-US" dirty="0"/>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7549" y="3124660"/>
            <a:ext cx="5303332" cy="3534557"/>
          </a:xfrm>
          <a:prstGeom prst="rect">
            <a:avLst/>
          </a:prstGeom>
        </p:spPr>
      </p:pic>
      <p:pic>
        <p:nvPicPr>
          <p:cNvPr id="2" name="slide2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70836" y="6139076"/>
            <a:ext cx="406400" cy="406400"/>
          </a:xfrm>
          <a:prstGeom prst="rect">
            <a:avLst/>
          </a:prstGeom>
        </p:spPr>
      </p:pic>
      <p:pic>
        <p:nvPicPr>
          <p:cNvPr id="8" name="slide28-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70836" y="6126376"/>
            <a:ext cx="406400" cy="406400"/>
          </a:xfrm>
          <a:prstGeom prst="rect">
            <a:avLst/>
          </a:prstGeom>
        </p:spPr>
      </p:pic>
    </p:spTree>
    <p:custDataLst>
      <p:tags r:id="rId1"/>
    </p:custDataLst>
    <p:extLst>
      <p:ext uri="{BB962C8B-B14F-4D97-AF65-F5344CB8AC3E}">
        <p14:creationId xmlns:p14="http://schemas.microsoft.com/office/powerpoint/2010/main" val="4050810493"/>
      </p:ext>
    </p:extLst>
  </p:cSld>
  <p:clrMapOvr>
    <a:masterClrMapping/>
  </p:clrMapOvr>
  <mc:AlternateContent xmlns:mc="http://schemas.openxmlformats.org/markup-compatibility/2006" xmlns:p14="http://schemas.microsoft.com/office/powerpoint/2010/main">
    <mc:Choice Requires="p14">
      <p:transition spd="med" p14:dur="700" advTm="60562">
        <p:fade/>
      </p:transition>
    </mc:Choice>
    <mc:Fallback xmlns="">
      <p:transition spd="med" advTm="605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mediacall" presetSubtype="0" fill="hold" nodeType="withEffect">
                                  <p:stCondLst>
                                    <p:cond delay="0"/>
                                  </p:stCondLst>
                                  <p:childTnLst>
                                    <p:cmd type="call" cmd="playFrom(0.0)">
                                      <p:cBhvr>
                                        <p:cTn id="12" dur="36022"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 presetClass="mediacall" presetSubtype="0" fill="hold" nodeType="withEffect">
                                  <p:stCondLst>
                                    <p:cond delay="0"/>
                                  </p:stCondLst>
                                  <p:childTnLst>
                                    <p:cmd type="call" cmd="playFrom(0.0)">
                                      <p:cBhvr>
                                        <p:cTn id="22" dur="208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extLst>
    <p:ext uri="{E180D4A7-C9FB-4DFB-919C-405C955672EB}">
      <p14:showEvtLst xmlns:p14="http://schemas.microsoft.com/office/powerpoint/2010/main">
        <p14:playEvt time="1573" objId="2"/>
        <p14:stopEvt time="37669" objId="2"/>
        <p14:playEvt time="38423" objId="8"/>
        <p14:stopEvt time="59305" objId="8"/>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8"/>
          <a:stretch>
            <a:fillRect/>
          </a:stretch>
        </p:blipFill>
        <p:spPr>
          <a:xfrm>
            <a:off x="566622" y="145773"/>
            <a:ext cx="9650804" cy="1524132"/>
          </a:xfrm>
          <a:prstGeom prst="rect">
            <a:avLst/>
          </a:prstGeom>
        </p:spPr>
      </p:pic>
      <p:sp>
        <p:nvSpPr>
          <p:cNvPr id="3" name="TextBox 2"/>
          <p:cNvSpPr txBox="1"/>
          <p:nvPr/>
        </p:nvSpPr>
        <p:spPr>
          <a:xfrm>
            <a:off x="1152939" y="1669905"/>
            <a:ext cx="9263269" cy="3970318"/>
          </a:xfrm>
          <a:prstGeom prst="rect">
            <a:avLst/>
          </a:prstGeom>
          <a:noFill/>
        </p:spPr>
        <p:txBody>
          <a:bodyPr wrap="square" rtlCol="0">
            <a:spAutoFit/>
          </a:bodyPr>
          <a:lstStyle/>
          <a:p>
            <a:r>
              <a:rPr lang="en-US" u="sng" dirty="0"/>
              <a:t>Total Quality Management (TQM</a:t>
            </a:r>
            <a:r>
              <a:rPr lang="en-US" dirty="0" smtClean="0"/>
              <a:t>) </a:t>
            </a:r>
          </a:p>
          <a:p>
            <a:pPr marL="285750" indent="-285750">
              <a:buFont typeface="Wingdings" panose="05000000000000000000" pitchFamily="2" charset="2"/>
              <a:buChar char="§"/>
            </a:pPr>
            <a:r>
              <a:rPr lang="en-US" dirty="0" smtClean="0"/>
              <a:t>Focus </a:t>
            </a:r>
            <a:r>
              <a:rPr lang="en-US" dirty="0"/>
              <a:t>on the </a:t>
            </a:r>
            <a:r>
              <a:rPr lang="en-US" dirty="0" smtClean="0"/>
              <a:t>customer.  No late Orders, Order tracking, and Salesman Customer Personal Relationships.</a:t>
            </a:r>
          </a:p>
          <a:p>
            <a:pPr marL="285750" indent="-285750">
              <a:buFont typeface="Wingdings" panose="05000000000000000000" pitchFamily="2" charset="2"/>
              <a:buChar char="§"/>
            </a:pPr>
            <a:r>
              <a:rPr lang="en-US" dirty="0" smtClean="0"/>
              <a:t>Quality </a:t>
            </a:r>
            <a:r>
              <a:rPr lang="en-US" dirty="0"/>
              <a:t>function </a:t>
            </a:r>
            <a:r>
              <a:rPr lang="en-US" dirty="0" smtClean="0"/>
              <a:t>deployment.  Implementations of Six Sigma Standards. </a:t>
            </a:r>
          </a:p>
          <a:p>
            <a:pPr marL="285750" indent="-285750">
              <a:buFont typeface="Wingdings" panose="05000000000000000000" pitchFamily="2" charset="2"/>
              <a:buChar char="§"/>
            </a:pPr>
            <a:r>
              <a:rPr lang="en-US" dirty="0" smtClean="0"/>
              <a:t>Responsibility </a:t>
            </a:r>
            <a:r>
              <a:rPr lang="en-US" dirty="0"/>
              <a:t>for </a:t>
            </a:r>
            <a:r>
              <a:rPr lang="en-US" dirty="0" smtClean="0"/>
              <a:t>quality.  Responsibility for Quality moves to quality checks before moving to the next cell or batch process. </a:t>
            </a:r>
          </a:p>
          <a:p>
            <a:pPr marL="285750" indent="-285750">
              <a:buFont typeface="Wingdings" panose="05000000000000000000" pitchFamily="2" charset="2"/>
              <a:buChar char="§"/>
            </a:pPr>
            <a:r>
              <a:rPr lang="en-US" dirty="0" smtClean="0"/>
              <a:t>Team </a:t>
            </a:r>
            <a:r>
              <a:rPr lang="en-US" dirty="0"/>
              <a:t>problem </a:t>
            </a:r>
            <a:r>
              <a:rPr lang="en-US" dirty="0" smtClean="0"/>
              <a:t>solving.  Continuous Improvement Culture, looking for Best Practice KPI’s.</a:t>
            </a:r>
          </a:p>
          <a:p>
            <a:pPr marL="285750" indent="-285750">
              <a:buFont typeface="Wingdings" panose="05000000000000000000" pitchFamily="2" charset="2"/>
              <a:buChar char="§"/>
            </a:pPr>
            <a:r>
              <a:rPr lang="en-US" dirty="0" smtClean="0"/>
              <a:t>Employee training. Encouragement in TQM, and Black Belt Certification in Six Sigma encouraged. Further avenues for College, and Health training are supplied.</a:t>
            </a:r>
          </a:p>
          <a:p>
            <a:pPr marL="285750" indent="-285750">
              <a:buFont typeface="Wingdings" panose="05000000000000000000" pitchFamily="2" charset="2"/>
              <a:buChar char="§"/>
            </a:pPr>
            <a:r>
              <a:rPr lang="en-US" dirty="0" smtClean="0"/>
              <a:t>Philosophy </a:t>
            </a:r>
            <a:r>
              <a:rPr lang="en-US" dirty="0"/>
              <a:t>of continuous </a:t>
            </a:r>
            <a:r>
              <a:rPr lang="en-US" dirty="0" smtClean="0"/>
              <a:t>improvement is part of the onboarding process. Buy in the CI Culture is part of the onboarding process. </a:t>
            </a:r>
            <a:endParaRPr lang="en-US" dirty="0"/>
          </a:p>
          <a:p>
            <a:endParaRPr lang="en-US" dirty="0"/>
          </a:p>
        </p:txBody>
      </p:sp>
      <p:pic>
        <p:nvPicPr>
          <p:cNvPr id="4" name="slide2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0833100" y="5905500"/>
            <a:ext cx="406400" cy="406400"/>
          </a:xfrm>
          <a:prstGeom prst="rect">
            <a:avLst/>
          </a:prstGeom>
        </p:spPr>
      </p:pic>
      <p:pic>
        <p:nvPicPr>
          <p:cNvPr id="5" name="slide29-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0858500" y="5880100"/>
            <a:ext cx="406400" cy="406400"/>
          </a:xfrm>
          <a:prstGeom prst="rect">
            <a:avLst/>
          </a:prstGeom>
        </p:spPr>
      </p:pic>
      <p:pic>
        <p:nvPicPr>
          <p:cNvPr id="6" name="slide29-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0871200" y="5892800"/>
            <a:ext cx="406400" cy="406400"/>
          </a:xfrm>
          <a:prstGeom prst="rect">
            <a:avLst/>
          </a:prstGeom>
        </p:spPr>
      </p:pic>
      <p:pic>
        <p:nvPicPr>
          <p:cNvPr id="7" name="slide29-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0909300" y="5880100"/>
            <a:ext cx="406400" cy="406400"/>
          </a:xfrm>
          <a:prstGeom prst="rect">
            <a:avLst/>
          </a:prstGeom>
        </p:spPr>
      </p:pic>
      <p:pic>
        <p:nvPicPr>
          <p:cNvPr id="8" name="slide29-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0896600" y="5880100"/>
            <a:ext cx="406400" cy="406400"/>
          </a:xfrm>
          <a:prstGeom prst="rect">
            <a:avLst/>
          </a:prstGeom>
        </p:spPr>
      </p:pic>
      <p:pic>
        <p:nvPicPr>
          <p:cNvPr id="9" name="slide29-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9"/>
          <a:stretch>
            <a:fillRect/>
          </a:stretch>
        </p:blipFill>
        <p:spPr>
          <a:xfrm>
            <a:off x="10896600" y="5880100"/>
            <a:ext cx="406400" cy="406400"/>
          </a:xfrm>
          <a:prstGeom prst="rect">
            <a:avLst/>
          </a:prstGeom>
        </p:spPr>
      </p:pic>
      <p:pic>
        <p:nvPicPr>
          <p:cNvPr id="10" name="slide29-7">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19"/>
          <a:stretch>
            <a:fillRect/>
          </a:stretch>
        </p:blipFill>
        <p:spPr>
          <a:xfrm>
            <a:off x="10896600" y="5880100"/>
            <a:ext cx="406400" cy="406400"/>
          </a:xfrm>
          <a:prstGeom prst="rect">
            <a:avLst/>
          </a:prstGeom>
        </p:spPr>
      </p:pic>
    </p:spTree>
    <p:custDataLst>
      <p:tags r:id="rId1"/>
    </p:custDataLst>
    <p:extLst>
      <p:ext uri="{BB962C8B-B14F-4D97-AF65-F5344CB8AC3E}">
        <p14:creationId xmlns:p14="http://schemas.microsoft.com/office/powerpoint/2010/main" val="1026326049"/>
      </p:ext>
    </p:extLst>
  </p:cSld>
  <p:clrMapOvr>
    <a:masterClrMapping/>
  </p:clrMapOvr>
  <mc:AlternateContent xmlns:mc="http://schemas.openxmlformats.org/markup-compatibility/2006" xmlns:p14="http://schemas.microsoft.com/office/powerpoint/2010/main">
    <mc:Choice Requires="p14">
      <p:transition spd="med" p14:dur="700" advTm="61354">
        <p:fade/>
      </p:transition>
    </mc:Choice>
    <mc:Fallback xmlns="">
      <p:transition spd="med" advTm="613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 presetClass="mediacall" presetSubtype="0" fill="hold" nodeType="withEffect">
                                  <p:stCondLst>
                                    <p:cond delay="0"/>
                                  </p:stCondLst>
                                  <p:childTnLst>
                                    <p:cmd type="call" cmd="playFrom(0.0)">
                                      <p:cBhvr>
                                        <p:cTn id="9" dur="3265" fill="hold"/>
                                        <p:tgtEl>
                                          <p:spTgt spid="4"/>
                                        </p:tgtEl>
                                      </p:cBhvr>
                                    </p:cmd>
                                  </p:childTnLst>
                                </p:cTn>
                              </p:par>
                            </p:childTnLst>
                          </p:cTn>
                        </p:par>
                        <p:par>
                          <p:cTn id="10" fill="hold">
                            <p:stCondLst>
                              <p:cond delay="3265"/>
                            </p:stCondLst>
                            <p:childTnLst>
                              <p:par>
                                <p:cTn id="11" presetID="1" presetClass="mediacall" presetSubtype="0" fill="hold" nodeType="afterEffect">
                                  <p:stCondLst>
                                    <p:cond delay="0"/>
                                  </p:stCondLst>
                                  <p:childTnLst>
                                    <p:cmd type="call" cmd="playFrom(0.0)">
                                      <p:cBhvr>
                                        <p:cTn id="12" dur="653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 presetClass="mediacall" presetSubtype="0" fill="hold" nodeType="withEffect">
                                  <p:stCondLst>
                                    <p:cond delay="0"/>
                                  </p:stCondLst>
                                  <p:childTnLst>
                                    <p:cmd type="call" cmd="playFrom(0.0)">
                                      <p:cBhvr>
                                        <p:cTn id="19" dur="3944"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 presetClass="mediacall" presetSubtype="0" fill="hold" nodeType="withEffect">
                                  <p:stCondLst>
                                    <p:cond delay="0"/>
                                  </p:stCondLst>
                                  <p:childTnLst>
                                    <p:cmd type="call" cmd="playFrom(0.0)">
                                      <p:cBhvr>
                                        <p:cTn id="26" dur="9116" fill="hold"/>
                                        <p:tgtEl>
                                          <p:spTgt spid="7"/>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 presetClass="mediacall" presetSubtype="0" fill="hold" nodeType="withEffect">
                                  <p:stCondLst>
                                    <p:cond delay="0"/>
                                  </p:stCondLst>
                                  <p:childTnLst>
                                    <p:cmd type="call" cmd="playFrom(0.0)">
                                      <p:cBhvr>
                                        <p:cTn id="33" dur="8306"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 presetClass="mediacall" presetSubtype="0" fill="hold" nodeType="withEffect">
                                  <p:stCondLst>
                                    <p:cond delay="0"/>
                                  </p:stCondLst>
                                  <p:childTnLst>
                                    <p:cmd type="call" cmd="playFrom(0.0)">
                                      <p:cBhvr>
                                        <p:cTn id="40" dur="12146" fill="hold"/>
                                        <p:tgtEl>
                                          <p:spTgt spid="9"/>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par>
                                <p:cTn id="46" presetID="1" presetClass="mediacall" presetSubtype="0" fill="hold" nodeType="withEffect">
                                  <p:stCondLst>
                                    <p:cond delay="0"/>
                                  </p:stCondLst>
                                  <p:childTnLst>
                                    <p:cmd type="call" cmd="playFrom(0.0)">
                                      <p:cBhvr>
                                        <p:cTn id="47" dur="67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4"/>
                </p:tgtEl>
              </p:cMediaNode>
            </p:audio>
            <p:audio>
              <p:cMediaNode vol="80000" showWhenStopped="0">
                <p:cTn id="49" fill="hold" display="0">
                  <p:stCondLst>
                    <p:cond delay="indefinite"/>
                  </p:stCondLst>
                  <p:endCondLst>
                    <p:cond evt="onStopAudio" delay="0">
                      <p:tgtEl>
                        <p:sldTgt/>
                      </p:tgtEl>
                    </p:cond>
                  </p:endCondLst>
                </p:cTn>
                <p:tgtEl>
                  <p:spTgt spid="5"/>
                </p:tgtEl>
              </p:cMediaNode>
            </p:audio>
            <p:audio>
              <p:cMediaNode vol="80000" showWhenStopped="0">
                <p:cTn id="50" fill="hold" display="0">
                  <p:stCondLst>
                    <p:cond delay="indefinite"/>
                  </p:stCondLst>
                  <p:endCondLst>
                    <p:cond evt="onStopAudio" delay="0">
                      <p:tgtEl>
                        <p:sldTgt/>
                      </p:tgtEl>
                    </p:cond>
                  </p:endCondLst>
                </p:cTn>
                <p:tgtEl>
                  <p:spTgt spid="6"/>
                </p:tgtEl>
              </p:cMediaNode>
            </p:audio>
            <p:audio>
              <p:cMediaNode vol="80000" showWhenStopped="0">
                <p:cTn id="51" fill="hold" display="0">
                  <p:stCondLst>
                    <p:cond delay="indefinite"/>
                  </p:stCondLst>
                  <p:endCondLst>
                    <p:cond evt="onStopAudio" delay="0">
                      <p:tgtEl>
                        <p:sldTgt/>
                      </p:tgtEl>
                    </p:cond>
                  </p:endCondLst>
                </p:cTn>
                <p:tgtEl>
                  <p:spTgt spid="7"/>
                </p:tgtEl>
              </p:cMediaNode>
            </p:audio>
            <p:audio>
              <p:cMediaNode vol="80000" showWhenStopped="0">
                <p:cTn id="52" fill="hold" display="0">
                  <p:stCondLst>
                    <p:cond delay="indefinite"/>
                  </p:stCondLst>
                  <p:endCondLst>
                    <p:cond evt="onStopAudio" delay="0">
                      <p:tgtEl>
                        <p:sldTgt/>
                      </p:tgtEl>
                    </p:cond>
                  </p:endCondLst>
                </p:cTn>
                <p:tgtEl>
                  <p:spTgt spid="8"/>
                </p:tgtEl>
              </p:cMediaNode>
            </p:audio>
            <p:audio>
              <p:cMediaNode vol="80000" showWhenStopped="0">
                <p:cTn id="53" fill="hold" display="0">
                  <p:stCondLst>
                    <p:cond delay="indefinite"/>
                  </p:stCondLst>
                  <p:endCondLst>
                    <p:cond evt="onStopAudio" delay="0">
                      <p:tgtEl>
                        <p:sldTgt/>
                      </p:tgtEl>
                    </p:cond>
                  </p:endCondLst>
                </p:cTn>
                <p:tgtEl>
                  <p:spTgt spid="9"/>
                </p:tgtEl>
              </p:cMediaNode>
            </p:audio>
            <p:audio>
              <p:cMediaNode vol="80000">
                <p:cTn id="54"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4138" objId="4"/>
        <p14:playEvt time="7418" objId="5"/>
        <p14:stopEvt time="7468" objId="4"/>
        <p14:stopEvt time="13985" objId="5"/>
        <p14:playEvt time="15259" objId="6"/>
        <p14:stopEvt time="19235" objId="6"/>
        <p14:playEvt time="20588" objId="7"/>
        <p14:stopEvt time="29753" objId="7"/>
        <p14:playEvt time="30541" objId="8"/>
        <p14:stopEvt time="38904" objId="8"/>
        <p14:playEvt time="40102" objId="9"/>
        <p14:stopEvt time="52288" objId="9"/>
        <p14:playEvt time="53304" objId="10"/>
        <p14:stopEvt time="60072"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07111" y="347801"/>
            <a:ext cx="9263270" cy="1533525"/>
          </a:xfrm>
        </p:spPr>
        <p:txBody>
          <a:bodyPr/>
          <a:lstStyle/>
          <a:p>
            <a:pPr algn="ctr"/>
            <a:r>
              <a:rPr lang="en-US" dirty="0"/>
              <a:t>R</a:t>
            </a:r>
            <a:r>
              <a:rPr lang="en-US" dirty="0" smtClean="0"/>
              <a:t>easons </a:t>
            </a:r>
            <a:r>
              <a:rPr lang="en-US" dirty="0" smtClean="0"/>
              <a:t>Tata wanted to buy </a:t>
            </a:r>
            <a:r>
              <a:rPr lang="en-US" dirty="0" smtClean="0"/>
              <a:t>Corus</a:t>
            </a:r>
            <a:endParaRPr lang="en-US" dirty="0"/>
          </a:p>
        </p:txBody>
      </p:sp>
      <p:sp>
        <p:nvSpPr>
          <p:cNvPr id="3" name="Text Placeholder 2"/>
          <p:cNvSpPr>
            <a:spLocks noGrp="1"/>
          </p:cNvSpPr>
          <p:nvPr>
            <p:ph type="body" sz="half" idx="4294967295"/>
          </p:nvPr>
        </p:nvSpPr>
        <p:spPr>
          <a:xfrm>
            <a:off x="1539039" y="1591766"/>
            <a:ext cx="7999413" cy="4041775"/>
          </a:xfrm>
        </p:spPr>
        <p:txBody>
          <a:bodyPr>
            <a:normAutofit/>
          </a:bodyPr>
          <a:lstStyle/>
          <a:p>
            <a:r>
              <a:rPr lang="en-US" sz="2000" dirty="0" smtClean="0"/>
              <a:t>To </a:t>
            </a:r>
            <a:r>
              <a:rPr lang="en-US" sz="2000" dirty="0"/>
              <a:t>tap European mature market.</a:t>
            </a:r>
          </a:p>
          <a:p>
            <a:r>
              <a:rPr lang="en-US" sz="2000" dirty="0" smtClean="0"/>
              <a:t>Cost </a:t>
            </a:r>
            <a:r>
              <a:rPr lang="en-US" sz="2000" dirty="0"/>
              <a:t>of acquisition is lower than setting up of green field </a:t>
            </a:r>
            <a:r>
              <a:rPr lang="en-US" sz="2000" dirty="0" smtClean="0"/>
              <a:t>	plant and marketing </a:t>
            </a:r>
            <a:r>
              <a:rPr lang="en-US" sz="2000" dirty="0"/>
              <a:t>and distribution channel.</a:t>
            </a:r>
          </a:p>
          <a:p>
            <a:r>
              <a:rPr lang="en-US" sz="2000" dirty="0" smtClean="0"/>
              <a:t>TATA </a:t>
            </a:r>
            <a:r>
              <a:rPr lang="en-US" sz="2000" dirty="0"/>
              <a:t>manufactures low value, long and flat steel products </a:t>
            </a:r>
            <a:r>
              <a:rPr lang="en-US" sz="2000" dirty="0" smtClean="0"/>
              <a:t>	while Corus </a:t>
            </a:r>
            <a:r>
              <a:rPr lang="en-US" sz="2000" dirty="0"/>
              <a:t>produced high value stripped products.</a:t>
            </a:r>
          </a:p>
          <a:p>
            <a:r>
              <a:rPr lang="en-US" sz="2000" dirty="0" smtClean="0"/>
              <a:t>Helped </a:t>
            </a:r>
            <a:r>
              <a:rPr lang="en-US" sz="2000" dirty="0"/>
              <a:t>to feature in top 10 players in the world.</a:t>
            </a:r>
          </a:p>
          <a:p>
            <a:r>
              <a:rPr lang="en-US" sz="2000" dirty="0" smtClean="0"/>
              <a:t>Technology </a:t>
            </a:r>
            <a:r>
              <a:rPr lang="en-US" sz="2000" dirty="0"/>
              <a:t>benefit.</a:t>
            </a:r>
          </a:p>
          <a:p>
            <a:r>
              <a:rPr lang="en-US" sz="2000" dirty="0" smtClean="0"/>
              <a:t>CORUS </a:t>
            </a:r>
            <a:r>
              <a:rPr lang="en-US" sz="2000" dirty="0"/>
              <a:t>holds number of patents and R&amp;D facilities.</a:t>
            </a:r>
          </a:p>
        </p:txBody>
      </p:sp>
      <p:pic>
        <p:nvPicPr>
          <p:cNvPr id="2" name="slide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60100" y="6108700"/>
            <a:ext cx="406400" cy="406400"/>
          </a:xfrm>
          <a:prstGeom prst="rect">
            <a:avLst/>
          </a:prstGeom>
        </p:spPr>
      </p:pic>
      <p:pic>
        <p:nvPicPr>
          <p:cNvPr id="5" name="slide3-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60100" y="6108700"/>
            <a:ext cx="406400" cy="406400"/>
          </a:xfrm>
          <a:prstGeom prst="rect">
            <a:avLst/>
          </a:prstGeom>
        </p:spPr>
      </p:pic>
      <p:pic>
        <p:nvPicPr>
          <p:cNvPr id="6" name="slide3-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85500" y="6108700"/>
            <a:ext cx="406400" cy="406400"/>
          </a:xfrm>
          <a:prstGeom prst="rect">
            <a:avLst/>
          </a:prstGeom>
        </p:spPr>
      </p:pic>
      <p:pic>
        <p:nvPicPr>
          <p:cNvPr id="7" name="slide3-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72800" y="6108700"/>
            <a:ext cx="406400" cy="406400"/>
          </a:xfrm>
          <a:prstGeom prst="rect">
            <a:avLst/>
          </a:prstGeom>
        </p:spPr>
      </p:pic>
      <p:pic>
        <p:nvPicPr>
          <p:cNvPr id="8" name="slide3-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998200" y="6108700"/>
            <a:ext cx="406400" cy="406400"/>
          </a:xfrm>
          <a:prstGeom prst="rect">
            <a:avLst/>
          </a:prstGeom>
        </p:spPr>
      </p:pic>
      <p:pic>
        <p:nvPicPr>
          <p:cNvPr id="9" name="slide3-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85500" y="6108700"/>
            <a:ext cx="406400" cy="406400"/>
          </a:xfrm>
          <a:prstGeom prst="rect">
            <a:avLst/>
          </a:prstGeom>
        </p:spPr>
      </p:pic>
    </p:spTree>
    <p:custDataLst>
      <p:tags r:id="rId1"/>
    </p:custDataLst>
    <p:extLst>
      <p:ext uri="{BB962C8B-B14F-4D97-AF65-F5344CB8AC3E}">
        <p14:creationId xmlns:p14="http://schemas.microsoft.com/office/powerpoint/2010/main" val="3108204940"/>
      </p:ext>
    </p:extLst>
  </p:cSld>
  <p:clrMapOvr>
    <a:masterClrMapping/>
  </p:clrMapOvr>
  <mc:AlternateContent xmlns:mc="http://schemas.openxmlformats.org/markup-compatibility/2006" xmlns:p14="http://schemas.microsoft.com/office/powerpoint/2010/main">
    <mc:Choice Requires="p14">
      <p:transition spd="med" p14:dur="700" advTm="59758">
        <p:fade/>
      </p:transition>
    </mc:Choice>
    <mc:Fallback xmlns="">
      <p:transition spd="med" advTm="59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 presetClass="mediacall" presetSubtype="0" fill="hold" nodeType="withEffect">
                                  <p:stCondLst>
                                    <p:cond delay="0"/>
                                  </p:stCondLst>
                                  <p:childTnLst>
                                    <p:cmd type="call" cmd="playFrom(0.0)">
                                      <p:cBhvr>
                                        <p:cTn id="13" dur="14341"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 presetClass="mediacall" presetSubtype="0" fill="hold" nodeType="withEffect">
                                  <p:stCondLst>
                                    <p:cond delay="0"/>
                                  </p:stCondLst>
                                  <p:childTnLst>
                                    <p:cmd type="call" cmd="playFrom(0.0)">
                                      <p:cBhvr>
                                        <p:cTn id="20" dur="8437"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 presetClass="mediacall" presetSubtype="0" fill="hold" nodeType="withEffect">
                                  <p:stCondLst>
                                    <p:cond delay="0"/>
                                  </p:stCondLst>
                                  <p:childTnLst>
                                    <p:cmd type="call" cmd="playFrom(0.0)">
                                      <p:cBhvr>
                                        <p:cTn id="27" dur="4937"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 presetClass="mediacall" presetSubtype="0" fill="hold" nodeType="withEffect">
                                  <p:stCondLst>
                                    <p:cond delay="0"/>
                                  </p:stCondLst>
                                  <p:childTnLst>
                                    <p:cmd type="call" cmd="playFrom(0.0)">
                                      <p:cBhvr>
                                        <p:cTn id="34" dur="9848"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1" presetClass="mediacall" presetSubtype="0" fill="hold" nodeType="withEffect">
                                  <p:stCondLst>
                                    <p:cond delay="0"/>
                                  </p:stCondLst>
                                  <p:childTnLst>
                                    <p:cmd type="call" cmd="playFrom(0.0)">
                                      <p:cBhvr>
                                        <p:cTn id="41" dur="74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2"/>
                </p:tgtEl>
              </p:cMediaNode>
            </p:audio>
            <p:audio>
              <p:cMediaNode vol="80000" showWhenStopped="0">
                <p:cTn id="43" fill="hold" display="0">
                  <p:stCondLst>
                    <p:cond delay="indefinite"/>
                  </p:stCondLst>
                  <p:endCondLst>
                    <p:cond evt="onStopAudio" delay="0">
                      <p:tgtEl>
                        <p:sldTgt/>
                      </p:tgtEl>
                    </p:cond>
                  </p:endCondLst>
                </p:cTn>
                <p:tgtEl>
                  <p:spTgt spid="5"/>
                </p:tgtEl>
              </p:cMediaNode>
            </p:audio>
            <p:audio>
              <p:cMediaNode vol="80000" showWhenStopped="0">
                <p:cTn id="44" fill="hold" display="0">
                  <p:stCondLst>
                    <p:cond delay="indefinite"/>
                  </p:stCondLst>
                  <p:endCondLst>
                    <p:cond evt="onStopAudio" delay="0">
                      <p:tgtEl>
                        <p:sldTgt/>
                      </p:tgtEl>
                    </p:cond>
                  </p:endCondLst>
                </p:cTn>
                <p:tgtEl>
                  <p:spTgt spid="6"/>
                </p:tgtEl>
              </p:cMediaNode>
            </p:audio>
            <p:audio>
              <p:cMediaNode vol="80000" showWhenStopped="0">
                <p:cTn id="45" fill="hold" display="0">
                  <p:stCondLst>
                    <p:cond delay="indefinite"/>
                  </p:stCondLst>
                  <p:endCondLst>
                    <p:cond evt="onStopAudio" delay="0">
                      <p:tgtEl>
                        <p:sldTgt/>
                      </p:tgtEl>
                    </p:cond>
                  </p:endCondLst>
                </p:cTn>
                <p:tgtEl>
                  <p:spTgt spid="7"/>
                </p:tgtEl>
              </p:cMediaNode>
            </p:audio>
            <p:audio>
              <p:cMediaNode vol="80000" showWhenStopped="0">
                <p:cTn id="46" fill="hold" display="0">
                  <p:stCondLst>
                    <p:cond delay="indefinite"/>
                  </p:stCondLst>
                  <p:endCondLst>
                    <p:cond evt="onStopAudio" delay="0">
                      <p:tgtEl>
                        <p:sldTgt/>
                      </p:tgtEl>
                    </p:cond>
                  </p:endCondLst>
                </p:cTn>
                <p:tgtEl>
                  <p:spTgt spid="8"/>
                </p:tgtEl>
              </p:cMediaNode>
            </p:audio>
            <p:audio>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extLst mod="1">
    <p:ext uri="{E180D4A7-C9FB-4DFB-919C-405C955672EB}">
      <p14:showEvtLst xmlns:p14="http://schemas.microsoft.com/office/powerpoint/2010/main">
        <p14:playEvt time="0" objId="2"/>
        <p14:stopEvt time="4350" objId="2"/>
        <p14:playEvt time="5965" objId="5"/>
        <p14:stopEvt time="20351" objId="5"/>
        <p14:playEvt time="22416" objId="6"/>
        <p14:stopEvt time="30903" objId="6"/>
        <p14:playEvt time="32595" objId="7"/>
        <p14:stopEvt time="37553" objId="7"/>
        <p14:playEvt time="39402" objId="8"/>
        <p14:stopEvt time="49289" objId="8"/>
        <p14:playEvt time="50396" objId="9"/>
        <p14:stopEvt time="57872" objId="9"/>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1219200"/>
            <a:ext cx="2189017" cy="369332"/>
          </a:xfrm>
          <a:prstGeom prst="rect">
            <a:avLst/>
          </a:prstGeom>
          <a:noFill/>
        </p:spPr>
        <p:txBody>
          <a:bodyPr wrap="square" rtlCol="0">
            <a:spAutoFit/>
          </a:bodyPr>
          <a:lstStyle/>
          <a:p>
            <a:r>
              <a:rPr lang="en-US" dirty="0" smtClean="0"/>
              <a:t>------ Week 1 ------</a:t>
            </a:r>
            <a:endParaRPr lang="en-US" dirty="0"/>
          </a:p>
        </p:txBody>
      </p:sp>
      <p:sp>
        <p:nvSpPr>
          <p:cNvPr id="3" name="TextBox 2"/>
          <p:cNvSpPr txBox="1"/>
          <p:nvPr/>
        </p:nvSpPr>
        <p:spPr>
          <a:xfrm>
            <a:off x="2826322" y="1219200"/>
            <a:ext cx="2189017" cy="369332"/>
          </a:xfrm>
          <a:prstGeom prst="rect">
            <a:avLst/>
          </a:prstGeom>
          <a:noFill/>
        </p:spPr>
        <p:txBody>
          <a:bodyPr wrap="square" rtlCol="0">
            <a:spAutoFit/>
          </a:bodyPr>
          <a:lstStyle/>
          <a:p>
            <a:r>
              <a:rPr lang="en-US" dirty="0" smtClean="0"/>
              <a:t>------ Week 2 ------</a:t>
            </a:r>
            <a:endParaRPr lang="en-US" dirty="0"/>
          </a:p>
        </p:txBody>
      </p:sp>
      <p:sp>
        <p:nvSpPr>
          <p:cNvPr id="4" name="TextBox 3"/>
          <p:cNvSpPr txBox="1"/>
          <p:nvPr/>
        </p:nvSpPr>
        <p:spPr>
          <a:xfrm>
            <a:off x="9130139" y="1219200"/>
            <a:ext cx="2189017" cy="369332"/>
          </a:xfrm>
          <a:prstGeom prst="rect">
            <a:avLst/>
          </a:prstGeom>
          <a:noFill/>
        </p:spPr>
        <p:txBody>
          <a:bodyPr wrap="square" rtlCol="0">
            <a:spAutoFit/>
          </a:bodyPr>
          <a:lstStyle/>
          <a:p>
            <a:r>
              <a:rPr lang="en-US" dirty="0" smtClean="0"/>
              <a:t>------ Week 5 ------</a:t>
            </a:r>
            <a:endParaRPr lang="en-US" dirty="0"/>
          </a:p>
        </p:txBody>
      </p:sp>
      <p:sp>
        <p:nvSpPr>
          <p:cNvPr id="5" name="TextBox 4"/>
          <p:cNvSpPr txBox="1"/>
          <p:nvPr/>
        </p:nvSpPr>
        <p:spPr>
          <a:xfrm>
            <a:off x="4959922" y="1219200"/>
            <a:ext cx="2189017" cy="369332"/>
          </a:xfrm>
          <a:prstGeom prst="rect">
            <a:avLst/>
          </a:prstGeom>
          <a:noFill/>
        </p:spPr>
        <p:txBody>
          <a:bodyPr wrap="square" rtlCol="0">
            <a:spAutoFit/>
          </a:bodyPr>
          <a:lstStyle/>
          <a:p>
            <a:r>
              <a:rPr lang="en-US" dirty="0" smtClean="0"/>
              <a:t>------ Week 3 ------</a:t>
            </a:r>
            <a:endParaRPr lang="en-US" dirty="0"/>
          </a:p>
        </p:txBody>
      </p:sp>
      <p:sp>
        <p:nvSpPr>
          <p:cNvPr id="6" name="TextBox 5"/>
          <p:cNvSpPr txBox="1"/>
          <p:nvPr/>
        </p:nvSpPr>
        <p:spPr>
          <a:xfrm>
            <a:off x="7093521" y="1219200"/>
            <a:ext cx="2189017" cy="369332"/>
          </a:xfrm>
          <a:prstGeom prst="rect">
            <a:avLst/>
          </a:prstGeom>
          <a:noFill/>
        </p:spPr>
        <p:txBody>
          <a:bodyPr wrap="square" rtlCol="0">
            <a:spAutoFit/>
          </a:bodyPr>
          <a:lstStyle/>
          <a:p>
            <a:r>
              <a:rPr lang="en-US" dirty="0" smtClean="0"/>
              <a:t>------ Week 4 ------</a:t>
            </a:r>
            <a:endParaRPr lang="en-US" dirty="0"/>
          </a:p>
        </p:txBody>
      </p:sp>
      <p:sp>
        <p:nvSpPr>
          <p:cNvPr id="7" name="TextBox 6"/>
          <p:cNvSpPr txBox="1"/>
          <p:nvPr/>
        </p:nvSpPr>
        <p:spPr>
          <a:xfrm>
            <a:off x="637305" y="1902445"/>
            <a:ext cx="2189017" cy="4524315"/>
          </a:xfrm>
          <a:prstGeom prst="rect">
            <a:avLst/>
          </a:prstGeom>
          <a:noFill/>
        </p:spPr>
        <p:txBody>
          <a:bodyPr wrap="square" rtlCol="0">
            <a:spAutoFit/>
          </a:bodyPr>
          <a:lstStyle/>
          <a:p>
            <a:r>
              <a:rPr lang="en-US" dirty="0" smtClean="0"/>
              <a:t>Management and lead people.</a:t>
            </a:r>
          </a:p>
          <a:p>
            <a:endParaRPr lang="en-US" dirty="0"/>
          </a:p>
          <a:p>
            <a:r>
              <a:rPr lang="en-US" dirty="0" smtClean="0"/>
              <a:t>TQM Certification.</a:t>
            </a:r>
          </a:p>
          <a:p>
            <a:endParaRPr lang="en-US" dirty="0"/>
          </a:p>
          <a:p>
            <a:r>
              <a:rPr lang="en-US" dirty="0" smtClean="0"/>
              <a:t>Six Sigma Black Belt Certification.</a:t>
            </a:r>
          </a:p>
          <a:p>
            <a:endParaRPr lang="en-US" dirty="0"/>
          </a:p>
          <a:p>
            <a:r>
              <a:rPr lang="en-US" dirty="0" smtClean="0"/>
              <a:t>Lean Systems Certification.</a:t>
            </a:r>
          </a:p>
          <a:p>
            <a:endParaRPr lang="en-US" dirty="0"/>
          </a:p>
          <a:p>
            <a:r>
              <a:rPr lang="en-US" dirty="0" smtClean="0"/>
              <a:t>JIT Certifications.</a:t>
            </a:r>
          </a:p>
          <a:p>
            <a:endParaRPr lang="en-US" dirty="0"/>
          </a:p>
          <a:p>
            <a:r>
              <a:rPr lang="en-US" dirty="0" smtClean="0"/>
              <a:t>Continuous Improvement Certifications. </a:t>
            </a:r>
            <a:endParaRPr lang="en-US" dirty="0"/>
          </a:p>
        </p:txBody>
      </p:sp>
      <p:sp>
        <p:nvSpPr>
          <p:cNvPr id="8" name="TextBox 7"/>
          <p:cNvSpPr txBox="1"/>
          <p:nvPr/>
        </p:nvSpPr>
        <p:spPr>
          <a:xfrm>
            <a:off x="2826321" y="1879292"/>
            <a:ext cx="2189017" cy="3970318"/>
          </a:xfrm>
          <a:prstGeom prst="rect">
            <a:avLst/>
          </a:prstGeom>
          <a:noFill/>
        </p:spPr>
        <p:txBody>
          <a:bodyPr wrap="square" rtlCol="0">
            <a:spAutoFit/>
          </a:bodyPr>
          <a:lstStyle/>
          <a:p>
            <a:r>
              <a:rPr lang="en-US" dirty="0" smtClean="0"/>
              <a:t>Production Cell order established.</a:t>
            </a:r>
          </a:p>
          <a:p>
            <a:endParaRPr lang="en-US" dirty="0"/>
          </a:p>
          <a:p>
            <a:r>
              <a:rPr lang="en-US" dirty="0" smtClean="0"/>
              <a:t>TQM Quality Inspection checklists created.</a:t>
            </a:r>
          </a:p>
          <a:p>
            <a:endParaRPr lang="en-US" dirty="0"/>
          </a:p>
          <a:p>
            <a:r>
              <a:rPr lang="en-US" dirty="0" smtClean="0"/>
              <a:t>Waste evaluations.</a:t>
            </a:r>
          </a:p>
          <a:p>
            <a:endParaRPr lang="en-US" dirty="0"/>
          </a:p>
          <a:p>
            <a:r>
              <a:rPr lang="en-US" dirty="0" smtClean="0"/>
              <a:t>Estimates of JIT production Schedule.</a:t>
            </a:r>
            <a:endParaRPr lang="en-US" dirty="0"/>
          </a:p>
        </p:txBody>
      </p:sp>
      <p:sp>
        <p:nvSpPr>
          <p:cNvPr id="9" name="TextBox 8"/>
          <p:cNvSpPr txBox="1"/>
          <p:nvPr/>
        </p:nvSpPr>
        <p:spPr>
          <a:xfrm>
            <a:off x="4939139" y="1828800"/>
            <a:ext cx="2189017" cy="4524315"/>
          </a:xfrm>
          <a:prstGeom prst="rect">
            <a:avLst/>
          </a:prstGeom>
          <a:noFill/>
        </p:spPr>
        <p:txBody>
          <a:bodyPr wrap="square" rtlCol="0">
            <a:spAutoFit/>
          </a:bodyPr>
          <a:lstStyle/>
          <a:p>
            <a:r>
              <a:rPr lang="en-US" dirty="0" smtClean="0"/>
              <a:t>TQM check points begin.</a:t>
            </a:r>
          </a:p>
          <a:p>
            <a:endParaRPr lang="en-US" dirty="0"/>
          </a:p>
          <a:p>
            <a:r>
              <a:rPr lang="en-US" dirty="0" smtClean="0"/>
              <a:t>Employee schedule for certification created.</a:t>
            </a:r>
          </a:p>
          <a:p>
            <a:endParaRPr lang="en-US" dirty="0"/>
          </a:p>
          <a:p>
            <a:r>
              <a:rPr lang="en-US" dirty="0" smtClean="0"/>
              <a:t>JIT begins to be implemented in production. </a:t>
            </a:r>
          </a:p>
          <a:p>
            <a:endParaRPr lang="en-US" dirty="0"/>
          </a:p>
          <a:p>
            <a:r>
              <a:rPr lang="en-US" dirty="0" smtClean="0"/>
              <a:t>Employees are trained on Inventory Software systems.</a:t>
            </a:r>
            <a:endParaRPr lang="en-US" dirty="0"/>
          </a:p>
        </p:txBody>
      </p:sp>
      <p:sp>
        <p:nvSpPr>
          <p:cNvPr id="10" name="TextBox 9"/>
          <p:cNvSpPr txBox="1"/>
          <p:nvPr/>
        </p:nvSpPr>
        <p:spPr>
          <a:xfrm>
            <a:off x="7093520" y="1828800"/>
            <a:ext cx="2189017" cy="3416320"/>
          </a:xfrm>
          <a:prstGeom prst="rect">
            <a:avLst/>
          </a:prstGeom>
          <a:noFill/>
        </p:spPr>
        <p:txBody>
          <a:bodyPr wrap="square" rtlCol="0">
            <a:spAutoFit/>
          </a:bodyPr>
          <a:lstStyle/>
          <a:p>
            <a:r>
              <a:rPr lang="en-US" dirty="0" smtClean="0"/>
              <a:t>Continuous Improvement Culture training and control measures begin.</a:t>
            </a:r>
          </a:p>
          <a:p>
            <a:endParaRPr lang="en-US" dirty="0"/>
          </a:p>
          <a:p>
            <a:r>
              <a:rPr lang="en-US" dirty="0" smtClean="0"/>
              <a:t>Onboarding Classes begin.</a:t>
            </a:r>
          </a:p>
          <a:p>
            <a:endParaRPr lang="en-US" dirty="0"/>
          </a:p>
          <a:p>
            <a:r>
              <a:rPr lang="en-US" dirty="0" smtClean="0"/>
              <a:t>Culture code of ethics is established.</a:t>
            </a:r>
            <a:endParaRPr lang="en-US" dirty="0"/>
          </a:p>
        </p:txBody>
      </p:sp>
      <p:sp>
        <p:nvSpPr>
          <p:cNvPr id="11" name="TextBox 10"/>
          <p:cNvSpPr txBox="1"/>
          <p:nvPr/>
        </p:nvSpPr>
        <p:spPr>
          <a:xfrm>
            <a:off x="9130139" y="1828800"/>
            <a:ext cx="2189017" cy="4801314"/>
          </a:xfrm>
          <a:prstGeom prst="rect">
            <a:avLst/>
          </a:prstGeom>
          <a:noFill/>
        </p:spPr>
        <p:txBody>
          <a:bodyPr wrap="square" rtlCol="0">
            <a:spAutoFit/>
          </a:bodyPr>
          <a:lstStyle/>
          <a:p>
            <a:r>
              <a:rPr lang="en-US" dirty="0" smtClean="0"/>
              <a:t>Continuous Improvement meetings begin.</a:t>
            </a:r>
          </a:p>
          <a:p>
            <a:endParaRPr lang="en-US" dirty="0"/>
          </a:p>
          <a:p>
            <a:r>
              <a:rPr lang="en-US" dirty="0" smtClean="0"/>
              <a:t>TQM is used to create Best Practices list.</a:t>
            </a:r>
          </a:p>
          <a:p>
            <a:endParaRPr lang="en-US" dirty="0"/>
          </a:p>
          <a:p>
            <a:r>
              <a:rPr lang="en-US" dirty="0" smtClean="0"/>
              <a:t>Waste is evaluated.</a:t>
            </a:r>
          </a:p>
          <a:p>
            <a:endParaRPr lang="en-US" dirty="0"/>
          </a:p>
          <a:p>
            <a:r>
              <a:rPr lang="en-US" dirty="0" smtClean="0"/>
              <a:t>JIT, and all processes Reviewed.</a:t>
            </a:r>
          </a:p>
          <a:p>
            <a:endParaRPr lang="en-US" dirty="0"/>
          </a:p>
          <a:p>
            <a:r>
              <a:rPr lang="en-US" dirty="0" smtClean="0"/>
              <a:t>Production Tech upgrade begins.</a:t>
            </a:r>
            <a:endParaRPr lang="en-US" dirty="0"/>
          </a:p>
        </p:txBody>
      </p:sp>
      <p:sp>
        <p:nvSpPr>
          <p:cNvPr id="12" name="TextBox 11"/>
          <p:cNvSpPr txBox="1"/>
          <p:nvPr/>
        </p:nvSpPr>
        <p:spPr>
          <a:xfrm>
            <a:off x="637305" y="346363"/>
            <a:ext cx="6622477" cy="584775"/>
          </a:xfrm>
          <a:prstGeom prst="rect">
            <a:avLst/>
          </a:prstGeom>
          <a:noFill/>
        </p:spPr>
        <p:txBody>
          <a:bodyPr wrap="square" rtlCol="0">
            <a:spAutoFit/>
          </a:bodyPr>
          <a:lstStyle/>
          <a:p>
            <a:r>
              <a:rPr lang="en-US" sz="3200" dirty="0" smtClean="0"/>
              <a:t>TQM, Six Sigma, JIT</a:t>
            </a:r>
            <a:r>
              <a:rPr lang="en-US" dirty="0" smtClean="0"/>
              <a:t>.</a:t>
            </a:r>
            <a:endParaRPr lang="en-US" dirty="0"/>
          </a:p>
        </p:txBody>
      </p:sp>
      <p:pic>
        <p:nvPicPr>
          <p:cNvPr id="13" name="slide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9306" y="6312152"/>
            <a:ext cx="406400" cy="406400"/>
          </a:xfrm>
          <a:prstGeom prst="rect">
            <a:avLst/>
          </a:prstGeom>
        </p:spPr>
      </p:pic>
      <p:pic>
        <p:nvPicPr>
          <p:cNvPr id="14" name="slide30-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287406" y="6248806"/>
            <a:ext cx="406400" cy="406400"/>
          </a:xfrm>
          <a:prstGeom prst="rect">
            <a:avLst/>
          </a:prstGeom>
        </p:spPr>
      </p:pic>
      <p:pic>
        <p:nvPicPr>
          <p:cNvPr id="15" name="slide30-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1287406" y="6299452"/>
            <a:ext cx="406400" cy="406400"/>
          </a:xfrm>
          <a:prstGeom prst="rect">
            <a:avLst/>
          </a:prstGeom>
        </p:spPr>
      </p:pic>
      <p:pic>
        <p:nvPicPr>
          <p:cNvPr id="16" name="slide30-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325506" y="6274206"/>
            <a:ext cx="406400" cy="406400"/>
          </a:xfrm>
          <a:prstGeom prst="rect">
            <a:avLst/>
          </a:prstGeom>
        </p:spPr>
      </p:pic>
      <p:pic>
        <p:nvPicPr>
          <p:cNvPr id="17" name="slide30-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331856" y="6223560"/>
            <a:ext cx="406400" cy="406400"/>
          </a:xfrm>
          <a:prstGeom prst="rect">
            <a:avLst/>
          </a:prstGeom>
        </p:spPr>
      </p:pic>
      <p:pic>
        <p:nvPicPr>
          <p:cNvPr id="18" name="slide30-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1319156" y="6223560"/>
            <a:ext cx="406400" cy="406400"/>
          </a:xfrm>
          <a:prstGeom prst="rect">
            <a:avLst/>
          </a:prstGeom>
        </p:spPr>
      </p:pic>
    </p:spTree>
    <p:custDataLst>
      <p:tags r:id="rId1"/>
    </p:custDataLst>
    <p:extLst>
      <p:ext uri="{BB962C8B-B14F-4D97-AF65-F5344CB8AC3E}">
        <p14:creationId xmlns:p14="http://schemas.microsoft.com/office/powerpoint/2010/main" val="3263548361"/>
      </p:ext>
    </p:extLst>
  </p:cSld>
  <p:clrMapOvr>
    <a:masterClrMapping/>
  </p:clrMapOvr>
  <mc:AlternateContent xmlns:mc="http://schemas.openxmlformats.org/markup-compatibility/2006" xmlns:p14="http://schemas.microsoft.com/office/powerpoint/2010/main">
    <mc:Choice Requires="p14">
      <p:transition spd="med" p14:dur="700" advTm="83909">
        <p:fade/>
      </p:transition>
    </mc:Choice>
    <mc:Fallback xmlns="">
      <p:transition spd="med" advTm="83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 presetClass="mediacall" presetSubtype="0" fill="hold" nodeType="withEffect">
                                  <p:stCondLst>
                                    <p:cond delay="0"/>
                                  </p:stCondLst>
                                  <p:childTnLst>
                                    <p:cmd type="call" cmd="playFrom(0.0)">
                                      <p:cBhvr>
                                        <p:cTn id="13" dur="16875"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4576"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mediacall" presetSubtype="0" fill="hold" nodeType="withEffect">
                                  <p:stCondLst>
                                    <p:cond delay="0"/>
                                  </p:stCondLst>
                                  <p:childTnLst>
                                    <p:cmd type="call" cmd="playFrom(0.0)">
                                      <p:cBhvr>
                                        <p:cTn id="27" dur="14132" fill="hold"/>
                                        <p:tgtEl>
                                          <p:spTgt spid="16"/>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 presetClass="mediacall" presetSubtype="0" fill="hold" nodeType="withEffect">
                                  <p:stCondLst>
                                    <p:cond delay="0"/>
                                  </p:stCondLst>
                                  <p:childTnLst>
                                    <p:cmd type="call" cmd="playFrom(0.0)">
                                      <p:cBhvr>
                                        <p:cTn id="34" dur="11023"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 presetClass="mediacall" presetSubtype="0" fill="hold" nodeType="withEffect">
                                  <p:stCondLst>
                                    <p:cond delay="0"/>
                                  </p:stCondLst>
                                  <p:childTnLst>
                                    <p:cmd type="call" cmd="playFrom(0.0)">
                                      <p:cBhvr>
                                        <p:cTn id="41" dur="146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13"/>
                </p:tgtEl>
              </p:cMediaNode>
            </p:audio>
            <p:audio>
              <p:cMediaNode vol="80000" showWhenStopped="0">
                <p:cTn id="43" fill="hold" display="0">
                  <p:stCondLst>
                    <p:cond delay="indefinite"/>
                  </p:stCondLst>
                  <p:endCondLst>
                    <p:cond evt="onStopAudio" delay="0">
                      <p:tgtEl>
                        <p:sldTgt/>
                      </p:tgtEl>
                    </p:cond>
                  </p:endCondLst>
                </p:cTn>
                <p:tgtEl>
                  <p:spTgt spid="14"/>
                </p:tgtEl>
              </p:cMediaNode>
            </p:audio>
            <p:audio>
              <p:cMediaNode vol="80000" showWhenStopped="0">
                <p:cTn id="44" fill="hold" display="0">
                  <p:stCondLst>
                    <p:cond delay="indefinite"/>
                  </p:stCondLst>
                  <p:endCondLst>
                    <p:cond evt="onStopAudio" delay="0">
                      <p:tgtEl>
                        <p:sldTgt/>
                      </p:tgtEl>
                    </p:cond>
                  </p:endCondLst>
                </p:cTn>
                <p:tgtEl>
                  <p:spTgt spid="15"/>
                </p:tgtEl>
              </p:cMediaNode>
            </p:audio>
            <p:audio>
              <p:cMediaNode vol="80000" showWhenStopped="0">
                <p:cTn id="45" fill="hold" display="0">
                  <p:stCondLst>
                    <p:cond delay="indefinite"/>
                  </p:stCondLst>
                  <p:endCondLst>
                    <p:cond evt="onStopAudio" delay="0">
                      <p:tgtEl>
                        <p:sldTgt/>
                      </p:tgtEl>
                    </p:cond>
                  </p:endCondLst>
                </p:cTn>
                <p:tgtEl>
                  <p:spTgt spid="16"/>
                </p:tgtEl>
              </p:cMediaNode>
            </p:audio>
            <p:audio>
              <p:cMediaNode vol="80000" showWhenStopped="0">
                <p:cTn id="46" fill="hold" display="0">
                  <p:stCondLst>
                    <p:cond delay="indefinite"/>
                  </p:stCondLst>
                  <p:endCondLst>
                    <p:cond evt="onStopAudio" delay="0">
                      <p:tgtEl>
                        <p:sldTgt/>
                      </p:tgtEl>
                    </p:cond>
                  </p:endCondLst>
                </p:cTn>
                <p:tgtEl>
                  <p:spTgt spid="17"/>
                </p:tgtEl>
              </p:cMediaNode>
            </p:audio>
            <p:audio>
              <p:cMediaNode vol="80000" showWhenStopped="0">
                <p:cTn id="47"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P spid="11" grpId="0"/>
    </p:bldLst>
  </p:timing>
  <p:extLst>
    <p:ext uri="{E180D4A7-C9FB-4DFB-919C-405C955672EB}">
      <p14:showEvtLst xmlns:p14="http://schemas.microsoft.com/office/powerpoint/2010/main">
        <p14:playEvt time="0" objId="13"/>
        <p14:stopEvt time="4983" objId="13"/>
        <p14:playEvt time="6290" objId="14"/>
        <p14:stopEvt time="23218" objId="14"/>
        <p14:playEvt time="23942" objId="15"/>
        <p14:stopEvt time="38570" objId="15"/>
        <p14:playEvt time="40249" objId="16"/>
        <p14:stopEvt time="54421" objId="16"/>
        <p14:playEvt time="55660" objId="17"/>
        <p14:stopEvt time="66706" objId="17"/>
        <p14:playEvt time="67864" objId="18"/>
        <p14:stopEvt time="82591" objId="18"/>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2"/>
          <a:stretch>
            <a:fillRect/>
          </a:stretch>
        </p:blipFill>
        <p:spPr>
          <a:xfrm>
            <a:off x="674250" y="215282"/>
            <a:ext cx="9650804" cy="1524132"/>
          </a:xfrm>
          <a:prstGeom prst="rect">
            <a:avLst/>
          </a:prstGeom>
        </p:spPr>
      </p:pic>
      <p:sp>
        <p:nvSpPr>
          <p:cNvPr id="3" name="TextBox 2"/>
          <p:cNvSpPr txBox="1"/>
          <p:nvPr/>
        </p:nvSpPr>
        <p:spPr>
          <a:xfrm>
            <a:off x="1139687" y="1924944"/>
            <a:ext cx="9687339" cy="3139321"/>
          </a:xfrm>
          <a:prstGeom prst="rect">
            <a:avLst/>
          </a:prstGeom>
          <a:noFill/>
        </p:spPr>
        <p:txBody>
          <a:bodyPr wrap="square" rtlCol="0">
            <a:spAutoFit/>
          </a:bodyPr>
          <a:lstStyle/>
          <a:p>
            <a:r>
              <a:rPr lang="en-US" dirty="0"/>
              <a:t>Continuous Improvement </a:t>
            </a:r>
            <a:r>
              <a:rPr lang="en-US" dirty="0" smtClean="0"/>
              <a:t>means ‘change </a:t>
            </a:r>
            <a:r>
              <a:rPr lang="en-US" dirty="0"/>
              <a:t>for the </a:t>
            </a:r>
            <a:r>
              <a:rPr lang="en-US" dirty="0" smtClean="0"/>
              <a:t>better’.  It covers </a:t>
            </a:r>
            <a:r>
              <a:rPr lang="en-US" dirty="0"/>
              <a:t>all processes in an </a:t>
            </a:r>
            <a:r>
              <a:rPr lang="en-US" dirty="0" smtClean="0"/>
              <a:t>organization including engineering</a:t>
            </a:r>
            <a:r>
              <a:rPr lang="en-US" dirty="0"/>
              <a:t>, IT, financial, commercial and customer service processes, </a:t>
            </a:r>
            <a:r>
              <a:rPr lang="en-US" dirty="0" smtClean="0"/>
              <a:t>as well as manufacturing</a:t>
            </a:r>
            <a:r>
              <a:rPr lang="en-US" dirty="0"/>
              <a:t>. </a:t>
            </a:r>
            <a:endParaRPr lang="en-US" dirty="0" smtClean="0"/>
          </a:p>
          <a:p>
            <a:endParaRPr lang="en-US" dirty="0"/>
          </a:p>
          <a:p>
            <a:r>
              <a:rPr lang="en-US" dirty="0" smtClean="0"/>
              <a:t>CI </a:t>
            </a:r>
            <a:r>
              <a:rPr lang="en-US" dirty="0"/>
              <a:t>involves making continual small </a:t>
            </a:r>
            <a:r>
              <a:rPr lang="en-US" dirty="0" smtClean="0"/>
              <a:t>improvements. </a:t>
            </a:r>
            <a:r>
              <a:rPr lang="en-US" dirty="0"/>
              <a:t>This requires close monitoring and control, changes to the </a:t>
            </a:r>
            <a:r>
              <a:rPr lang="en-US" dirty="0" smtClean="0"/>
              <a:t>uses of </a:t>
            </a:r>
            <a:r>
              <a:rPr lang="en-US" dirty="0"/>
              <a:t>manpower, machinery, methods, materials and money to improve business efficiency.</a:t>
            </a:r>
          </a:p>
          <a:p>
            <a:endParaRPr lang="en-US" dirty="0" smtClean="0"/>
          </a:p>
          <a:p>
            <a:r>
              <a:rPr lang="en-US" dirty="0" smtClean="0"/>
              <a:t>Continuous </a:t>
            </a:r>
            <a:r>
              <a:rPr lang="en-US" dirty="0"/>
              <a:t>Improvement starts with management </a:t>
            </a:r>
            <a:r>
              <a:rPr lang="en-US" dirty="0" smtClean="0"/>
              <a:t>then works down through </a:t>
            </a:r>
            <a:r>
              <a:rPr lang="en-US" dirty="0"/>
              <a:t>the </a:t>
            </a:r>
            <a:r>
              <a:rPr lang="en-US" dirty="0" smtClean="0"/>
              <a:t>organization. </a:t>
            </a:r>
            <a:r>
              <a:rPr lang="en-US" dirty="0"/>
              <a:t>The underlying theme is that everyone is </a:t>
            </a:r>
            <a:r>
              <a:rPr lang="en-US" dirty="0" smtClean="0"/>
              <a:t>responsible; all have </a:t>
            </a:r>
            <a:r>
              <a:rPr lang="en-US" dirty="0"/>
              <a:t>a part</a:t>
            </a:r>
          </a:p>
          <a:p>
            <a:r>
              <a:rPr lang="en-US" dirty="0" smtClean="0"/>
              <a:t>in </a:t>
            </a:r>
            <a:r>
              <a:rPr lang="en-US" dirty="0"/>
              <a:t>making </a:t>
            </a:r>
            <a:r>
              <a:rPr lang="en-US" dirty="0" smtClean="0"/>
              <a:t>improvements, insuring quality, and setting Best Practices.</a:t>
            </a:r>
            <a:endParaRPr lang="en-US" dirty="0"/>
          </a:p>
        </p:txBody>
      </p:sp>
      <p:pic>
        <p:nvPicPr>
          <p:cNvPr id="4" name="slide3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087100" y="5969000"/>
            <a:ext cx="406400" cy="406400"/>
          </a:xfrm>
          <a:prstGeom prst="rect">
            <a:avLst/>
          </a:prstGeom>
        </p:spPr>
      </p:pic>
      <p:pic>
        <p:nvPicPr>
          <p:cNvPr id="5" name="slide31-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099800" y="5969000"/>
            <a:ext cx="406400" cy="406400"/>
          </a:xfrm>
          <a:prstGeom prst="rect">
            <a:avLst/>
          </a:prstGeom>
        </p:spPr>
      </p:pic>
      <p:pic>
        <p:nvPicPr>
          <p:cNvPr id="6" name="slide31-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074400" y="5969000"/>
            <a:ext cx="406400" cy="406400"/>
          </a:xfrm>
          <a:prstGeom prst="rect">
            <a:avLst/>
          </a:prstGeom>
        </p:spPr>
      </p:pic>
      <p:pic>
        <p:nvPicPr>
          <p:cNvPr id="7" name="slide31-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11074400" y="5969000"/>
            <a:ext cx="406400" cy="406400"/>
          </a:xfrm>
          <a:prstGeom prst="rect">
            <a:avLst/>
          </a:prstGeom>
        </p:spPr>
      </p:pic>
    </p:spTree>
    <p:custDataLst>
      <p:tags r:id="rId1"/>
    </p:custDataLst>
    <p:extLst>
      <p:ext uri="{BB962C8B-B14F-4D97-AF65-F5344CB8AC3E}">
        <p14:creationId xmlns:p14="http://schemas.microsoft.com/office/powerpoint/2010/main" val="474206917"/>
      </p:ext>
    </p:extLst>
  </p:cSld>
  <p:clrMapOvr>
    <a:masterClrMapping/>
  </p:clrMapOvr>
  <mc:AlternateContent xmlns:mc="http://schemas.openxmlformats.org/markup-compatibility/2006" xmlns:p14="http://schemas.microsoft.com/office/powerpoint/2010/main">
    <mc:Choice Requires="p14">
      <p:transition spd="med" p14:dur="700" advTm="57714">
        <p:fade/>
      </p:transition>
    </mc:Choice>
    <mc:Fallback xmlns="">
      <p:transition spd="med" advTm="57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5" fill="hold"/>
                                        <p:tgtEl>
                                          <p:spTgt spid="4"/>
                                        </p:tgtEl>
                                      </p:cBhvr>
                                    </p:cmd>
                                  </p:childTnLst>
                                </p:cTn>
                              </p:par>
                            </p:childTnLst>
                          </p:cTn>
                        </p:par>
                        <p:par>
                          <p:cTn id="7" fill="hold">
                            <p:stCondLst>
                              <p:cond delay="2925"/>
                            </p:stCondLst>
                            <p:childTnLst>
                              <p:par>
                                <p:cTn id="8" presetID="1" presetClass="mediacall" presetSubtype="0" fill="hold" nodeType="afterEffect">
                                  <p:stCondLst>
                                    <p:cond delay="0"/>
                                  </p:stCondLst>
                                  <p:childTnLst>
                                    <p:cmd type="call" cmd="playFrom(0.0)">
                                      <p:cBhvr>
                                        <p:cTn id="9" dur="14915"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 presetClass="mediacall" presetSubtype="0" fill="hold" nodeType="withEffect">
                                  <p:stCondLst>
                                    <p:cond delay="0"/>
                                  </p:stCondLst>
                                  <p:childTnLst>
                                    <p:cmd type="call" cmd="playFrom(0.0)">
                                      <p:cBhvr>
                                        <p:cTn id="16" dur="15046"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 presetClass="mediacall" presetSubtype="0" fill="hold" nodeType="withEffect">
                                  <p:stCondLst>
                                    <p:cond delay="0"/>
                                  </p:stCondLst>
                                  <p:childTnLst>
                                    <p:cmd type="call" cmd="playFrom(0.0)">
                                      <p:cBhvr>
                                        <p:cTn id="26" dur="217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4"/>
                </p:tgtEl>
              </p:cMediaNode>
            </p:audio>
            <p:audio>
              <p:cMediaNode vol="80000" showWhenStopped="0">
                <p:cTn id="28" fill="hold" display="0">
                  <p:stCondLst>
                    <p:cond delay="indefinite"/>
                  </p:stCondLst>
                  <p:endCondLst>
                    <p:cond evt="onStopAudio" delay="0">
                      <p:tgtEl>
                        <p:sldTgt/>
                      </p:tgtEl>
                    </p:cond>
                  </p:endCondLst>
                </p:cTn>
                <p:tgtEl>
                  <p:spTgt spid="5"/>
                </p:tgtEl>
              </p:cMediaNode>
            </p:audio>
            <p:audio>
              <p:cMediaNode vol="80000" showWhenStopped="0">
                <p:cTn id="29" fill="hold" display="0">
                  <p:stCondLst>
                    <p:cond delay="indefinite"/>
                  </p:stCondLst>
                  <p:endCondLst>
                    <p:cond evt="onStopAudio" delay="0">
                      <p:tgtEl>
                        <p:sldTgt/>
                      </p:tgtEl>
                    </p:cond>
                  </p:endCondLst>
                </p:cTn>
                <p:tgtEl>
                  <p:spTgt spid="6"/>
                </p:tgtEl>
              </p:cMediaNode>
            </p:audio>
            <p:audio>
              <p:cMediaNode vol="80000" showWhenStopped="0">
                <p:cTn id="30"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4"/>
        <p14:playEvt time="2934" objId="5"/>
        <p14:stopEvt time="3018" objId="4"/>
        <p14:stopEvt time="17885" objId="5"/>
        <p14:playEvt time="18697" objId="6"/>
        <p14:stopEvt time="33786" objId="6"/>
        <p14:playEvt time="35191" objId="7"/>
        <p14:stopEvt time="57022" objId="7"/>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250" y="215282"/>
            <a:ext cx="9650804" cy="1524132"/>
          </a:xfrm>
          <a:prstGeom prst="rect">
            <a:avLst/>
          </a:prstGeom>
        </p:spPr>
      </p:pic>
      <p:pic>
        <p:nvPicPr>
          <p:cNvPr id="3" name="Picture 2"/>
          <p:cNvPicPr>
            <a:picLocks noChangeAspect="1"/>
          </p:cNvPicPr>
          <p:nvPr/>
        </p:nvPicPr>
        <p:blipFill>
          <a:blip r:embed="rId4"/>
          <a:stretch>
            <a:fillRect/>
          </a:stretch>
        </p:blipFill>
        <p:spPr>
          <a:xfrm>
            <a:off x="1325476" y="1571167"/>
            <a:ext cx="9846106" cy="4776624"/>
          </a:xfrm>
          <a:prstGeom prst="rect">
            <a:avLst/>
          </a:prstGeom>
        </p:spPr>
      </p:pic>
    </p:spTree>
    <p:extLst>
      <p:ext uri="{BB962C8B-B14F-4D97-AF65-F5344CB8AC3E}">
        <p14:creationId xmlns:p14="http://schemas.microsoft.com/office/powerpoint/2010/main" val="1942105177"/>
      </p:ext>
    </p:extLst>
  </p:cSld>
  <p:clrMapOvr>
    <a:masterClrMapping/>
  </p:clrMapOvr>
  <mc:AlternateContent xmlns:mc="http://schemas.openxmlformats.org/markup-compatibility/2006" xmlns:p14="http://schemas.microsoft.com/office/powerpoint/2010/main">
    <mc:Choice Requires="p14">
      <p:transition spd="med" p14:dur="700" advTm="4591">
        <p:fade/>
      </p:transition>
    </mc:Choice>
    <mc:Fallback xmlns="">
      <p:transition spd="med" advTm="4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674250" y="215282"/>
            <a:ext cx="9650804" cy="1524132"/>
          </a:xfrm>
          <a:prstGeom prst="rect">
            <a:avLst/>
          </a:prstGeom>
        </p:spPr>
      </p:pic>
      <p:sp>
        <p:nvSpPr>
          <p:cNvPr id="3" name="TextBox 2"/>
          <p:cNvSpPr txBox="1"/>
          <p:nvPr/>
        </p:nvSpPr>
        <p:spPr>
          <a:xfrm>
            <a:off x="1164406" y="1510749"/>
            <a:ext cx="10469217" cy="2031325"/>
          </a:xfrm>
          <a:prstGeom prst="rect">
            <a:avLst/>
          </a:prstGeom>
          <a:noFill/>
        </p:spPr>
        <p:txBody>
          <a:bodyPr wrap="square" rtlCol="0">
            <a:spAutoFit/>
          </a:bodyPr>
          <a:lstStyle/>
          <a:p>
            <a:r>
              <a:rPr lang="en-US" dirty="0" smtClean="0"/>
              <a:t>The </a:t>
            </a:r>
            <a:r>
              <a:rPr lang="en-US" dirty="0"/>
              <a:t>seven main areas of waste for any </a:t>
            </a:r>
            <a:r>
              <a:rPr lang="en-US" dirty="0" smtClean="0"/>
              <a:t>business which have been addressed earlier:</a:t>
            </a:r>
            <a:endParaRPr lang="en-US" dirty="0"/>
          </a:p>
          <a:p>
            <a:r>
              <a:rPr lang="en-US" dirty="0" smtClean="0"/>
              <a:t>Transportation, Inventory, Motion, Waiting Times, Production, Processing, Quality.</a:t>
            </a:r>
          </a:p>
          <a:p>
            <a:endParaRPr lang="en-US" dirty="0"/>
          </a:p>
          <a:p>
            <a:r>
              <a:rPr lang="en-US" dirty="0" smtClean="0"/>
              <a:t>The main purpose, to reiterate, is that CI requires these to improve through change over time.  Management processes must also change and improve. </a:t>
            </a:r>
          </a:p>
          <a:p>
            <a:endParaRPr lang="en-US" dirty="0"/>
          </a:p>
          <a:p>
            <a:r>
              <a:rPr lang="en-US" b="1" dirty="0"/>
              <a:t>Scheduling </a:t>
            </a:r>
            <a:r>
              <a:rPr lang="en-US" dirty="0"/>
              <a:t>for each element </a:t>
            </a:r>
            <a:r>
              <a:rPr lang="en-US" dirty="0" smtClean="0"/>
              <a:t>of the </a:t>
            </a:r>
            <a:r>
              <a:rPr lang="en-US" dirty="0"/>
              <a:t>process ensures that bottlenecks are kept to a minimum.</a:t>
            </a:r>
          </a:p>
        </p:txBody>
      </p:sp>
      <p:pic>
        <p:nvPicPr>
          <p:cNvPr id="4" name="Picture 3"/>
          <p:cNvPicPr>
            <a:picLocks noChangeAspect="1"/>
          </p:cNvPicPr>
          <p:nvPr/>
        </p:nvPicPr>
        <p:blipFill>
          <a:blip r:embed="rId6"/>
          <a:stretch>
            <a:fillRect/>
          </a:stretch>
        </p:blipFill>
        <p:spPr>
          <a:xfrm>
            <a:off x="1427664" y="3790485"/>
            <a:ext cx="9651154" cy="2642931"/>
          </a:xfrm>
          <a:prstGeom prst="rect">
            <a:avLst/>
          </a:prstGeom>
        </p:spPr>
      </p:pic>
      <p:pic>
        <p:nvPicPr>
          <p:cNvPr id="5" name="slid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623" y="6027016"/>
            <a:ext cx="406400" cy="406400"/>
          </a:xfrm>
          <a:prstGeom prst="rect">
            <a:avLst/>
          </a:prstGeom>
        </p:spPr>
      </p:pic>
    </p:spTree>
    <p:extLst>
      <p:ext uri="{BB962C8B-B14F-4D97-AF65-F5344CB8AC3E}">
        <p14:creationId xmlns:p14="http://schemas.microsoft.com/office/powerpoint/2010/main" val="4128342497"/>
      </p:ext>
    </p:extLst>
  </p:cSld>
  <p:clrMapOvr>
    <a:masterClrMapping/>
  </p:clrMapOvr>
  <mc:AlternateContent xmlns:mc="http://schemas.openxmlformats.org/markup-compatibility/2006" xmlns:p14="http://schemas.microsoft.com/office/powerpoint/2010/main">
    <mc:Choice Requires="p14">
      <p:transition spd="med" p14:dur="700" advTm="43277">
        <p:fade/>
      </p:transition>
    </mc:Choice>
    <mc:Fallback xmlns="">
      <p:transition spd="med" advTm="43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2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1370"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stretch>
            <a:fillRect/>
          </a:stretch>
        </p:blipFill>
        <p:spPr>
          <a:xfrm>
            <a:off x="674250" y="215282"/>
            <a:ext cx="9650804" cy="1524132"/>
          </a:xfrm>
          <a:prstGeom prst="rect">
            <a:avLst/>
          </a:prstGeom>
        </p:spPr>
      </p:pic>
      <p:sp>
        <p:nvSpPr>
          <p:cNvPr id="3" name="TextBox 2"/>
          <p:cNvSpPr txBox="1"/>
          <p:nvPr/>
        </p:nvSpPr>
        <p:spPr>
          <a:xfrm>
            <a:off x="914399" y="1216194"/>
            <a:ext cx="9170505" cy="523220"/>
          </a:xfrm>
          <a:prstGeom prst="rect">
            <a:avLst/>
          </a:prstGeom>
          <a:noFill/>
        </p:spPr>
        <p:txBody>
          <a:bodyPr wrap="square" rtlCol="0">
            <a:spAutoFit/>
          </a:bodyPr>
          <a:lstStyle/>
          <a:p>
            <a:r>
              <a:rPr lang="fr-FR" sz="2800" dirty="0" smtClean="0"/>
              <a:t>Implementing a </a:t>
            </a:r>
            <a:r>
              <a:rPr lang="fr-FR" sz="2800" dirty="0"/>
              <a:t>Continuos </a:t>
            </a:r>
            <a:r>
              <a:rPr lang="fr-FR" sz="2800" dirty="0" smtClean="0"/>
              <a:t>Improvement Culture</a:t>
            </a:r>
            <a:endParaRPr lang="en-US" sz="2800" dirty="0"/>
          </a:p>
        </p:txBody>
      </p:sp>
      <p:sp>
        <p:nvSpPr>
          <p:cNvPr id="4" name="TextBox 3"/>
          <p:cNvSpPr txBox="1"/>
          <p:nvPr/>
        </p:nvSpPr>
        <p:spPr>
          <a:xfrm>
            <a:off x="914399" y="1937633"/>
            <a:ext cx="10164417" cy="1200329"/>
          </a:xfrm>
          <a:prstGeom prst="rect">
            <a:avLst/>
          </a:prstGeom>
          <a:noFill/>
        </p:spPr>
        <p:txBody>
          <a:bodyPr wrap="square" rtlCol="0">
            <a:spAutoFit/>
          </a:bodyPr>
          <a:lstStyle/>
          <a:p>
            <a:r>
              <a:rPr lang="en-US" dirty="0"/>
              <a:t>In Scunthorpe, a CI manager coordinates the process. 40 CI Coaches</a:t>
            </a:r>
          </a:p>
          <a:p>
            <a:r>
              <a:rPr lang="en-US" dirty="0"/>
              <a:t>chosen from the workforce received training to</a:t>
            </a:r>
            <a:r>
              <a:rPr lang="en-US" dirty="0">
                <a:solidFill>
                  <a:schemeClr val="bg2">
                    <a:lumMod val="20000"/>
                    <a:lumOff val="80000"/>
                  </a:schemeClr>
                </a:solidFill>
              </a:rPr>
              <a:t> </a:t>
            </a:r>
            <a:r>
              <a:rPr lang="en-US" b="1" dirty="0">
                <a:solidFill>
                  <a:schemeClr val="bg2">
                    <a:lumMod val="20000"/>
                    <a:lumOff val="80000"/>
                  </a:schemeClr>
                </a:solidFill>
              </a:rPr>
              <a:t>facilitate </a:t>
            </a:r>
            <a:r>
              <a:rPr lang="en-US" dirty="0"/>
              <a:t>improvements. CCI has put</a:t>
            </a:r>
          </a:p>
          <a:p>
            <a:r>
              <a:rPr lang="en-US" dirty="0"/>
              <a:t>together a ‘toolbox’ of techniques which the coaches use with managers, employees </a:t>
            </a:r>
            <a:r>
              <a:rPr lang="en-US" dirty="0" smtClean="0"/>
              <a:t>and operators</a:t>
            </a:r>
            <a:r>
              <a:rPr lang="en-US" dirty="0"/>
              <a:t>.</a:t>
            </a:r>
          </a:p>
        </p:txBody>
      </p:sp>
      <p:sp>
        <p:nvSpPr>
          <p:cNvPr id="5" name="TextBox 4"/>
          <p:cNvSpPr txBox="1"/>
          <p:nvPr/>
        </p:nvSpPr>
        <p:spPr>
          <a:xfrm>
            <a:off x="914399" y="3137962"/>
            <a:ext cx="9304637" cy="923330"/>
          </a:xfrm>
          <a:prstGeom prst="rect">
            <a:avLst/>
          </a:prstGeom>
          <a:noFill/>
        </p:spPr>
        <p:txBody>
          <a:bodyPr wrap="square" rtlCol="0">
            <a:spAutoFit/>
          </a:bodyPr>
          <a:lstStyle/>
          <a:p>
            <a:r>
              <a:rPr lang="en-US" dirty="0" smtClean="0"/>
              <a:t>Techniques of Control will include, Output Control – through Benchmarks and KPI’s, Behavior Control – looking for Quality, and Cultural control – improvement, growth, and innovation.</a:t>
            </a:r>
            <a:endParaRPr lang="en-US" dirty="0"/>
          </a:p>
        </p:txBody>
      </p:sp>
      <p:pic>
        <p:nvPicPr>
          <p:cNvPr id="3074" name="Picture 2" descr="https://blog.hypeinnovation.com/hubfs/Blog/Innovation_Abstract.png?t=15172429162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9436" y="4339065"/>
            <a:ext cx="9490356" cy="227417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3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04216" y="5771327"/>
            <a:ext cx="406400" cy="406400"/>
          </a:xfrm>
          <a:prstGeom prst="rect">
            <a:avLst/>
          </a:prstGeom>
        </p:spPr>
      </p:pic>
      <p:pic>
        <p:nvPicPr>
          <p:cNvPr id="7" name="slide3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078816" y="5778500"/>
            <a:ext cx="406400" cy="406400"/>
          </a:xfrm>
          <a:prstGeom prst="rect">
            <a:avLst/>
          </a:prstGeom>
        </p:spPr>
      </p:pic>
      <p:pic>
        <p:nvPicPr>
          <p:cNvPr id="8" name="slide34-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078816" y="5778500"/>
            <a:ext cx="406400" cy="406400"/>
          </a:xfrm>
          <a:prstGeom prst="rect">
            <a:avLst/>
          </a:prstGeom>
        </p:spPr>
      </p:pic>
    </p:spTree>
    <p:custDataLst>
      <p:tags r:id="rId1"/>
    </p:custDataLst>
    <p:extLst>
      <p:ext uri="{BB962C8B-B14F-4D97-AF65-F5344CB8AC3E}">
        <p14:creationId xmlns:p14="http://schemas.microsoft.com/office/powerpoint/2010/main" val="3884319639"/>
      </p:ext>
    </p:extLst>
  </p:cSld>
  <p:clrMapOvr>
    <a:masterClrMapping/>
  </p:clrMapOvr>
  <mc:AlternateContent xmlns:mc="http://schemas.openxmlformats.org/markup-compatibility/2006" xmlns:p14="http://schemas.microsoft.com/office/powerpoint/2010/main">
    <mc:Choice Requires="p14">
      <p:transition spd="med" p14:dur="700" advTm="44563">
        <p:fade/>
      </p:transition>
    </mc:Choice>
    <mc:Fallback xmlns="">
      <p:transition spd="med" advTm="44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mediacall" presetSubtype="0" fill="hold" nodeType="withEffect">
                                  <p:stCondLst>
                                    <p:cond delay="0"/>
                                  </p:stCondLst>
                                  <p:childTnLst>
                                    <p:cmd type="call" cmd="playFrom(0.0)">
                                      <p:cBhvr>
                                        <p:cTn id="13" dur="20689"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150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audio>
              <p:cMediaNode vol="80000" showWhenStopped="0">
                <p:cTn id="22" fill="hold" display="0">
                  <p:stCondLst>
                    <p:cond delay="indefinite"/>
                  </p:stCondLst>
                  <p:endCondLst>
                    <p:cond evt="onStopAudio" delay="0">
                      <p:tgtEl>
                        <p:sldTgt/>
                      </p:tgtEl>
                    </p:cond>
                  </p:endCondLst>
                </p:cTn>
                <p:tgtEl>
                  <p:spTgt spid="7"/>
                </p:tgtEl>
              </p:cMediaNode>
            </p:audio>
            <p:audio>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extLst>
    <p:ext uri="{E180D4A7-C9FB-4DFB-919C-405C955672EB}">
      <p14:showEvtLst xmlns:p14="http://schemas.microsoft.com/office/powerpoint/2010/main">
        <p14:playEvt time="0" objId="6"/>
        <p14:stopEvt time="2934" objId="6"/>
        <p14:playEvt time="5367" objId="7"/>
        <p14:stopEvt time="26085" objId="7"/>
        <p14:playEvt time="27414" objId="8"/>
        <p14:stopEvt time="42554" objId="8"/>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674250" y="215282"/>
            <a:ext cx="9650804" cy="1524132"/>
          </a:xfrm>
          <a:prstGeom prst="rect">
            <a:avLst/>
          </a:prstGeom>
        </p:spPr>
      </p:pic>
      <p:sp>
        <p:nvSpPr>
          <p:cNvPr id="3" name="TextBox 2"/>
          <p:cNvSpPr txBox="1"/>
          <p:nvPr/>
        </p:nvSpPr>
        <p:spPr>
          <a:xfrm>
            <a:off x="901148" y="1364973"/>
            <a:ext cx="9607826" cy="2246769"/>
          </a:xfrm>
          <a:prstGeom prst="rect">
            <a:avLst/>
          </a:prstGeom>
          <a:noFill/>
        </p:spPr>
        <p:txBody>
          <a:bodyPr wrap="square" rtlCol="0">
            <a:spAutoFit/>
          </a:bodyPr>
          <a:lstStyle/>
          <a:p>
            <a:r>
              <a:rPr lang="en-US" sz="3200" dirty="0" smtClean="0"/>
              <a:t>Casting the Vision</a:t>
            </a:r>
          </a:p>
          <a:p>
            <a:endParaRPr lang="en-US" dirty="0"/>
          </a:p>
          <a:p>
            <a:r>
              <a:rPr lang="en-US" dirty="0"/>
              <a:t>An </a:t>
            </a:r>
            <a:r>
              <a:rPr lang="en-US" dirty="0" smtClean="0"/>
              <a:t>organization </a:t>
            </a:r>
            <a:r>
              <a:rPr lang="en-US" dirty="0"/>
              <a:t>needs to know where it is going in order to be able to put in place </a:t>
            </a:r>
            <a:r>
              <a:rPr lang="en-US" dirty="0" smtClean="0"/>
              <a:t>the resources </a:t>
            </a:r>
            <a:r>
              <a:rPr lang="en-US" dirty="0"/>
              <a:t>it needs to achieve its plans. This is set out in a </a:t>
            </a:r>
            <a:r>
              <a:rPr lang="en-US" b="1" dirty="0"/>
              <a:t>vision</a:t>
            </a:r>
            <a:r>
              <a:rPr lang="en-US" dirty="0"/>
              <a:t>. Scunthorpe plate mill </a:t>
            </a:r>
            <a:r>
              <a:rPr lang="en-US" dirty="0" smtClean="0"/>
              <a:t>has set </a:t>
            </a:r>
            <a:r>
              <a:rPr lang="en-US" dirty="0"/>
              <a:t>out a 5-year vision improvement plan which will help in the process of developing a </a:t>
            </a:r>
            <a:r>
              <a:rPr lang="en-US" dirty="0" smtClean="0"/>
              <a:t>CI culture </a:t>
            </a:r>
            <a:r>
              <a:rPr lang="en-US" dirty="0"/>
              <a:t>for the business</a:t>
            </a:r>
            <a:r>
              <a:rPr lang="en-US" dirty="0" smtClean="0"/>
              <a:t>. The best starting point is for people to buy in to upper management Vision Casting. </a:t>
            </a:r>
            <a:endParaRPr lang="en-US" dirty="0"/>
          </a:p>
        </p:txBody>
      </p:sp>
      <p:pic>
        <p:nvPicPr>
          <p:cNvPr id="4" name="Picture 3"/>
          <p:cNvPicPr>
            <a:picLocks noChangeAspect="1"/>
          </p:cNvPicPr>
          <p:nvPr/>
        </p:nvPicPr>
        <p:blipFill>
          <a:blip r:embed="rId9"/>
          <a:stretch>
            <a:fillRect/>
          </a:stretch>
        </p:blipFill>
        <p:spPr>
          <a:xfrm>
            <a:off x="1007165" y="3889927"/>
            <a:ext cx="9713844" cy="2152650"/>
          </a:xfrm>
          <a:prstGeom prst="rect">
            <a:avLst/>
          </a:prstGeom>
        </p:spPr>
      </p:pic>
      <p:pic>
        <p:nvPicPr>
          <p:cNvPr id="5" name="slide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5943600"/>
            <a:ext cx="406400" cy="406400"/>
          </a:xfrm>
          <a:prstGeom prst="rect">
            <a:avLst/>
          </a:prstGeom>
        </p:spPr>
      </p:pic>
      <p:pic>
        <p:nvPicPr>
          <p:cNvPr id="6" name="slide35-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66500" y="5943600"/>
            <a:ext cx="406400" cy="406400"/>
          </a:xfrm>
          <a:prstGeom prst="rect">
            <a:avLst/>
          </a:prstGeom>
        </p:spPr>
      </p:pic>
    </p:spTree>
    <p:custDataLst>
      <p:tags r:id="rId1"/>
    </p:custDataLst>
    <p:extLst>
      <p:ext uri="{BB962C8B-B14F-4D97-AF65-F5344CB8AC3E}">
        <p14:creationId xmlns:p14="http://schemas.microsoft.com/office/powerpoint/2010/main" val="1845696743"/>
      </p:ext>
    </p:extLst>
  </p:cSld>
  <p:clrMapOvr>
    <a:masterClrMapping/>
  </p:clrMapOvr>
  <mc:AlternateContent xmlns:mc="http://schemas.openxmlformats.org/markup-compatibility/2006" xmlns:p14="http://schemas.microsoft.com/office/powerpoint/2010/main">
    <mc:Choice Requires="p14">
      <p:transition spd="med" p14:dur="700" advTm="38965">
        <p:fade/>
      </p:transition>
    </mc:Choice>
    <mc:Fallback xmlns="">
      <p:transition spd="med" advTm="38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 presetClass="mediacall" presetSubtype="0" fill="hold" nodeType="withEffect">
                                  <p:stCondLst>
                                    <p:cond delay="0"/>
                                  </p:stCondLst>
                                  <p:childTnLst>
                                    <p:cmd type="call" cmd="playFrom(0.0)">
                                      <p:cBhvr>
                                        <p:cTn id="13" dur="31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5"/>
                </p:tgtEl>
              </p:cMediaNode>
            </p:audio>
            <p:audio>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4833" objId="5"/>
        <p14:playEvt time="5764" objId="6"/>
        <p14:stopEvt time="37186" objId="6"/>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4643" y="357808"/>
            <a:ext cx="9382539" cy="3077766"/>
          </a:xfrm>
          <a:prstGeom prst="rect">
            <a:avLst/>
          </a:prstGeom>
          <a:noFill/>
        </p:spPr>
        <p:txBody>
          <a:bodyPr wrap="square" rtlCol="0">
            <a:spAutoFit/>
          </a:bodyPr>
          <a:lstStyle/>
          <a:p>
            <a:r>
              <a:rPr lang="en-US" sz="4400" dirty="0"/>
              <a:t>Target </a:t>
            </a:r>
            <a:r>
              <a:rPr lang="en-US" sz="4400" dirty="0" smtClean="0"/>
              <a:t>setting</a:t>
            </a:r>
          </a:p>
          <a:p>
            <a:endParaRPr lang="en-US" sz="1200" dirty="0" smtClean="0"/>
          </a:p>
          <a:p>
            <a:endParaRPr lang="en-US" sz="1200" dirty="0"/>
          </a:p>
          <a:p>
            <a:r>
              <a:rPr lang="en-US" dirty="0" smtClean="0"/>
              <a:t>CI </a:t>
            </a:r>
            <a:r>
              <a:rPr lang="en-US" dirty="0"/>
              <a:t>working requires everyone to think differently about the way they work. It was </a:t>
            </a:r>
            <a:r>
              <a:rPr lang="en-US" dirty="0" smtClean="0"/>
              <a:t>recognized that </a:t>
            </a:r>
            <a:r>
              <a:rPr lang="en-US" dirty="0"/>
              <a:t>people might be resistant and cling on to old ways of working. The key was getting </a:t>
            </a:r>
            <a:r>
              <a:rPr lang="en-US" dirty="0" smtClean="0"/>
              <a:t>all workers </a:t>
            </a:r>
            <a:r>
              <a:rPr lang="en-US" dirty="0"/>
              <a:t>to see change as their responsibility. The CI coaches support the teams </a:t>
            </a:r>
            <a:r>
              <a:rPr lang="en-US" dirty="0" smtClean="0"/>
              <a:t>and individuals </a:t>
            </a:r>
            <a:r>
              <a:rPr lang="en-US" dirty="0"/>
              <a:t>and promote or ‘champion’ new ways of working. Over time, the team </a:t>
            </a:r>
            <a:r>
              <a:rPr lang="en-US" dirty="0" smtClean="0"/>
              <a:t>and individuals </a:t>
            </a:r>
            <a:r>
              <a:rPr lang="en-US" dirty="0"/>
              <a:t>are </a:t>
            </a:r>
            <a:r>
              <a:rPr lang="en-US" b="1" dirty="0"/>
              <a:t>empowered </a:t>
            </a:r>
            <a:r>
              <a:rPr lang="en-US" dirty="0"/>
              <a:t>to take responsibility and make decisions for themselves</a:t>
            </a:r>
            <a:r>
              <a:rPr lang="en-US" dirty="0" smtClean="0"/>
              <a:t>. To </a:t>
            </a:r>
            <a:r>
              <a:rPr lang="en-US" dirty="0"/>
              <a:t>help workers accept the changes, the 5-year plan established a timeline for </a:t>
            </a:r>
            <a:r>
              <a:rPr lang="en-US" dirty="0" smtClean="0"/>
              <a:t>the program </a:t>
            </a:r>
            <a:r>
              <a:rPr lang="en-US" dirty="0"/>
              <a:t>of introducing change.</a:t>
            </a:r>
          </a:p>
        </p:txBody>
      </p:sp>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643" y="3816696"/>
            <a:ext cx="9621562" cy="2513043"/>
          </a:xfrm>
          <a:prstGeom prst="rect">
            <a:avLst/>
          </a:prstGeom>
        </p:spPr>
      </p:pic>
      <p:pic>
        <p:nvPicPr>
          <p:cNvPr id="2" name="slide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37900" y="5791200"/>
            <a:ext cx="406400" cy="406400"/>
          </a:xfrm>
          <a:prstGeom prst="rect">
            <a:avLst/>
          </a:prstGeom>
        </p:spPr>
      </p:pic>
      <p:pic>
        <p:nvPicPr>
          <p:cNvPr id="3" name="slide36-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137900" y="5765800"/>
            <a:ext cx="406400" cy="406400"/>
          </a:xfrm>
          <a:prstGeom prst="rect">
            <a:avLst/>
          </a:prstGeom>
        </p:spPr>
      </p:pic>
      <p:pic>
        <p:nvPicPr>
          <p:cNvPr id="5" name="slide36-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137900" y="5740400"/>
            <a:ext cx="406400" cy="406400"/>
          </a:xfrm>
          <a:prstGeom prst="rect">
            <a:avLst/>
          </a:prstGeom>
        </p:spPr>
      </p:pic>
      <p:pic>
        <p:nvPicPr>
          <p:cNvPr id="6" name="slide36-1">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4011065638"/>
      </p:ext>
    </p:extLst>
  </p:cSld>
  <p:clrMapOvr>
    <a:masterClrMapping/>
  </p:clrMapOvr>
  <mc:AlternateContent xmlns:mc="http://schemas.openxmlformats.org/markup-compatibility/2006" xmlns:p14="http://schemas.microsoft.com/office/powerpoint/2010/main">
    <mc:Choice Requires="p14">
      <p:transition spd="med" p14:dur="700" advTm="83716">
        <p:fade/>
      </p:transition>
    </mc:Choice>
    <mc:Fallback xmlns="">
      <p:transition spd="med" advTm="83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1000"/>
                                        <p:tgtEl>
                                          <p:spTgt spid="4">
                                            <p:txEl>
                                              <p:pRg st="3" end="3"/>
                                            </p:txEl>
                                          </p:spTgt>
                                        </p:tgtEl>
                                      </p:cBhvr>
                                    </p:animEffect>
                                    <p:anim calcmode="lin" valueType="num">
                                      <p:cBhvr>
                                        <p:cTn id="1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4" presetID="1" presetClass="mediacall" presetSubtype="0" fill="hold" nodeType="withEffect">
                                  <p:stCondLst>
                                    <p:cond delay="0"/>
                                  </p:stCondLst>
                                  <p:childTnLst>
                                    <p:cmd type="call" cmd="playFrom(0.0)">
                                      <p:cBhvr>
                                        <p:cTn id="15" dur="39418"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 presetClass="mediacall" presetSubtype="0" fill="hold" nodeType="withEffect">
                                  <p:stCondLst>
                                    <p:cond delay="0"/>
                                  </p:stCondLst>
                                  <p:childTnLst>
                                    <p:cmd type="call" cmd="playFrom(0.0)">
                                      <p:cBhvr>
                                        <p:cTn id="22" dur="37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endCondLst>
                </p:cTn>
                <p:tgtEl>
                  <p:spTgt spid="3"/>
                </p:tgtEl>
              </p:cMediaNode>
            </p:audio>
            <p:audio>
              <p:cMediaNode vol="80000" showWhenStopped="0">
                <p:cTn id="25" fill="hold" display="0">
                  <p:stCondLst>
                    <p:cond delay="indefinite"/>
                  </p:stCondLst>
                  <p:endCondLst>
                    <p:cond evt="onStopAudio" delay="0">
                      <p:tgtEl>
                        <p:sldTgt/>
                      </p:tgtEl>
                    </p:cond>
                  </p:endCondLst>
                </p:cTn>
                <p:tgtEl>
                  <p:spTgt spid="5"/>
                </p:tgtEl>
              </p:cMediaNode>
            </p:audio>
            <p:audio>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2"/>
        <p14:stopEvt time="1116" objId="2"/>
        <p14:playEvt time="2804" objId="6"/>
        <p14:stopEvt time="42253" objId="6"/>
        <p14:playEvt time="43326" objId="5"/>
        <p14:stopEvt time="81257" objId="5"/>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834887" y="1342384"/>
            <a:ext cx="10283687" cy="5027562"/>
          </a:xfrm>
          <a:prstGeom prst="rect">
            <a:avLst/>
          </a:prstGeom>
        </p:spPr>
      </p:pic>
      <p:sp>
        <p:nvSpPr>
          <p:cNvPr id="4" name="TextBox 3"/>
          <p:cNvSpPr txBox="1"/>
          <p:nvPr/>
        </p:nvSpPr>
        <p:spPr>
          <a:xfrm>
            <a:off x="834887" y="265044"/>
            <a:ext cx="8547652" cy="584775"/>
          </a:xfrm>
          <a:prstGeom prst="rect">
            <a:avLst/>
          </a:prstGeom>
          <a:noFill/>
        </p:spPr>
        <p:txBody>
          <a:bodyPr wrap="square" rtlCol="0">
            <a:spAutoFit/>
          </a:bodyPr>
          <a:lstStyle/>
          <a:p>
            <a:r>
              <a:rPr lang="en-US" sz="3200" dirty="0" smtClean="0"/>
              <a:t>Typical Management Structure Model</a:t>
            </a:r>
            <a:endParaRPr lang="en-US" sz="3200" dirty="0"/>
          </a:p>
        </p:txBody>
      </p:sp>
      <p:pic>
        <p:nvPicPr>
          <p:cNvPr id="2" name="slid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0800" y="5963546"/>
            <a:ext cx="406400" cy="406400"/>
          </a:xfrm>
          <a:prstGeom prst="rect">
            <a:avLst/>
          </a:prstGeom>
        </p:spPr>
      </p:pic>
    </p:spTree>
    <p:extLst>
      <p:ext uri="{BB962C8B-B14F-4D97-AF65-F5344CB8AC3E}">
        <p14:creationId xmlns:p14="http://schemas.microsoft.com/office/powerpoint/2010/main" val="3724824384"/>
      </p:ext>
    </p:extLst>
  </p:cSld>
  <p:clrMapOvr>
    <a:masterClrMapping/>
  </p:clrMapOvr>
  <mc:AlternateContent xmlns:mc="http://schemas.openxmlformats.org/markup-compatibility/2006" xmlns:p14="http://schemas.microsoft.com/office/powerpoint/2010/main">
    <mc:Choice Requires="p14">
      <p:transition spd="med" p14:dur="700" advTm="8711">
        <p:fade/>
      </p:transition>
    </mc:Choice>
    <mc:Fallback xmlns="">
      <p:transition spd="med" advTm="8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616"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6608" y="2504660"/>
            <a:ext cx="8030817" cy="2308324"/>
          </a:xfrm>
          <a:prstGeom prst="rect">
            <a:avLst/>
          </a:prstGeom>
          <a:noFill/>
        </p:spPr>
        <p:txBody>
          <a:bodyPr wrap="square" rtlCol="0">
            <a:spAutoFit/>
          </a:bodyPr>
          <a:lstStyle/>
          <a:p>
            <a:pPr algn="ctr"/>
            <a:r>
              <a:rPr lang="en-US" sz="4800" dirty="0" smtClean="0"/>
              <a:t>Thanks…</a:t>
            </a:r>
          </a:p>
          <a:p>
            <a:pPr algn="ctr"/>
            <a:endParaRPr lang="en-US" sz="4800" dirty="0"/>
          </a:p>
          <a:p>
            <a:pPr algn="ctr"/>
            <a:r>
              <a:rPr lang="en-US" sz="4800" dirty="0" smtClean="0"/>
              <a:t>The End…</a:t>
            </a:r>
            <a:endParaRPr lang="en-US" sz="4800" dirty="0"/>
          </a:p>
        </p:txBody>
      </p:sp>
    </p:spTree>
    <p:extLst>
      <p:ext uri="{BB962C8B-B14F-4D97-AF65-F5344CB8AC3E}">
        <p14:creationId xmlns:p14="http://schemas.microsoft.com/office/powerpoint/2010/main" val="3397395646"/>
      </p:ext>
    </p:extLst>
  </p:cSld>
  <p:clrMapOvr>
    <a:masterClrMapping/>
  </p:clrMapOvr>
  <mc:AlternateContent xmlns:mc="http://schemas.openxmlformats.org/markup-compatibility/2006" xmlns:p14="http://schemas.microsoft.com/office/powerpoint/2010/main">
    <mc:Choice Requires="p14">
      <p:transition spd="med" p14:dur="700" advTm="3429">
        <p:fade/>
      </p:transition>
    </mc:Choice>
    <mc:Fallback xmlns="">
      <p:transition spd="med" advTm="3429">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6729" y="326571"/>
            <a:ext cx="5029200" cy="369332"/>
          </a:xfrm>
          <a:prstGeom prst="rect">
            <a:avLst/>
          </a:prstGeom>
          <a:noFill/>
        </p:spPr>
        <p:txBody>
          <a:bodyPr wrap="square" rtlCol="0">
            <a:spAutoFit/>
          </a:bodyPr>
          <a:lstStyle/>
          <a:p>
            <a:pPr algn="ctr"/>
            <a:r>
              <a:rPr lang="en-US" dirty="0" smtClean="0"/>
              <a:t>References</a:t>
            </a:r>
            <a:endParaRPr lang="en-US" dirty="0"/>
          </a:p>
        </p:txBody>
      </p:sp>
      <p:sp>
        <p:nvSpPr>
          <p:cNvPr id="3" name="TextBox 2"/>
          <p:cNvSpPr txBox="1"/>
          <p:nvPr/>
        </p:nvSpPr>
        <p:spPr>
          <a:xfrm>
            <a:off x="587828" y="1006145"/>
            <a:ext cx="11195957" cy="5355312"/>
          </a:xfrm>
          <a:prstGeom prst="rect">
            <a:avLst/>
          </a:prstGeom>
          <a:noFill/>
        </p:spPr>
        <p:txBody>
          <a:bodyPr wrap="square" rtlCol="0">
            <a:spAutoFit/>
          </a:bodyPr>
          <a:lstStyle/>
          <a:p>
            <a:r>
              <a:rPr lang="en-US" dirty="0"/>
              <a:t>Corus, (2018) Continuous improvement as a business strategy, The Times 100 	</a:t>
            </a:r>
            <a:r>
              <a:rPr lang="en-US" u="sng" dirty="0">
                <a:hlinkClick r:id="rId2"/>
              </a:rPr>
              <a:t>https://en.wikipedia.org/wiki/Tata_Steel_Europe</a:t>
            </a:r>
            <a:endParaRPr lang="en-US" dirty="0"/>
          </a:p>
          <a:p>
            <a:r>
              <a:rPr lang="en-US" dirty="0" err="1"/>
              <a:t>Frahm</a:t>
            </a:r>
            <a:r>
              <a:rPr lang="en-US" dirty="0"/>
              <a:t>, S. (2003) Vendor Managed Inventory (VMI): Three Steps in Making It Work, Published on: </a:t>
            </a:r>
            <a:r>
              <a:rPr lang="en-US" dirty="0" smtClean="0"/>
              <a:t>	Mar</a:t>
            </a:r>
            <a:r>
              <a:rPr lang="en-US" dirty="0"/>
              <a:t>, 05, 2003 by: Scott </a:t>
            </a:r>
            <a:r>
              <a:rPr lang="en-US" dirty="0" err="1"/>
              <a:t>Frahm</a:t>
            </a:r>
            <a:r>
              <a:rPr lang="en-US" dirty="0"/>
              <a:t> </a:t>
            </a:r>
            <a:r>
              <a:rPr lang="en-US" u="sng" dirty="0">
                <a:hlinkClick r:id="rId3"/>
              </a:rPr>
              <a:t>https://</a:t>
            </a:r>
            <a:r>
              <a:rPr lang="en-US" dirty="0" smtClean="0">
                <a:hlinkClick r:id="rId3"/>
              </a:rPr>
              <a:t>scm.ncsu.edu/scm-articles/article/vendor-managed-	inventory-</a:t>
            </a:r>
            <a:r>
              <a:rPr lang="en-US" dirty="0" err="1" smtClean="0">
                <a:hlinkClick r:id="rId3"/>
              </a:rPr>
              <a:t>vmi</a:t>
            </a:r>
            <a:r>
              <a:rPr lang="en-US" dirty="0" smtClean="0">
                <a:hlinkClick r:id="rId3"/>
              </a:rPr>
              <a:t>-three-steps-in-making-it-work</a:t>
            </a:r>
            <a:endParaRPr lang="en-US" dirty="0"/>
          </a:p>
          <a:p>
            <a:r>
              <a:rPr lang="en-US" dirty="0" err="1"/>
              <a:t>Ketchen</a:t>
            </a:r>
            <a:r>
              <a:rPr lang="en-US" dirty="0"/>
              <a:t>, D., &amp; Short, J. (2011). Mastering strategic management. Washington, DC: Flat World 	Knowledge, Inc.</a:t>
            </a:r>
          </a:p>
          <a:p>
            <a:r>
              <a:rPr lang="en-US" dirty="0"/>
              <a:t>Kouzes, J. &amp; Posner, B. (2009) To Lead, Create a Shared Vision, FROM THE JANUARY 2009 ISSUE 	Harvard 	Law Review. https://hbr.org/2009/01/to-lead-create-a-shared-vision</a:t>
            </a:r>
          </a:p>
          <a:p>
            <a:r>
              <a:rPr lang="en-US" dirty="0"/>
              <a:t>Rajesh </a:t>
            </a:r>
            <a:r>
              <a:rPr lang="en-US" dirty="0" err="1"/>
              <a:t>Pandathil</a:t>
            </a:r>
            <a:r>
              <a:rPr lang="en-US" dirty="0"/>
              <a:t>, </a:t>
            </a:r>
            <a:r>
              <a:rPr lang="en-US" dirty="0" err="1"/>
              <a:t>Kishor</a:t>
            </a:r>
            <a:r>
              <a:rPr lang="en-US" dirty="0"/>
              <a:t> Kadam (2016) Tata Steel's failure, The First Post. </a:t>
            </a:r>
            <a:r>
              <a:rPr lang="en-US" dirty="0" smtClean="0"/>
              <a:t>	</a:t>
            </a:r>
            <a:r>
              <a:rPr lang="en-US" u="sng" dirty="0" smtClean="0">
                <a:hlinkClick r:id="rId4"/>
              </a:rPr>
              <a:t>http</a:t>
            </a:r>
            <a:r>
              <a:rPr lang="en-US" u="sng" dirty="0">
                <a:hlinkClick r:id="rId4"/>
              </a:rPr>
              <a:t>://</a:t>
            </a:r>
            <a:r>
              <a:rPr lang="en-US" u="sng" dirty="0" smtClean="0">
                <a:hlinkClick r:id="rId4"/>
              </a:rPr>
              <a:t>www.firstpost.com/business/a-tale-of-2-acquisitions-in-9-charts-tata-steels-failure-with-	corus-and-tata-motors-success-with-jlr-2704788.html</a:t>
            </a:r>
            <a:endParaRPr lang="en-US" dirty="0"/>
          </a:p>
          <a:p>
            <a:r>
              <a:rPr lang="en-US" dirty="0" err="1"/>
              <a:t>Sripriya</a:t>
            </a:r>
            <a:r>
              <a:rPr lang="en-US" dirty="0"/>
              <a:t>, </a:t>
            </a:r>
            <a:r>
              <a:rPr lang="en-US" dirty="0" err="1"/>
              <a:t>Swathi</a:t>
            </a:r>
            <a:r>
              <a:rPr lang="en-US" dirty="0"/>
              <a:t>, </a:t>
            </a:r>
            <a:r>
              <a:rPr lang="en-US" dirty="0" err="1"/>
              <a:t>Ramya</a:t>
            </a:r>
            <a:r>
              <a:rPr lang="en-US" dirty="0"/>
              <a:t>, (2014) Tata and Corus a case for acquisition, Tata Steel, 	Slideshare.net.  </a:t>
            </a:r>
            <a:r>
              <a:rPr lang="en-US" dirty="0" smtClean="0"/>
              <a:t>	</a:t>
            </a:r>
            <a:r>
              <a:rPr lang="en-US" u="sng" dirty="0" smtClean="0">
                <a:hlinkClick r:id="rId5"/>
              </a:rPr>
              <a:t>https</a:t>
            </a:r>
            <a:r>
              <a:rPr lang="en-US" u="sng" dirty="0">
                <a:hlinkClick r:id="rId5"/>
              </a:rPr>
              <a:t>://www.slideshare.net/Sripriya181229/tata-corus-case-analysis</a:t>
            </a:r>
            <a:r>
              <a:rPr lang="en-US" dirty="0"/>
              <a:t>.</a:t>
            </a:r>
          </a:p>
          <a:p>
            <a:r>
              <a:rPr lang="en-US" dirty="0"/>
              <a:t>Tata Wiki (2014) Tata Steel. </a:t>
            </a:r>
            <a:r>
              <a:rPr lang="en-US" u="sng" dirty="0">
                <a:hlinkClick r:id="rId2"/>
              </a:rPr>
              <a:t>https://en.wikipedia.org/wiki/Tata_Steel_Europe</a:t>
            </a:r>
            <a:endParaRPr lang="en-US" dirty="0"/>
          </a:p>
          <a:p>
            <a:r>
              <a:rPr lang="en-US" dirty="0"/>
              <a:t>White, G.&amp; </a:t>
            </a:r>
            <a:r>
              <a:rPr lang="en-US" dirty="0" err="1"/>
              <a:t>Vonderembse</a:t>
            </a:r>
            <a:r>
              <a:rPr lang="en-US" dirty="0"/>
              <a:t>, M. (2013) Gaining Competitive Advantage Through Operations, </a:t>
            </a:r>
            <a:r>
              <a:rPr lang="en-US" dirty="0" smtClean="0"/>
              <a:t>	Operations </a:t>
            </a:r>
            <a:r>
              <a:rPr lang="en-US" dirty="0"/>
              <a:t>Management, Chapter 2. Copyright 2013 by Bridgepoint Education, Inc.</a:t>
            </a:r>
          </a:p>
          <a:p>
            <a:r>
              <a:rPr lang="en-US" dirty="0"/>
              <a:t>White-2, G.&amp; </a:t>
            </a:r>
            <a:r>
              <a:rPr lang="en-US" dirty="0" err="1"/>
              <a:t>Vonderembse</a:t>
            </a:r>
            <a:r>
              <a:rPr lang="en-US" dirty="0"/>
              <a:t>, M. (2013) Just-in-Time and Lean Systems, Operations Management, </a:t>
            </a:r>
            <a:r>
              <a:rPr lang="en-US" dirty="0" smtClean="0"/>
              <a:t>	Chapter </a:t>
            </a:r>
            <a:r>
              <a:rPr lang="en-US" dirty="0"/>
              <a:t>11. Copyright 2013 by Bridgepoint Education, Inc</a:t>
            </a:r>
            <a:r>
              <a:rPr lang="en-US" dirty="0" smtClean="0"/>
              <a:t>.</a:t>
            </a:r>
            <a:endParaRPr lang="en-US" dirty="0"/>
          </a:p>
        </p:txBody>
      </p:sp>
    </p:spTree>
    <p:extLst>
      <p:ext uri="{BB962C8B-B14F-4D97-AF65-F5344CB8AC3E}">
        <p14:creationId xmlns:p14="http://schemas.microsoft.com/office/powerpoint/2010/main" val="2517449873"/>
      </p:ext>
    </p:extLst>
  </p:cSld>
  <p:clrMapOvr>
    <a:masterClrMapping/>
  </p:clrMapOvr>
  <mc:AlternateContent xmlns:mc="http://schemas.openxmlformats.org/markup-compatibility/2006" xmlns:p14="http://schemas.microsoft.com/office/powerpoint/2010/main">
    <mc:Choice Requires="p14">
      <p:transition spd="slow" p14:dur="2000" advTm="4857"/>
    </mc:Choice>
    <mc:Fallback xmlns="">
      <p:transition spd="slow" advTm="485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877" y="300318"/>
            <a:ext cx="6910443" cy="1400530"/>
          </a:xfrm>
        </p:spPr>
        <p:txBody>
          <a:bodyPr/>
          <a:lstStyle/>
          <a:p>
            <a:r>
              <a:rPr lang="en-US" dirty="0"/>
              <a:t>R</a:t>
            </a:r>
            <a:r>
              <a:rPr lang="en-US" dirty="0" smtClean="0"/>
              <a:t>easons for </a:t>
            </a:r>
            <a:r>
              <a:rPr lang="en-US" dirty="0" smtClean="0"/>
              <a:t>Corus to </a:t>
            </a:r>
            <a:r>
              <a:rPr lang="en-US" dirty="0"/>
              <a:t>S</a:t>
            </a:r>
            <a:r>
              <a:rPr lang="en-US" dirty="0" smtClean="0"/>
              <a:t>ell</a:t>
            </a:r>
            <a:endParaRPr lang="en-US" dirty="0"/>
          </a:p>
        </p:txBody>
      </p:sp>
      <p:sp>
        <p:nvSpPr>
          <p:cNvPr id="5" name="Content Placeholder 4"/>
          <p:cNvSpPr>
            <a:spLocks noGrp="1"/>
          </p:cNvSpPr>
          <p:nvPr>
            <p:ph idx="1"/>
          </p:nvPr>
        </p:nvSpPr>
        <p:spPr>
          <a:xfrm>
            <a:off x="1301432" y="1700848"/>
            <a:ext cx="8946541" cy="4195481"/>
          </a:xfrm>
        </p:spPr>
        <p:txBody>
          <a:bodyPr>
            <a:normAutofit/>
          </a:bodyPr>
          <a:lstStyle/>
          <a:p>
            <a:r>
              <a:rPr lang="en-US" sz="2400" dirty="0"/>
              <a:t>A chance to bail out of debt and financial crisis. Total debt of CORUS </a:t>
            </a:r>
            <a:r>
              <a:rPr lang="en-US" sz="2400" dirty="0" smtClean="0"/>
              <a:t>was 1.6bn </a:t>
            </a:r>
            <a:r>
              <a:rPr lang="en-US" sz="2400" dirty="0"/>
              <a:t>GBP.</a:t>
            </a:r>
          </a:p>
          <a:p>
            <a:r>
              <a:rPr lang="en-US" sz="2400" dirty="0" smtClean="0"/>
              <a:t>Access </a:t>
            </a:r>
            <a:r>
              <a:rPr lang="en-US" sz="2400" dirty="0"/>
              <a:t>to cheap high quality iron ore from India</a:t>
            </a:r>
            <a:r>
              <a:rPr lang="en-US" sz="2400" dirty="0" smtClean="0"/>
              <a:t>.</a:t>
            </a:r>
          </a:p>
          <a:p>
            <a:pPr marL="457200" lvl="1" indent="0">
              <a:buNone/>
            </a:pPr>
            <a:r>
              <a:rPr lang="en-US" sz="2200" dirty="0" smtClean="0"/>
              <a:t>	Corus </a:t>
            </a:r>
            <a:r>
              <a:rPr lang="en-US" sz="2200" dirty="0"/>
              <a:t>needed supply of raw material at lower cost</a:t>
            </a:r>
            <a:r>
              <a:rPr lang="en-US" sz="2200" dirty="0" smtClean="0"/>
              <a:t>.</a:t>
            </a:r>
            <a:endParaRPr lang="en-US" sz="2200" dirty="0"/>
          </a:p>
          <a:p>
            <a:r>
              <a:rPr lang="en-US" sz="2400" dirty="0" smtClean="0"/>
              <a:t>Corus </a:t>
            </a:r>
            <a:r>
              <a:rPr lang="en-US" sz="2400" dirty="0"/>
              <a:t>facilities were relatively old with high cost of production.</a:t>
            </a:r>
          </a:p>
          <a:p>
            <a:r>
              <a:rPr lang="en-US" sz="2400" dirty="0" smtClean="0"/>
              <a:t>Though </a:t>
            </a:r>
            <a:r>
              <a:rPr lang="en-US" sz="2400" dirty="0"/>
              <a:t>Corus has revenues of $18.06bn, its profit was just $</a:t>
            </a:r>
            <a:r>
              <a:rPr lang="en-US" sz="2400" dirty="0" smtClean="0"/>
              <a:t>626mn.</a:t>
            </a:r>
            <a:endParaRPr lang="en-US" sz="2400" dirty="0"/>
          </a:p>
          <a:p>
            <a:r>
              <a:rPr lang="en-US" sz="2400" dirty="0"/>
              <a:t>(Tata’s revenue was $4.84 </a:t>
            </a:r>
            <a:r>
              <a:rPr lang="en-US" sz="2400" dirty="0" err="1"/>
              <a:t>bn</a:t>
            </a:r>
            <a:r>
              <a:rPr lang="en-US" sz="2400" dirty="0"/>
              <a:t> &amp; profit $ 824mn).</a:t>
            </a:r>
          </a:p>
        </p:txBody>
      </p:sp>
      <p:pic>
        <p:nvPicPr>
          <p:cNvPr id="3"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210300"/>
            <a:ext cx="406400" cy="406400"/>
          </a:xfrm>
          <a:prstGeom prst="rect">
            <a:avLst/>
          </a:prstGeom>
        </p:spPr>
      </p:pic>
      <p:pic>
        <p:nvPicPr>
          <p:cNvPr id="4" name="slide4-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303000" y="6184900"/>
            <a:ext cx="406400" cy="406400"/>
          </a:xfrm>
          <a:prstGeom prst="rect">
            <a:avLst/>
          </a:prstGeom>
        </p:spPr>
      </p:pic>
      <p:pic>
        <p:nvPicPr>
          <p:cNvPr id="6" name="slide4-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328400" y="6159500"/>
            <a:ext cx="406400" cy="406400"/>
          </a:xfrm>
          <a:prstGeom prst="rect">
            <a:avLst/>
          </a:prstGeom>
        </p:spPr>
      </p:pic>
      <p:pic>
        <p:nvPicPr>
          <p:cNvPr id="7" name="slide4-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341100" y="6146800"/>
            <a:ext cx="406400" cy="406400"/>
          </a:xfrm>
          <a:prstGeom prst="rect">
            <a:avLst/>
          </a:prstGeom>
        </p:spPr>
      </p:pic>
      <p:pic>
        <p:nvPicPr>
          <p:cNvPr id="8" name="slide4-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1341100" y="61341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7339">
        <p:fade/>
      </p:transition>
    </mc:Choice>
    <mc:Fallback xmlns="">
      <p:transition spd="med" advTm="47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 presetClass="mediacall" presetSubtype="0" fill="hold" nodeType="withEffect">
                                  <p:stCondLst>
                                    <p:cond delay="0"/>
                                  </p:stCondLst>
                                  <p:childTnLst>
                                    <p:cmd type="call" cmd="playFrom(0.0)">
                                      <p:cBhvr>
                                        <p:cTn id="13" dur="7314" fill="hold"/>
                                        <p:tgtEl>
                                          <p:spTgt spid="4"/>
                                        </p:tgtEl>
                                      </p:cBhvr>
                                    </p:cmd>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 presetClass="mediacall" presetSubtype="0" fill="hold" nodeType="withEffect">
                                  <p:stCondLst>
                                    <p:cond delay="0"/>
                                  </p:stCondLst>
                                  <p:childTnLst>
                                    <p:cmd type="call" cmd="playFrom(0.0)">
                                      <p:cBhvr>
                                        <p:cTn id="23" dur="3787"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par>
                                <p:cTn id="29" presetID="1" presetClass="mediacall" presetSubtype="0" fill="hold" nodeType="withEffect">
                                  <p:stCondLst>
                                    <p:cond delay="0"/>
                                  </p:stCondLst>
                                  <p:childTnLst>
                                    <p:cmd type="call" cmd="playFrom(0.0)">
                                      <p:cBhvr>
                                        <p:cTn id="30" dur="7549"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par>
                                <p:cTn id="36" presetID="1" presetClass="mediacall" presetSubtype="0" fill="hold" nodeType="withEffect">
                                  <p:stCondLst>
                                    <p:cond delay="0"/>
                                  </p:stCondLst>
                                  <p:childTnLst>
                                    <p:cmd type="call" cmd="playFrom(0.0)">
                                      <p:cBhvr>
                                        <p:cTn id="37" dur="91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3"/>
                </p:tgtEl>
              </p:cMediaNode>
            </p:audio>
            <p:audio>
              <p:cMediaNode vol="80000" showWhenStopped="0">
                <p:cTn id="39" fill="hold" display="0">
                  <p:stCondLst>
                    <p:cond delay="indefinite"/>
                  </p:stCondLst>
                  <p:endCondLst>
                    <p:cond evt="onStopAudio" delay="0">
                      <p:tgtEl>
                        <p:sldTgt/>
                      </p:tgtEl>
                    </p:cond>
                  </p:endCondLst>
                </p:cTn>
                <p:tgtEl>
                  <p:spTgt spid="4"/>
                </p:tgtEl>
              </p:cMediaNode>
            </p:audio>
            <p:audio>
              <p:cMediaNode vol="80000" showWhenStopped="0">
                <p:cTn id="40" fill="hold" display="0">
                  <p:stCondLst>
                    <p:cond delay="indefinite"/>
                  </p:stCondLst>
                  <p:endCondLst>
                    <p:cond evt="onStopAudio" delay="0">
                      <p:tgtEl>
                        <p:sldTgt/>
                      </p:tgtEl>
                    </p:cond>
                  </p:endCondLst>
                </p:cTn>
                <p:tgtEl>
                  <p:spTgt spid="6"/>
                </p:tgtEl>
              </p:cMediaNode>
            </p:audio>
            <p:audio>
              <p:cMediaNode vol="80000" showWhenStopped="0">
                <p:cTn id="41" fill="hold" display="0">
                  <p:stCondLst>
                    <p:cond delay="indefinite"/>
                  </p:stCondLst>
                  <p:endCondLst>
                    <p:cond evt="onStopAudio" delay="0">
                      <p:tgtEl>
                        <p:sldTgt/>
                      </p:tgtEl>
                    </p:cond>
                  </p:endCondLst>
                </p:cTn>
                <p:tgtEl>
                  <p:spTgt spid="7"/>
                </p:tgtEl>
              </p:cMediaNode>
            </p:audio>
            <p:audio>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5" grpId="0" uiExpand="1" build="p"/>
    </p:bldLst>
  </p:timing>
  <p:extLst mod="1">
    <p:ext uri="{E180D4A7-C9FB-4DFB-919C-405C955672EB}">
      <p14:showEvtLst xmlns:p14="http://schemas.microsoft.com/office/powerpoint/2010/main">
        <p14:playEvt time="0" objId="3"/>
        <p14:stopEvt time="11718" objId="3"/>
        <p14:playEvt time="13446" objId="4"/>
        <p14:stopEvt time="20818" objId="4"/>
        <p14:playEvt time="21928" objId="6"/>
        <p14:stopEvt time="25752" objId="6"/>
        <p14:playEvt time="27280" objId="7"/>
        <p14:stopEvt time="34853" objId="7"/>
        <p14:playEvt time="36570" objId="8"/>
        <p14:stopEvt time="45737" objId="8"/>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0585" y="1240970"/>
            <a:ext cx="10140043" cy="3970318"/>
          </a:xfrm>
          <a:prstGeom prst="rect">
            <a:avLst/>
          </a:prstGeom>
          <a:noFill/>
        </p:spPr>
        <p:txBody>
          <a:bodyPr wrap="square" rtlCol="0">
            <a:spAutoFit/>
          </a:bodyPr>
          <a:lstStyle/>
          <a:p>
            <a:r>
              <a:rPr lang="en-US" dirty="0"/>
              <a:t>White-3, G.&amp; </a:t>
            </a:r>
            <a:r>
              <a:rPr lang="en-US" dirty="0" err="1"/>
              <a:t>Vonderembse</a:t>
            </a:r>
            <a:r>
              <a:rPr lang="en-US" dirty="0"/>
              <a:t>, M. (2013) Scheduling, Operations Management, Chapter 12. </a:t>
            </a:r>
            <a:r>
              <a:rPr lang="en-US" dirty="0" smtClean="0"/>
              <a:t>	Copyright 2013 </a:t>
            </a:r>
            <a:r>
              <a:rPr lang="en-US" dirty="0"/>
              <a:t>by Bridgepoint Education, Inc.</a:t>
            </a:r>
          </a:p>
          <a:p>
            <a:r>
              <a:rPr lang="en-US" dirty="0"/>
              <a:t>White-4, G.&amp; </a:t>
            </a:r>
            <a:r>
              <a:rPr lang="en-US" dirty="0" err="1"/>
              <a:t>Vonderembse</a:t>
            </a:r>
            <a:r>
              <a:rPr lang="en-US" dirty="0"/>
              <a:t>, M. (2013) Supply Chain Management: A Strategy </a:t>
            </a:r>
            <a:r>
              <a:rPr lang="en-US" dirty="0" smtClean="0"/>
              <a:t>	Perspective</a:t>
            </a:r>
            <a:r>
              <a:rPr lang="en-US" dirty="0"/>
              <a:t>, Chapter 5. 	Copyright 2013 by Bridgepoint Education, Inc.</a:t>
            </a:r>
          </a:p>
          <a:p>
            <a:r>
              <a:rPr lang="en-US" dirty="0"/>
              <a:t>White-5, G.&amp; </a:t>
            </a:r>
            <a:r>
              <a:rPr lang="en-US" dirty="0" err="1"/>
              <a:t>Vonderembse</a:t>
            </a:r>
            <a:r>
              <a:rPr lang="en-US" dirty="0"/>
              <a:t>, M. (2013) Facility Location and Process Selection, Chapter 7. </a:t>
            </a:r>
            <a:r>
              <a:rPr lang="en-US" dirty="0" smtClean="0"/>
              <a:t>	Copyright 2013 </a:t>
            </a:r>
            <a:r>
              <a:rPr lang="en-US" dirty="0"/>
              <a:t>by Bridgepoint Education, Inc.</a:t>
            </a:r>
          </a:p>
          <a:p>
            <a:r>
              <a:rPr lang="en-US" dirty="0"/>
              <a:t>White-6, G.&amp; </a:t>
            </a:r>
            <a:r>
              <a:rPr lang="en-US" dirty="0" err="1"/>
              <a:t>Vonderembse</a:t>
            </a:r>
            <a:r>
              <a:rPr lang="en-US" dirty="0"/>
              <a:t>, M. (2013) Introduction to Quality Management, Chapter 4. </a:t>
            </a:r>
            <a:r>
              <a:rPr lang="en-US" dirty="0" smtClean="0"/>
              <a:t>	Copyright </a:t>
            </a:r>
            <a:r>
              <a:rPr lang="en-US" dirty="0"/>
              <a:t>2013 	by Bridgepoint Education, Inc.</a:t>
            </a:r>
          </a:p>
          <a:p>
            <a:r>
              <a:rPr lang="en-US" dirty="0"/>
              <a:t>White-7, G.&amp; </a:t>
            </a:r>
            <a:r>
              <a:rPr lang="en-US" dirty="0" err="1"/>
              <a:t>Vonderembse</a:t>
            </a:r>
            <a:r>
              <a:rPr lang="en-US" dirty="0"/>
              <a:t>, M. (2013) Quality Management, Chapter 4. Copyright 2013 </a:t>
            </a:r>
            <a:r>
              <a:rPr lang="en-US" dirty="0" smtClean="0"/>
              <a:t>	by </a:t>
            </a:r>
            <a:r>
              <a:rPr lang="en-US" dirty="0"/>
              <a:t>Bridgepoint </a:t>
            </a:r>
            <a:r>
              <a:rPr lang="en-US" dirty="0" smtClean="0"/>
              <a:t>Education</a:t>
            </a:r>
            <a:r>
              <a:rPr lang="en-US" dirty="0"/>
              <a:t>, Inc.</a:t>
            </a:r>
          </a:p>
          <a:p>
            <a:r>
              <a:rPr lang="en-US" dirty="0"/>
              <a:t>White-8, G.&amp; </a:t>
            </a:r>
            <a:r>
              <a:rPr lang="en-US" dirty="0" err="1"/>
              <a:t>Vonderembse</a:t>
            </a:r>
            <a:r>
              <a:rPr lang="en-US" dirty="0"/>
              <a:t>, M. (2013) Just-in-Time and Lean Systems , Chapter 11. </a:t>
            </a:r>
            <a:r>
              <a:rPr lang="en-US" dirty="0" smtClean="0"/>
              <a:t>	Copyright </a:t>
            </a:r>
            <a:r>
              <a:rPr lang="en-US" dirty="0"/>
              <a:t>2013 by </a:t>
            </a:r>
            <a:r>
              <a:rPr lang="en-US" dirty="0" smtClean="0"/>
              <a:t>Bridgepoint </a:t>
            </a:r>
            <a:r>
              <a:rPr lang="en-US" dirty="0"/>
              <a:t>Education, Inc.</a:t>
            </a:r>
          </a:p>
          <a:p>
            <a:endParaRPr lang="en-US" dirty="0"/>
          </a:p>
          <a:p>
            <a:endParaRPr lang="en-US" dirty="0"/>
          </a:p>
        </p:txBody>
      </p:sp>
      <p:sp>
        <p:nvSpPr>
          <p:cNvPr id="3" name="TextBox 2"/>
          <p:cNvSpPr txBox="1"/>
          <p:nvPr/>
        </p:nvSpPr>
        <p:spPr>
          <a:xfrm>
            <a:off x="3314700" y="522514"/>
            <a:ext cx="5029200" cy="369332"/>
          </a:xfrm>
          <a:prstGeom prst="rect">
            <a:avLst/>
          </a:prstGeom>
          <a:noFill/>
        </p:spPr>
        <p:txBody>
          <a:bodyPr wrap="square" rtlCol="0">
            <a:spAutoFit/>
          </a:bodyPr>
          <a:lstStyle/>
          <a:p>
            <a:pPr algn="ctr"/>
            <a:r>
              <a:rPr lang="en-US" dirty="0" smtClean="0"/>
              <a:t>References</a:t>
            </a:r>
            <a:endParaRPr lang="en-US" dirty="0"/>
          </a:p>
        </p:txBody>
      </p:sp>
    </p:spTree>
    <p:extLst>
      <p:ext uri="{BB962C8B-B14F-4D97-AF65-F5344CB8AC3E}">
        <p14:creationId xmlns:p14="http://schemas.microsoft.com/office/powerpoint/2010/main" val="4045825393"/>
      </p:ext>
    </p:extLst>
  </p:cSld>
  <p:clrMapOvr>
    <a:masterClrMapping/>
  </p:clrMapOvr>
  <mc:AlternateContent xmlns:mc="http://schemas.openxmlformats.org/markup-compatibility/2006" xmlns:p14="http://schemas.microsoft.com/office/powerpoint/2010/main">
    <mc:Choice Requires="p14">
      <p:transition spd="slow" p14:dur="2000" advTm="3728"/>
    </mc:Choice>
    <mc:Fallback xmlns="">
      <p:transition spd="slow" advTm="372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85752"/>
          </a:xfrm>
        </p:spPr>
        <p:txBody>
          <a:bodyPr/>
          <a:lstStyle/>
          <a:p>
            <a:r>
              <a:rPr lang="en-US" dirty="0" smtClean="0"/>
              <a:t>SWOT of Corus at the time</a:t>
            </a:r>
            <a:endParaRPr lang="en-US" dirty="0"/>
          </a:p>
        </p:txBody>
      </p:sp>
      <p:pic>
        <p:nvPicPr>
          <p:cNvPr id="1026" name="Picture 2" descr="SWOT OF CORUS &#10; "/>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789044" y="1306667"/>
            <a:ext cx="8494644" cy="494173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121" y="6045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005">
        <p:fade/>
      </p:transition>
    </mc:Choice>
    <mc:Fallback xmlns="">
      <p:transition spd="med" advTm="35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3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3086"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SWOT analysis of Tata at the time</a:t>
            </a:r>
            <a:endParaRPr lang="en-US" dirty="0"/>
          </a:p>
        </p:txBody>
      </p:sp>
      <p:pic>
        <p:nvPicPr>
          <p:cNvPr id="2050" name="Picture 2" descr="SWOT OF TATA &#10; "/>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51722" y="1378227"/>
            <a:ext cx="9448799" cy="4750904"/>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2932" y="612913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2756">
        <p:fade/>
      </p:transition>
    </mc:Choice>
    <mc:Fallback xmlns="">
      <p:transition spd="med" advTm="42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4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117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SWOT of Corus as given </a:t>
            </a:r>
            <a:r>
              <a:rPr lang="en-US" dirty="0"/>
              <a:t>in Corus: Continuous </a:t>
            </a:r>
            <a:r>
              <a:rPr lang="en-US" dirty="0" smtClean="0"/>
              <a:t>Improvement</a:t>
            </a:r>
            <a:endParaRPr lang="en-US" dirty="0"/>
          </a:p>
        </p:txBody>
      </p:sp>
      <p:sp>
        <p:nvSpPr>
          <p:cNvPr id="5" name="Content Placeholder 4"/>
          <p:cNvSpPr>
            <a:spLocks noGrp="1"/>
          </p:cNvSpPr>
          <p:nvPr>
            <p:ph idx="1"/>
          </p:nvPr>
        </p:nvSpPr>
        <p:spPr/>
        <p:txBody>
          <a:bodyPr/>
          <a:lstStyle/>
          <a:p>
            <a:pPr marL="0" indent="0">
              <a:buNone/>
            </a:pPr>
            <a:r>
              <a:rPr lang="en-US" dirty="0"/>
              <a:t>Strengths</a:t>
            </a:r>
          </a:p>
          <a:p>
            <a:r>
              <a:rPr lang="en-US" dirty="0" smtClean="0"/>
              <a:t>Worldwide customers. </a:t>
            </a:r>
          </a:p>
          <a:p>
            <a:r>
              <a:rPr lang="en-US" dirty="0"/>
              <a:t>P</a:t>
            </a:r>
            <a:r>
              <a:rPr lang="en-US" dirty="0" smtClean="0"/>
              <a:t>roviding </a:t>
            </a:r>
            <a:r>
              <a:rPr lang="en-US" dirty="0"/>
              <a:t>innovative </a:t>
            </a:r>
            <a:r>
              <a:rPr lang="en-US" dirty="0" smtClean="0"/>
              <a:t>solutions.</a:t>
            </a:r>
          </a:p>
          <a:p>
            <a:r>
              <a:rPr lang="en-US" dirty="0" smtClean="0"/>
              <a:t>Has a diversified product </a:t>
            </a:r>
            <a:r>
              <a:rPr lang="en-US" dirty="0"/>
              <a:t>range including include construction, energy and </a:t>
            </a:r>
            <a:r>
              <a:rPr lang="en-US" dirty="0" smtClean="0"/>
              <a:t>renewables, engineering </a:t>
            </a:r>
            <a:r>
              <a:rPr lang="en-US" dirty="0"/>
              <a:t>and machinery, mining and earthmoving equipment, shipbuilding, fastenings </a:t>
            </a:r>
            <a:r>
              <a:rPr lang="en-US" dirty="0" smtClean="0"/>
              <a:t>and rail.</a:t>
            </a:r>
          </a:p>
          <a:p>
            <a:r>
              <a:rPr lang="en-US" dirty="0" smtClean="0"/>
              <a:t>Has freight and transportation available from water, rail, road and air.</a:t>
            </a:r>
          </a:p>
          <a:p>
            <a:r>
              <a:rPr lang="en-US" dirty="0" smtClean="0"/>
              <a:t>Produces </a:t>
            </a:r>
            <a:r>
              <a:rPr lang="en-US" dirty="0"/>
              <a:t>large </a:t>
            </a:r>
            <a:r>
              <a:rPr lang="en-US" dirty="0" smtClean="0"/>
              <a:t>volumes which drives down </a:t>
            </a:r>
            <a:r>
              <a:rPr lang="en-US" dirty="0"/>
              <a:t>the </a:t>
            </a:r>
            <a:r>
              <a:rPr lang="en-US" dirty="0" smtClean="0"/>
              <a:t>costs and bring economies of scale.</a:t>
            </a:r>
          </a:p>
          <a:p>
            <a:endParaRPr lang="en-US" dirty="0"/>
          </a:p>
          <a:p>
            <a:endParaRPr lang="en-US" dirty="0"/>
          </a:p>
        </p:txBody>
      </p:sp>
      <p:pic>
        <p:nvPicPr>
          <p:cNvPr id="3"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22000" y="5816599"/>
            <a:ext cx="406400" cy="406400"/>
          </a:xfrm>
          <a:prstGeom prst="rect">
            <a:avLst/>
          </a:prstGeom>
        </p:spPr>
      </p:pic>
      <p:pic>
        <p:nvPicPr>
          <p:cNvPr id="4" name="slide7-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947400" y="5841999"/>
            <a:ext cx="406400" cy="406400"/>
          </a:xfrm>
          <a:prstGeom prst="rect">
            <a:avLst/>
          </a:prstGeom>
        </p:spPr>
      </p:pic>
      <p:pic>
        <p:nvPicPr>
          <p:cNvPr id="6" name="slide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60100" y="5841999"/>
            <a:ext cx="406400" cy="406400"/>
          </a:xfrm>
          <a:prstGeom prst="rect">
            <a:avLst/>
          </a:prstGeom>
        </p:spPr>
      </p:pic>
      <p:pic>
        <p:nvPicPr>
          <p:cNvPr id="7" name="slide7-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22000" y="5841999"/>
            <a:ext cx="406400" cy="406400"/>
          </a:xfrm>
          <a:prstGeom prst="rect">
            <a:avLst/>
          </a:prstGeom>
        </p:spPr>
      </p:pic>
      <p:pic>
        <p:nvPicPr>
          <p:cNvPr id="8" name="slide7-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922000" y="5841999"/>
            <a:ext cx="406400" cy="406400"/>
          </a:xfrm>
          <a:prstGeom prst="rect">
            <a:avLst/>
          </a:prstGeom>
        </p:spPr>
      </p:pic>
      <p:pic>
        <p:nvPicPr>
          <p:cNvPr id="9" name="slide7-6">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22000" y="5841999"/>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287">
        <p:fade/>
      </p:transition>
    </mc:Choice>
    <mc:Fallback xmlns="">
      <p:transition spd="med" advTm="50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par>
                                <p:cTn id="12" presetID="1" presetClass="mediacall" presetSubtype="0" fill="hold" nodeType="withEffect">
                                  <p:stCondLst>
                                    <p:cond delay="0"/>
                                  </p:stCondLst>
                                  <p:childTnLst>
                                    <p:cmd type="call" cmd="playFrom(0.0)">
                                      <p:cBhvr>
                                        <p:cTn id="13" dur="3578"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 presetClass="mediacall" presetSubtype="0" fill="hold" nodeType="withEffect">
                                  <p:stCondLst>
                                    <p:cond delay="0"/>
                                  </p:stCondLst>
                                  <p:childTnLst>
                                    <p:cmd type="call" cmd="playFrom(0.0)">
                                      <p:cBhvr>
                                        <p:cTn id="20" dur="13662"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 presetClass="mediacall" presetSubtype="0" fill="hold" nodeType="withEffect">
                                  <p:stCondLst>
                                    <p:cond delay="0"/>
                                  </p:stCondLst>
                                  <p:childTnLst>
                                    <p:cmd type="call" cmd="playFrom(0.0)">
                                      <p:cBhvr>
                                        <p:cTn id="27" dur="6452"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 presetClass="mediacall" presetSubtype="0" fill="hold" nodeType="withEffect">
                                  <p:stCondLst>
                                    <p:cond delay="0"/>
                                  </p:stCondLst>
                                  <p:childTnLst>
                                    <p:cmd type="call" cmd="playFrom(0.0)">
                                      <p:cBhvr>
                                        <p:cTn id="34" dur="10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4"/>
                </p:tgtEl>
              </p:cMediaNode>
            </p:audio>
            <p:audio>
              <p:cMediaNode vol="80000" showWhenStopped="0">
                <p:cTn id="37" fill="hold" display="0">
                  <p:stCondLst>
                    <p:cond delay="indefinite"/>
                  </p:stCondLst>
                  <p:endCondLst>
                    <p:cond evt="onStopAudio" delay="0">
                      <p:tgtEl>
                        <p:sldTgt/>
                      </p:tgtEl>
                    </p:cond>
                  </p:endCondLst>
                </p:cTn>
                <p:tgtEl>
                  <p:spTgt spid="6"/>
                </p:tgtEl>
              </p:cMediaNode>
            </p:audio>
            <p:audio>
              <p:cMediaNode vol="80000" showWhenStopped="0">
                <p:cTn id="38" fill="hold" display="0">
                  <p:stCondLst>
                    <p:cond delay="indefinite"/>
                  </p:stCondLst>
                  <p:endCondLst>
                    <p:cond evt="onStopAudio" delay="0">
                      <p:tgtEl>
                        <p:sldTgt/>
                      </p:tgtEl>
                    </p:cond>
                  </p:endCondLst>
                </p:cTn>
                <p:tgtEl>
                  <p:spTgt spid="7"/>
                </p:tgtEl>
              </p:cMediaNode>
            </p:audio>
            <p:audio>
              <p:cMediaNode vol="80000" showWhenStopped="0">
                <p:cTn id="39" fill="hold" display="0">
                  <p:stCondLst>
                    <p:cond delay="indefinite"/>
                  </p:stCondLst>
                  <p:endCondLst>
                    <p:cond evt="onStopAudio" delay="0">
                      <p:tgtEl>
                        <p:sldTgt/>
                      </p:tgtEl>
                    </p:cond>
                  </p:endCondLst>
                </p:cTn>
                <p:tgtEl>
                  <p:spTgt spid="8"/>
                </p:tgtEl>
              </p:cMediaNode>
            </p:audio>
            <p:audio>
              <p:cMediaNode vol="80000" showWhenStopped="0">
                <p:cTn id="40" fill="hold" display="0">
                  <p:stCondLst>
                    <p:cond delay="indefinite"/>
                  </p:stCondLst>
                  <p:endCondLst>
                    <p:cond evt="onStopAudio" delay="0">
                      <p:tgtEl>
                        <p:sldTgt/>
                      </p:tgtEl>
                    </p:cond>
                  </p:endCondLst>
                </p:cTn>
                <p:tgtEl>
                  <p:spTgt spid="9"/>
                </p:tgtEl>
              </p:cMediaNode>
            </p:audio>
          </p:childTnLst>
        </p:cTn>
      </p:par>
    </p:tnLst>
    <p:bldLst>
      <p:bldP spid="5" grpId="0" uiExpand="1" build="p"/>
    </p:bldLst>
  </p:timing>
  <p:extLst>
    <p:ext uri="{E180D4A7-C9FB-4DFB-919C-405C955672EB}">
      <p14:showEvtLst xmlns:p14="http://schemas.microsoft.com/office/powerpoint/2010/main">
        <p14:playEvt time="0" objId="3"/>
        <p14:stopEvt time="9568" objId="3"/>
        <p14:playEvt time="10947" objId="4"/>
        <p14:stopEvt time="14552" objId="4"/>
        <p14:playEvt time="15899" objId="6"/>
        <p14:stopEvt time="29586" objId="6"/>
        <p14:playEvt time="30869" objId="7"/>
        <p14:stopEvt time="37354" objId="7"/>
        <p14:playEvt time="38653" objId="8"/>
        <p14:stopEvt time="49322"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SWOT of Corus as given in Corus: Continuous Improvement</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Weaknesses</a:t>
            </a:r>
          </a:p>
          <a:p>
            <a:r>
              <a:rPr lang="en-US" dirty="0" smtClean="0"/>
              <a:t>They include waste</a:t>
            </a:r>
            <a:r>
              <a:rPr lang="en-US" dirty="0"/>
              <a:t>, poor product quality, excessive rework time, inadequate response time, high costs, and non-innovative products and </a:t>
            </a:r>
            <a:r>
              <a:rPr lang="en-US" dirty="0" smtClean="0"/>
              <a:t>services, and the largest which is the lack of raw materials available in Britain. </a:t>
            </a:r>
          </a:p>
          <a:p>
            <a:pPr marL="0" indent="0">
              <a:buNone/>
            </a:pPr>
            <a:r>
              <a:rPr lang="en-US" dirty="0" smtClean="0"/>
              <a:t>Opportunities</a:t>
            </a:r>
            <a:endParaRPr lang="en-US" dirty="0"/>
          </a:p>
          <a:p>
            <a:r>
              <a:rPr lang="en-US" dirty="0" smtClean="0"/>
              <a:t>Addressing weaknesses.</a:t>
            </a:r>
          </a:p>
          <a:p>
            <a:r>
              <a:rPr lang="en-US" dirty="0" smtClean="0"/>
              <a:t>Transportation of Raw materials from India from Tata Steel. </a:t>
            </a:r>
          </a:p>
          <a:p>
            <a:r>
              <a:rPr lang="en-US" dirty="0" smtClean="0"/>
              <a:t>Upgrading Technology for increased revenue.</a:t>
            </a:r>
          </a:p>
          <a:p>
            <a:pPr marL="0" indent="0">
              <a:buNone/>
            </a:pPr>
            <a:r>
              <a:rPr lang="en-US" dirty="0" smtClean="0"/>
              <a:t>Threats</a:t>
            </a:r>
          </a:p>
          <a:p>
            <a:r>
              <a:rPr lang="en-US" dirty="0" smtClean="0"/>
              <a:t>Financial issues due to paying a 35% premium above market value and the fact that the purchase was mostly financed.</a:t>
            </a:r>
          </a:p>
          <a:p>
            <a:pPr marL="0" indent="0">
              <a:buNone/>
            </a:pPr>
            <a:endParaRPr lang="en-US" dirty="0" smtClean="0"/>
          </a:p>
          <a:p>
            <a:endParaRPr lang="en-US" dirty="0" smtClean="0"/>
          </a:p>
          <a:p>
            <a:pPr marL="0" indent="0">
              <a:buNone/>
            </a:pPr>
            <a:endParaRPr lang="en-US" dirty="0"/>
          </a:p>
        </p:txBody>
      </p:sp>
      <p:pic>
        <p:nvPicPr>
          <p:cNvPr id="2"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934700" y="6146800"/>
            <a:ext cx="406400" cy="406400"/>
          </a:xfrm>
          <a:prstGeom prst="rect">
            <a:avLst/>
          </a:prstGeom>
        </p:spPr>
      </p:pic>
      <p:pic>
        <p:nvPicPr>
          <p:cNvPr id="5" name="slide8-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0947400" y="6146800"/>
            <a:ext cx="406400" cy="406400"/>
          </a:xfrm>
          <a:prstGeom prst="rect">
            <a:avLst/>
          </a:prstGeom>
        </p:spPr>
      </p:pic>
      <p:pic>
        <p:nvPicPr>
          <p:cNvPr id="6" name="slide8-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0947400" y="6146800"/>
            <a:ext cx="406400" cy="406400"/>
          </a:xfrm>
          <a:prstGeom prst="rect">
            <a:avLst/>
          </a:prstGeom>
        </p:spPr>
      </p:pic>
      <p:pic>
        <p:nvPicPr>
          <p:cNvPr id="7" name="slide8-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0947400" y="6146800"/>
            <a:ext cx="406400" cy="406400"/>
          </a:xfrm>
          <a:prstGeom prst="rect">
            <a:avLst/>
          </a:prstGeom>
        </p:spPr>
      </p:pic>
      <p:pic>
        <p:nvPicPr>
          <p:cNvPr id="8" name="slide8-5">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0947400" y="61468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6313">
        <p:fade/>
      </p:transition>
    </mc:Choice>
    <mc:Fallback xmlns="">
      <p:transition spd="med" advTm="46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 presetClass="mediacall" presetSubtype="0" fill="hold" nodeType="withEffect">
                                  <p:stCondLst>
                                    <p:cond delay="0"/>
                                  </p:stCondLst>
                                  <p:childTnLst>
                                    <p:cmd type="call" cmd="playFrom(0.0)">
                                      <p:cBhvr>
                                        <p:cTn id="16" dur="3787"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 presetClass="mediacall" presetSubtype="0" fill="hold" nodeType="withEffect">
                                  <p:stCondLst>
                                    <p:cond delay="0"/>
                                  </p:stCondLst>
                                  <p:childTnLst>
                                    <p:cmd type="call" cmd="playFrom(0.0)">
                                      <p:cBhvr>
                                        <p:cTn id="23" dur="6452"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 presetClass="mediacall" presetSubtype="0" fill="hold" nodeType="withEffect">
                                  <p:stCondLst>
                                    <p:cond delay="0"/>
                                  </p:stCondLst>
                                  <p:childTnLst>
                                    <p:cmd type="call" cmd="playFrom(0.0)">
                                      <p:cBhvr>
                                        <p:cTn id="30" dur="6530"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 presetClass="mediacall" presetSubtype="0" fill="hold" nodeType="withEffect">
                                  <p:stCondLst>
                                    <p:cond delay="0"/>
                                  </p:stCondLst>
                                  <p:childTnLst>
                                    <p:cmd type="call" cmd="playFrom(0.0)">
                                      <p:cBhvr>
                                        <p:cTn id="40" dur="9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2"/>
                </p:tgtEl>
              </p:cMediaNode>
            </p:audio>
            <p:audio>
              <p:cMediaNode vol="80000" showWhenStopped="0">
                <p:cTn id="42" fill="hold" display="0">
                  <p:stCondLst>
                    <p:cond delay="indefinite"/>
                  </p:stCondLst>
                  <p:endCondLst>
                    <p:cond evt="onStopAudio" delay="0">
                      <p:tgtEl>
                        <p:sldTgt/>
                      </p:tgtEl>
                    </p:cond>
                  </p:endCondLst>
                </p:cTn>
                <p:tgtEl>
                  <p:spTgt spid="5"/>
                </p:tgtEl>
              </p:cMediaNode>
            </p:audio>
            <p:audio>
              <p:cMediaNode vol="80000" showWhenStopped="0">
                <p:cTn id="43" fill="hold" display="0">
                  <p:stCondLst>
                    <p:cond delay="indefinite"/>
                  </p:stCondLst>
                  <p:endCondLst>
                    <p:cond evt="onStopAudio" delay="0">
                      <p:tgtEl>
                        <p:sldTgt/>
                      </p:tgtEl>
                    </p:cond>
                  </p:endCondLst>
                </p:cTn>
                <p:tgtEl>
                  <p:spTgt spid="6"/>
                </p:tgtEl>
              </p:cMediaNode>
            </p:audio>
            <p:audio>
              <p:cMediaNode vol="80000" showWhenStopped="0">
                <p:cTn id="44" fill="hold" display="0">
                  <p:stCondLst>
                    <p:cond delay="indefinite"/>
                  </p:stCondLst>
                  <p:endCondLst>
                    <p:cond evt="onStopAudio" delay="0">
                      <p:tgtEl>
                        <p:sldTgt/>
                      </p:tgtEl>
                    </p:cond>
                  </p:endCondLst>
                </p:cTn>
                <p:tgtEl>
                  <p:spTgt spid="7"/>
                </p:tgtEl>
              </p:cMediaNode>
            </p:audio>
            <p:audio>
              <p:cMediaNode vol="80000" showWhenStopped="0">
                <p:cTn id="45"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2"/>
        <p14:stopEvt time="15635" objId="2"/>
        <p14:playEvt time="17053" objId="5"/>
        <p14:stopEvt time="20869" objId="5"/>
        <p14:playEvt time="22158" objId="6"/>
        <p14:stopEvt time="28636" objId="6"/>
        <p14:playEvt time="28775" objId="7"/>
        <p14:stopEvt time="35353" objId="7"/>
        <p14:playEvt time="36152" objId="8"/>
        <p14:stopEvt time="45771"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Purchase was very aggressive</a:t>
            </a:r>
            <a:endParaRPr lang="en-US" dirty="0"/>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16524" y="1438143"/>
            <a:ext cx="7934309" cy="4810257"/>
          </a:xfrm>
        </p:spPr>
      </p:pic>
      <p:pic>
        <p:nvPicPr>
          <p:cNvPr id="2" name="slid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4846" y="6045200"/>
            <a:ext cx="406400" cy="406400"/>
          </a:xfrm>
          <a:prstGeom prst="rect">
            <a:avLst/>
          </a:prstGeom>
        </p:spPr>
      </p:pic>
    </p:spTree>
    <p:extLst>
      <p:ext uri="{BB962C8B-B14F-4D97-AF65-F5344CB8AC3E}">
        <p14:creationId xmlns:p14="http://schemas.microsoft.com/office/powerpoint/2010/main" val="2114842844"/>
      </p:ext>
    </p:extLst>
  </p:cSld>
  <p:clrMapOvr>
    <a:masterClrMapping/>
  </p:clrMapOvr>
  <mc:AlternateContent xmlns:mc="http://schemas.openxmlformats.org/markup-compatibility/2006" xmlns:p14="http://schemas.microsoft.com/office/powerpoint/2010/main">
    <mc:Choice Requires="p14">
      <p:transition spd="med" p14:dur="700" advTm="39470">
        <p:fade/>
      </p:transition>
    </mc:Choice>
    <mc:Fallback xmlns="">
      <p:transition spd="med" advTm="39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mediacall" presetSubtype="0" fill="hold" nodeType="withEffect">
                                  <p:stCondLst>
                                    <p:cond delay="0"/>
                                  </p:stCondLst>
                                  <p:childTnLst>
                                    <p:cmd type="call" cmd="playFrom(0.0)">
                                      <p:cBhvr>
                                        <p:cTn id="9" dur="38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8137"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4|14.3|6.4|18.1"/>
</p:tagLst>
</file>

<file path=ppt/tags/tag10.xml><?xml version="1.0" encoding="utf-8"?>
<p:tagLst xmlns:a="http://schemas.openxmlformats.org/drawingml/2006/main" xmlns:r="http://schemas.openxmlformats.org/officeDocument/2006/relationships" xmlns:p="http://schemas.openxmlformats.org/presentationml/2006/main">
  <p:tag name="TIMING" val="|9|16.9"/>
</p:tagLst>
</file>

<file path=ppt/tags/tag11.xml><?xml version="1.0" encoding="utf-8"?>
<p:tagLst xmlns:a="http://schemas.openxmlformats.org/drawingml/2006/main" xmlns:r="http://schemas.openxmlformats.org/officeDocument/2006/relationships" xmlns:p="http://schemas.openxmlformats.org/presentationml/2006/main">
  <p:tag name="TIMING" val="|12|17.3"/>
</p:tagLst>
</file>

<file path=ppt/tags/tag12.xml><?xml version="1.0" encoding="utf-8"?>
<p:tagLst xmlns:a="http://schemas.openxmlformats.org/drawingml/2006/main" xmlns:r="http://schemas.openxmlformats.org/officeDocument/2006/relationships" xmlns:p="http://schemas.openxmlformats.org/presentationml/2006/main">
  <p:tag name="TIMING" val="|2.3|20.1|1.8|17.4|1.2|23|1.3|17.4|1.1"/>
</p:tagLst>
</file>

<file path=ppt/tags/tag13.xml><?xml version="1.0" encoding="utf-8"?>
<p:tagLst xmlns:a="http://schemas.openxmlformats.org/drawingml/2006/main" xmlns:r="http://schemas.openxmlformats.org/officeDocument/2006/relationships" xmlns:p="http://schemas.openxmlformats.org/presentationml/2006/main">
  <p:tag name="TIMING" val="|1.4|25.9|16.2|22.6"/>
</p:tagLst>
</file>

<file path=ppt/tags/tag14.xml><?xml version="1.0" encoding="utf-8"?>
<p:tagLst xmlns:a="http://schemas.openxmlformats.org/drawingml/2006/main" xmlns:r="http://schemas.openxmlformats.org/officeDocument/2006/relationships" xmlns:p="http://schemas.openxmlformats.org/presentationml/2006/main">
  <p:tag name="TIMING" val="|1.4|22.3|25.4|27.9|24.6"/>
</p:tagLst>
</file>

<file path=ppt/tags/tag15.xml><?xml version="1.0" encoding="utf-8"?>
<p:tagLst xmlns:a="http://schemas.openxmlformats.org/drawingml/2006/main" xmlns:r="http://schemas.openxmlformats.org/officeDocument/2006/relationships" xmlns:p="http://schemas.openxmlformats.org/presentationml/2006/main">
  <p:tag name="TIMING" val="|2|23.4"/>
</p:tagLst>
</file>

<file path=ppt/tags/tag16.xml><?xml version="1.0" encoding="utf-8"?>
<p:tagLst xmlns:a="http://schemas.openxmlformats.org/drawingml/2006/main" xmlns:r="http://schemas.openxmlformats.org/officeDocument/2006/relationships" xmlns:p="http://schemas.openxmlformats.org/presentationml/2006/main">
  <p:tag name="TIMING" val="|1.5|22.5|26.3|19.7|22"/>
</p:tagLst>
</file>

<file path=ppt/tags/tag17.xml><?xml version="1.0" encoding="utf-8"?>
<p:tagLst xmlns:a="http://schemas.openxmlformats.org/drawingml/2006/main" xmlns:r="http://schemas.openxmlformats.org/officeDocument/2006/relationships" xmlns:p="http://schemas.openxmlformats.org/presentationml/2006/main">
  <p:tag name="TIMING" val="|1.6|34.1"/>
</p:tagLst>
</file>

<file path=ppt/tags/tag18.xml><?xml version="1.0" encoding="utf-8"?>
<p:tagLst xmlns:a="http://schemas.openxmlformats.org/drawingml/2006/main" xmlns:r="http://schemas.openxmlformats.org/officeDocument/2006/relationships" xmlns:p="http://schemas.openxmlformats.org/presentationml/2006/main">
  <p:tag name="TIMING" val="|1.2|39.5|15.4|18|23.4"/>
</p:tagLst>
</file>

<file path=ppt/tags/tag19.xml><?xml version="1.0" encoding="utf-8"?>
<p:tagLst xmlns:a="http://schemas.openxmlformats.org/drawingml/2006/main" xmlns:r="http://schemas.openxmlformats.org/officeDocument/2006/relationships" xmlns:p="http://schemas.openxmlformats.org/presentationml/2006/main">
  <p:tag name="TIMING" val="|1.2|27.4|20.2|27.7|9|8.4|8.9|15.2"/>
</p:tagLst>
</file>

<file path=ppt/tags/tag2.xml><?xml version="1.0" encoding="utf-8"?>
<p:tagLst xmlns:a="http://schemas.openxmlformats.org/drawingml/2006/main" xmlns:r="http://schemas.openxmlformats.org/officeDocument/2006/relationships" xmlns:p="http://schemas.openxmlformats.org/presentationml/2006/main">
  <p:tag name="TIMING" val="|5.9|16.4|10.1|6.8|10.9"/>
</p:tagLst>
</file>

<file path=ppt/tags/tag20.xml><?xml version="1.0" encoding="utf-8"?>
<p:tagLst xmlns:a="http://schemas.openxmlformats.org/drawingml/2006/main" xmlns:r="http://schemas.openxmlformats.org/officeDocument/2006/relationships" xmlns:p="http://schemas.openxmlformats.org/presentationml/2006/main">
  <p:tag name="TIMING" val="|1.5|36.8"/>
</p:tagLst>
</file>

<file path=ppt/tags/tag21.xml><?xml version="1.0" encoding="utf-8"?>
<p:tagLst xmlns:a="http://schemas.openxmlformats.org/drawingml/2006/main" xmlns:r="http://schemas.openxmlformats.org/officeDocument/2006/relationships" xmlns:p="http://schemas.openxmlformats.org/presentationml/2006/main">
  <p:tag name="TIMING" val="|4.1|11.1|5.3|9.9|9.5|13.2"/>
</p:tagLst>
</file>

<file path=ppt/tags/tag22.xml><?xml version="1.0" encoding="utf-8"?>
<p:tagLst xmlns:a="http://schemas.openxmlformats.org/drawingml/2006/main" xmlns:r="http://schemas.openxmlformats.org/officeDocument/2006/relationships" xmlns:p="http://schemas.openxmlformats.org/presentationml/2006/main">
  <p:tag name="TIMING" val="|6.2|17.6|16.3|15.4|12.2"/>
</p:tagLst>
</file>

<file path=ppt/tags/tag23.xml><?xml version="1.0" encoding="utf-8"?>
<p:tagLst xmlns:a="http://schemas.openxmlformats.org/drawingml/2006/main" xmlns:r="http://schemas.openxmlformats.org/officeDocument/2006/relationships" xmlns:p="http://schemas.openxmlformats.org/presentationml/2006/main">
  <p:tag name="TIMING" val="|18.6|16.4"/>
</p:tagLst>
</file>

<file path=ppt/tags/tag24.xml><?xml version="1.0" encoding="utf-8"?>
<p:tagLst xmlns:a="http://schemas.openxmlformats.org/drawingml/2006/main" xmlns:r="http://schemas.openxmlformats.org/officeDocument/2006/relationships" xmlns:p="http://schemas.openxmlformats.org/presentationml/2006/main">
  <p:tag name="TIMING" val="|5.3|22"/>
</p:tagLst>
</file>

<file path=ppt/tags/tag25.xml><?xml version="1.0" encoding="utf-8"?>
<p:tagLst xmlns:a="http://schemas.openxmlformats.org/drawingml/2006/main" xmlns:r="http://schemas.openxmlformats.org/officeDocument/2006/relationships" xmlns:p="http://schemas.openxmlformats.org/presentationml/2006/main">
  <p:tag name="TIMING" val="|5.7"/>
</p:tagLst>
</file>

<file path=ppt/tags/tag26.xml><?xml version="1.0" encoding="utf-8"?>
<p:tagLst xmlns:a="http://schemas.openxmlformats.org/drawingml/2006/main" xmlns:r="http://schemas.openxmlformats.org/officeDocument/2006/relationships" xmlns:p="http://schemas.openxmlformats.org/presentationml/2006/main">
  <p:tag name="TIMING" val="|2.8|40.5"/>
</p:tagLst>
</file>

<file path=ppt/tags/tag3.xml><?xml version="1.0" encoding="utf-8"?>
<p:tagLst xmlns:a="http://schemas.openxmlformats.org/drawingml/2006/main" xmlns:r="http://schemas.openxmlformats.org/officeDocument/2006/relationships" xmlns:p="http://schemas.openxmlformats.org/presentationml/2006/main">
  <p:tag name="TIMING" val="|13.4|8.4|5.3|9.2"/>
</p:tagLst>
</file>

<file path=ppt/tags/tag4.xml><?xml version="1.0" encoding="utf-8"?>
<p:tagLst xmlns:a="http://schemas.openxmlformats.org/drawingml/2006/main" xmlns:r="http://schemas.openxmlformats.org/officeDocument/2006/relationships" xmlns:p="http://schemas.openxmlformats.org/presentationml/2006/main">
  <p:tag name="TIMING" val="|10.9|4.9|14.9|7.7"/>
</p:tagLst>
</file>

<file path=ppt/tags/tag5.xml><?xml version="1.0" encoding="utf-8"?>
<p:tagLst xmlns:a="http://schemas.openxmlformats.org/drawingml/2006/main" xmlns:r="http://schemas.openxmlformats.org/officeDocument/2006/relationships" xmlns:p="http://schemas.openxmlformats.org/presentationml/2006/main">
  <p:tag name="TIMING" val="|17|5.1|6.6|7.3"/>
</p:tagLst>
</file>

<file path=ppt/tags/tag6.xml><?xml version="1.0" encoding="utf-8"?>
<p:tagLst xmlns:a="http://schemas.openxmlformats.org/drawingml/2006/main" xmlns:r="http://schemas.openxmlformats.org/officeDocument/2006/relationships" xmlns:p="http://schemas.openxmlformats.org/presentationml/2006/main">
  <p:tag name="TIMING" val="|13.6|13.6"/>
</p:tagLst>
</file>

<file path=ppt/tags/tag7.xml><?xml version="1.0" encoding="utf-8"?>
<p:tagLst xmlns:a="http://schemas.openxmlformats.org/drawingml/2006/main" xmlns:r="http://schemas.openxmlformats.org/officeDocument/2006/relationships" xmlns:p="http://schemas.openxmlformats.org/presentationml/2006/main">
  <p:tag name="TIMING" val="|15.4|37"/>
</p:tagLst>
</file>

<file path=ppt/tags/tag8.xml><?xml version="1.0" encoding="utf-8"?>
<p:tagLst xmlns:a="http://schemas.openxmlformats.org/drawingml/2006/main" xmlns:r="http://schemas.openxmlformats.org/officeDocument/2006/relationships" xmlns:p="http://schemas.openxmlformats.org/presentationml/2006/main">
  <p:tag name="TIMING" val="|36.9|44|51.7|63.4|13.4"/>
</p:tagLst>
</file>

<file path=ppt/tags/tag9.xml><?xml version="1.0" encoding="utf-8"?>
<p:tagLst xmlns:a="http://schemas.openxmlformats.org/drawingml/2006/main" xmlns:r="http://schemas.openxmlformats.org/officeDocument/2006/relationships" xmlns:p="http://schemas.openxmlformats.org/presentationml/2006/main">
  <p:tag name="TIMING" val="|27.9|33.2|12.7|19.2|22.2|15.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usiness Strategy">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Business plan presentation (Ion green design, widescreen).potx" id="{866C028E-10C7-4672-8238-17D4366C073A}" vid="{2A820B7E-5093-43C8-ABD0-FF5B957D5E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plan presentation (Ion green design, widescreen)</Template>
  <TotalTime>11174</TotalTime>
  <Words>8120</Words>
  <Application>Microsoft Office PowerPoint</Application>
  <PresentationFormat>Widescreen</PresentationFormat>
  <Paragraphs>923</Paragraphs>
  <Slides>40</Slides>
  <Notes>37</Notes>
  <HiddenSlides>0</HiddenSlides>
  <MMClips>133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Century Gothic</vt:lpstr>
      <vt:lpstr>Wingdings</vt:lpstr>
      <vt:lpstr>Wingdings 3</vt:lpstr>
      <vt:lpstr>Business Strategy</vt:lpstr>
      <vt:lpstr>Corus Steel Operations Management  Assessment</vt:lpstr>
      <vt:lpstr>The History of Corus Steel</vt:lpstr>
      <vt:lpstr>Reasons Tata wanted to buy Corus</vt:lpstr>
      <vt:lpstr>Reasons for Corus to Sell</vt:lpstr>
      <vt:lpstr>SWOT of Corus at the time</vt:lpstr>
      <vt:lpstr>SWOT analysis of Tata at the time</vt:lpstr>
      <vt:lpstr>The SWOT of Corus as given in Corus: Continuous Improvement</vt:lpstr>
      <vt:lpstr>The SWOT of Corus as given in Corus: Continuous Improvement</vt:lpstr>
      <vt:lpstr>Purchase was very aggressive</vt:lpstr>
      <vt:lpstr>PowerPoint Presentation</vt:lpstr>
      <vt:lpstr>PowerPoint Presentation</vt:lpstr>
      <vt:lpstr>PowerPoint Presentation</vt:lpstr>
      <vt:lpstr>Key Opportunities &amp; Strategies</vt:lpstr>
      <vt:lpstr>Key Opportunities &amp; Strategies</vt:lpstr>
      <vt:lpstr>PowerPoint Presentation</vt:lpstr>
      <vt:lpstr>PowerPoint Presentation</vt:lpstr>
      <vt:lpstr>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Jeffery Morse</dc:title>
  <dc:creator>jcmorse563@yahoo.com</dc:creator>
  <cp:lastModifiedBy>jcmorse563@yahoo.com</cp:lastModifiedBy>
  <cp:revision>180</cp:revision>
  <cp:lastPrinted>2012-08-15T21:38:02Z</cp:lastPrinted>
  <dcterms:created xsi:type="dcterms:W3CDTF">2018-01-30T04:07:46Z</dcterms:created>
  <dcterms:modified xsi:type="dcterms:W3CDTF">2018-02-16T15:13:38Z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