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8"/>
  </p:notesMasterIdLst>
  <p:sldIdLst>
    <p:sldId id="531" r:id="rId5"/>
    <p:sldId id="2443" r:id="rId6"/>
    <p:sldId id="619" r:id="rId7"/>
    <p:sldId id="2439" r:id="rId8"/>
    <p:sldId id="2440" r:id="rId9"/>
    <p:sldId id="2441" r:id="rId10"/>
    <p:sldId id="618" r:id="rId11"/>
    <p:sldId id="541" r:id="rId12"/>
    <p:sldId id="2442" r:id="rId13"/>
    <p:sldId id="2444" r:id="rId14"/>
    <p:sldId id="2445" r:id="rId15"/>
    <p:sldId id="623" r:id="rId16"/>
    <p:sldId id="2446" r:id="rId17"/>
    <p:sldId id="624" r:id="rId18"/>
    <p:sldId id="2447" r:id="rId19"/>
    <p:sldId id="2448" r:id="rId20"/>
    <p:sldId id="2449" r:id="rId21"/>
    <p:sldId id="2450" r:id="rId22"/>
    <p:sldId id="2451" r:id="rId23"/>
    <p:sldId id="2433" r:id="rId24"/>
    <p:sldId id="2438" r:id="rId25"/>
    <p:sldId id="2434" r:id="rId26"/>
    <p:sldId id="25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2D91"/>
    <a:srgbClr val="2F33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58475" autoAdjust="0"/>
  </p:normalViewPr>
  <p:slideViewPr>
    <p:cSldViewPr snapToGrid="0" showGuides="1">
      <p:cViewPr varScale="1">
        <p:scale>
          <a:sx n="56" d="100"/>
          <a:sy n="56" d="100"/>
        </p:scale>
        <p:origin x="1680" y="72"/>
      </p:cViewPr>
      <p:guideLst>
        <p:guide orient="horz" pos="2136"/>
        <p:guide pos="386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370A3-6847-4770-BAE0-862438C62089}" type="datetimeFigureOut">
              <a:rPr lang="en-US" smtClean="0"/>
              <a:t>8/31/2018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109BC-39F4-43B1-850C-D5EB0E6480C8}" type="slidenum">
              <a:rPr lang="en-US" smtClean="0"/>
              <a:t>‹#›</a:t>
            </a:fld>
            <a:endParaRPr lang="en-US" dirty="0"/>
          </a:p>
        </p:txBody>
      </p:sp>
    </p:spTree>
    <p:extLst>
      <p:ext uri="{BB962C8B-B14F-4D97-AF65-F5344CB8AC3E}">
        <p14:creationId xmlns:p14="http://schemas.microsoft.com/office/powerpoint/2010/main" val="88215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Concept Pitch</a:t>
            </a:r>
          </a:p>
        </p:txBody>
      </p:sp>
      <p:sp>
        <p:nvSpPr>
          <p:cNvPr id="4" name="Slide Number Placeholder 3"/>
          <p:cNvSpPr>
            <a:spLocks noGrp="1"/>
          </p:cNvSpPr>
          <p:nvPr>
            <p:ph type="sldNum" sz="quarter" idx="10"/>
          </p:nvPr>
        </p:nvSpPr>
        <p:spPr/>
        <p:txBody>
          <a:bodyPr/>
          <a:lstStyle/>
          <a:p>
            <a:fld id="{C22109BC-39F4-43B1-850C-D5EB0E6480C8}" type="slidenum">
              <a:rPr lang="en-US" smtClean="0"/>
              <a:t>1</a:t>
            </a:fld>
            <a:endParaRPr lang="en-US" dirty="0"/>
          </a:p>
        </p:txBody>
      </p:sp>
    </p:spTree>
    <p:extLst>
      <p:ext uri="{BB962C8B-B14F-4D97-AF65-F5344CB8AC3E}">
        <p14:creationId xmlns:p14="http://schemas.microsoft.com/office/powerpoint/2010/main" val="2769293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SWOT of two comparable businesses and comparing them to each other we see the following. </a:t>
            </a:r>
          </a:p>
          <a:p>
            <a:endParaRPr lang="en-US" dirty="0"/>
          </a:p>
          <a:p>
            <a:r>
              <a:rPr lang="en-US" dirty="0"/>
              <a:t>Both have great customer service as one of their strengths so it is important to keep that strength in DBP</a:t>
            </a:r>
          </a:p>
          <a:p>
            <a:r>
              <a:rPr lang="en-US" dirty="0"/>
              <a:t>DBP may be able to capitalize on the positive branding of one or both by purchasing or acquiring a franchise or the name.  Community involvement and a name for health can both be capitalized on by DBP.</a:t>
            </a:r>
          </a:p>
          <a:p>
            <a:r>
              <a:rPr lang="en-US" dirty="0"/>
              <a:t>DBP will be giving back in 2 ways, a share of profits going toward community improvements as well as supporting local growers.  Current entry costs are low, especially if we don’t buy a franchise. </a:t>
            </a:r>
          </a:p>
        </p:txBody>
      </p:sp>
      <p:sp>
        <p:nvSpPr>
          <p:cNvPr id="4" name="Slide Number Placeholder 3"/>
          <p:cNvSpPr>
            <a:spLocks noGrp="1"/>
          </p:cNvSpPr>
          <p:nvPr>
            <p:ph type="sldNum" sz="quarter" idx="10"/>
          </p:nvPr>
        </p:nvSpPr>
        <p:spPr/>
        <p:txBody>
          <a:bodyPr/>
          <a:lstStyle/>
          <a:p>
            <a:fld id="{C22109BC-39F4-43B1-850C-D5EB0E6480C8}" type="slidenum">
              <a:rPr lang="en-US" smtClean="0"/>
              <a:t>10</a:t>
            </a:fld>
            <a:endParaRPr lang="en-US" dirty="0"/>
          </a:p>
        </p:txBody>
      </p:sp>
    </p:spTree>
    <p:extLst>
      <p:ext uri="{BB962C8B-B14F-4D97-AF65-F5344CB8AC3E}">
        <p14:creationId xmlns:p14="http://schemas.microsoft.com/office/powerpoint/2010/main" val="3192354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Weaknesses</a:t>
            </a:r>
          </a:p>
          <a:p>
            <a:endParaRPr lang="en-US" dirty="0"/>
          </a:p>
          <a:p>
            <a:r>
              <a:rPr lang="en-US" dirty="0"/>
              <a:t>The weakness for each will be addressed by the other.</a:t>
            </a:r>
          </a:p>
          <a:p>
            <a:r>
              <a:rPr lang="en-US" dirty="0"/>
              <a:t>Merchandise will be supplemented, and the lull in sales in colder times are both handled. </a:t>
            </a:r>
          </a:p>
          <a:p>
            <a:r>
              <a:rPr lang="en-US" dirty="0"/>
              <a:t>Dutch Brothers not being a franchise opens up the possibility of adapting the DBP name, and needing fresh produce is a positive.  The limited unhealthy selection will have healthy choices, and the customer base is expanded, especially in this location.  The no seating in traditional DB is taken care of by the store, and the fact that there is no Jamba Juice franchise available is dealt with by using Plus instead. </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11</a:t>
            </a:fld>
            <a:endParaRPr lang="en-US" dirty="0"/>
          </a:p>
        </p:txBody>
      </p:sp>
    </p:spTree>
    <p:extLst>
      <p:ext uri="{BB962C8B-B14F-4D97-AF65-F5344CB8AC3E}">
        <p14:creationId xmlns:p14="http://schemas.microsoft.com/office/powerpoint/2010/main" val="1482018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Opportunities include</a:t>
            </a:r>
          </a:p>
          <a:p>
            <a:pPr marL="171450" indent="-171450">
              <a:buFont typeface="Arial" panose="020B0604020202020204" pitchFamily="34" charset="0"/>
              <a:buChar char="•"/>
            </a:pPr>
            <a:r>
              <a:rPr lang="en-US" dirty="0"/>
              <a:t>Cross-promoting merchandise will fill in merchandise gaps, </a:t>
            </a:r>
          </a:p>
          <a:p>
            <a:pPr marL="171450" indent="-171450">
              <a:buFont typeface="Arial" panose="020B0604020202020204" pitchFamily="34" charset="0"/>
              <a:buChar char="•"/>
            </a:pPr>
            <a:r>
              <a:rPr lang="en-US" dirty="0"/>
              <a:t>The slogan, “The Healthy Coffee”.  Since DBP can promote health and serve caffeinated drinks, both cold and hot beverages with a unique listing of menu items to eat DBP can find a niche’ be the healthy coffee shop. </a:t>
            </a:r>
          </a:p>
          <a:p>
            <a:pPr marL="171450" indent="-171450">
              <a:buFont typeface="Arial" panose="020B0604020202020204" pitchFamily="34" charset="0"/>
              <a:buChar char="•"/>
            </a:pPr>
            <a:r>
              <a:rPr lang="en-US" dirty="0"/>
              <a:t>First Mover Advantage – No competition</a:t>
            </a:r>
          </a:p>
          <a:p>
            <a:pPr marL="0" indent="0">
              <a:buFont typeface="Arial" panose="020B0604020202020204" pitchFamily="34" charset="0"/>
              <a:buNone/>
            </a:pPr>
            <a:r>
              <a:rPr lang="en-US" dirty="0"/>
              <a:t>     	The cafeteria on the campus is always rumbling, busy, and loud. This startup will offer an alternative that is close enough to the college to be a desired quiet destination.  </a:t>
            </a:r>
          </a:p>
          <a:p>
            <a:pPr marL="171450" indent="-171450">
              <a:buFont typeface="Arial" panose="020B0604020202020204" pitchFamily="34" charset="0"/>
              <a:buChar char="•"/>
            </a:pPr>
            <a:r>
              <a:rPr lang="en-US" dirty="0"/>
              <a:t>Partnering with Gyms </a:t>
            </a:r>
          </a:p>
          <a:p>
            <a:pPr marL="0" indent="0">
              <a:buFont typeface="Arial" panose="020B0604020202020204" pitchFamily="34" charset="0"/>
              <a:buNone/>
            </a:pPr>
            <a:r>
              <a:rPr lang="en-US" dirty="0"/>
              <a:t>	Finally, promoting health will mean that DBP will actively partner with Gyms. By offering promotional items such as reward cards with free drinks after a number of visits.  We will continue to promote health down the line after the DBP franchise chain is established as we would like to acquire a chain of gyms to stand along our commitment to health. </a:t>
            </a:r>
          </a:p>
          <a:p>
            <a:pPr marL="171450" indent="-171450">
              <a:buFont typeface="Arial" panose="020B0604020202020204" pitchFamily="34" charset="0"/>
              <a:buChar char="•"/>
            </a:pPr>
            <a:r>
              <a:rPr lang="en-US" dirty="0"/>
              <a:t>The goal to acquire the Jamba Juice Brand.  </a:t>
            </a:r>
          </a:p>
          <a:p>
            <a:pPr marL="0" indent="0">
              <a:buFont typeface="Arial" panose="020B0604020202020204" pitchFamily="34" charset="0"/>
              <a:buNone/>
            </a:pPr>
            <a:r>
              <a:rPr lang="en-US" dirty="0"/>
              <a:t>	Though Jamba is still making money it has been is a steady decline.  It will be DBP goal to acquire Jamba if this trend continues. </a:t>
            </a:r>
          </a:p>
        </p:txBody>
      </p:sp>
      <p:sp>
        <p:nvSpPr>
          <p:cNvPr id="4" name="Slide Number Placeholder 3"/>
          <p:cNvSpPr>
            <a:spLocks noGrp="1"/>
          </p:cNvSpPr>
          <p:nvPr>
            <p:ph type="sldNum" sz="quarter" idx="10"/>
          </p:nvPr>
        </p:nvSpPr>
        <p:spPr/>
        <p:txBody>
          <a:bodyPr/>
          <a:lstStyle/>
          <a:p>
            <a:fld id="{C22109BC-39F4-43B1-850C-D5EB0E6480C8}" type="slidenum">
              <a:rPr lang="en-US" smtClean="0"/>
              <a:t>12</a:t>
            </a:fld>
            <a:endParaRPr lang="en-US" dirty="0"/>
          </a:p>
        </p:txBody>
      </p:sp>
    </p:spTree>
    <p:extLst>
      <p:ext uri="{BB962C8B-B14F-4D97-AF65-F5344CB8AC3E}">
        <p14:creationId xmlns:p14="http://schemas.microsoft.com/office/powerpoint/2010/main" val="1295439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Threats</a:t>
            </a:r>
          </a:p>
          <a:p>
            <a:r>
              <a:rPr lang="en-US" dirty="0"/>
              <a:t>●	While the firm is unique, it is easily reproduced, and entry costs are low. </a:t>
            </a:r>
          </a:p>
          <a:p>
            <a:r>
              <a:rPr lang="en-US" dirty="0"/>
              <a:t>●	A change in the economy might cause people to stop spending on unnecessary drinks.</a:t>
            </a:r>
          </a:p>
          <a:p>
            <a:r>
              <a:rPr lang="en-US" dirty="0"/>
              <a:t>●	Market entry without an existing branding may be difficult.</a:t>
            </a:r>
          </a:p>
          <a:p>
            <a:r>
              <a:rPr lang="en-US" dirty="0"/>
              <a:t>●	Transportation cost for fresh fruit would vary with fuel costs. </a:t>
            </a:r>
          </a:p>
          <a:p>
            <a:r>
              <a:rPr lang="en-US" dirty="0"/>
              <a:t>●	There is an upswing in home juicing, and home espresso that are cheaper alternatives.</a:t>
            </a:r>
          </a:p>
          <a:p>
            <a:r>
              <a:rPr lang="en-US" dirty="0"/>
              <a:t>●	Major supermarkets supply bottled juices and cold coffees, and both Food Max, and Walmart are nearby.</a:t>
            </a:r>
          </a:p>
          <a:p>
            <a:r>
              <a:rPr lang="en-US" dirty="0"/>
              <a:t>●	The Campus has a Starbucks vendor in the cafeteria. </a:t>
            </a:r>
          </a:p>
        </p:txBody>
      </p:sp>
      <p:sp>
        <p:nvSpPr>
          <p:cNvPr id="4" name="Slide Number Placeholder 3"/>
          <p:cNvSpPr>
            <a:spLocks noGrp="1"/>
          </p:cNvSpPr>
          <p:nvPr>
            <p:ph type="sldNum" sz="quarter" idx="10"/>
          </p:nvPr>
        </p:nvSpPr>
        <p:spPr/>
        <p:txBody>
          <a:bodyPr/>
          <a:lstStyle/>
          <a:p>
            <a:fld id="{C22109BC-39F4-43B1-850C-D5EB0E6480C8}" type="slidenum">
              <a:rPr lang="en-US" smtClean="0"/>
              <a:t>13</a:t>
            </a:fld>
            <a:endParaRPr lang="en-US" dirty="0"/>
          </a:p>
        </p:txBody>
      </p:sp>
    </p:spTree>
    <p:extLst>
      <p:ext uri="{BB962C8B-B14F-4D97-AF65-F5344CB8AC3E}">
        <p14:creationId xmlns:p14="http://schemas.microsoft.com/office/powerpoint/2010/main" val="727031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Value:  </a:t>
            </a:r>
          </a:p>
          <a:p>
            <a:r>
              <a:rPr lang="en-US" dirty="0"/>
              <a:t>	First, people love their coffee, and they also love a place to relax. This behavior adds value. In addition, Dutch Brothers Coffees add value by offering beverages at a discount when compared to Starbucks, or Java Detour.  Also, streaming music is a cornerstone of Dutch Brothers Coffees that DBP will continue adding even greater value. Music partnerships with companies such as iTunes have proven to create value for firms such as Starbucks.  Jamba Juice creates value by cornering the market on the health front.  Healthy, organic juice is a great supplement for coffee and a great alternative to soda pop.  DBP plans on continuing creating value through this great service that supports both quality and friendliness. </a:t>
            </a:r>
          </a:p>
          <a:p>
            <a:endParaRPr lang="en-US" dirty="0"/>
          </a:p>
          <a:p>
            <a:r>
              <a:rPr lang="en-US" dirty="0"/>
              <a:t>Rarity: </a:t>
            </a:r>
          </a:p>
          <a:p>
            <a:r>
              <a:rPr lang="en-US" dirty="0"/>
              <a:t>	DBP is very rare in that it is a hybrid coffee house and a juice bar. Also, it is rare because there are no other juice bars within the city, to add to this, the closest coffee house is in downtown Marysville. </a:t>
            </a:r>
          </a:p>
          <a:p>
            <a:endParaRPr lang="en-US" dirty="0"/>
          </a:p>
          <a:p>
            <a:r>
              <a:rPr lang="en-US" dirty="0"/>
              <a:t>Imitability: </a:t>
            </a:r>
          </a:p>
          <a:p>
            <a:r>
              <a:rPr lang="en-US" dirty="0"/>
              <a:t>	This business is easily duplicated. While this may be a negative if another entrepreneur knows where to start one in competition, it is also positive for DBP in producing carbon copies in other locations as the firm grows. On the other hand, this business supply chain and Supply Management system will be costly to reproduce.  There are only so many fresh organic fruits and vegetables grown locally, and since DBP is the first of its kind, it will have a strategic advantage through new product development.  The first one gets all the contracts with the organic suppliers. Further, using Porter's Generic Competitive Strategies there is a competitive advantage from having a focus as well as having differentiation (Porter, 1980). </a:t>
            </a:r>
          </a:p>
          <a:p>
            <a:endParaRPr lang="en-US" dirty="0"/>
          </a:p>
          <a:p>
            <a:r>
              <a:rPr lang="en-US" dirty="0"/>
              <a:t>Organization: </a:t>
            </a:r>
          </a:p>
          <a:p>
            <a:r>
              <a:rPr lang="en-US" dirty="0"/>
              <a:t>	DBP must organize its management systems, policies, organizational structure, processes, and culture to fully realize the potential of its valuable, rare and costly to imitate resources and capabilities. This will come through Total Quality Management, eventual Blue Ocean, as well as the adaptable product line.</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14</a:t>
            </a:fld>
            <a:endParaRPr lang="en-US" dirty="0"/>
          </a:p>
        </p:txBody>
      </p:sp>
    </p:spTree>
    <p:extLst>
      <p:ext uri="{BB962C8B-B14F-4D97-AF65-F5344CB8AC3E}">
        <p14:creationId xmlns:p14="http://schemas.microsoft.com/office/powerpoint/2010/main" val="2267210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Political: </a:t>
            </a:r>
          </a:p>
          <a:p>
            <a:r>
              <a:rPr lang="en-US" dirty="0"/>
              <a:t>	Currently the city is undergoing a facelift, and much effort is being put into updating the area, for this reason, its felt that favor from the city council will be given to any business that represents an uplift in the socioeconomic status of the current inhabitants of the community. Since DBP is focused on catering to those who currently have an academic vision for the future and has community involvement plans, we forecast political support.  Also, the U.S. is currently experiencing some reprieve from the last recession as business is not only up in California but the U.S. In general, we forecast this will be the case for the next couple of years at least.</a:t>
            </a:r>
          </a:p>
          <a:p>
            <a:endParaRPr lang="en-US" dirty="0"/>
          </a:p>
          <a:p>
            <a:r>
              <a:rPr lang="en-US" dirty="0"/>
              <a:t>Economical: </a:t>
            </a:r>
          </a:p>
          <a:p>
            <a:r>
              <a:rPr lang="en-US" dirty="0"/>
              <a:t>	Economically though the location has been economically repressed in the past, there is economic growth projected as sidewalks and drainage are being installed from the highway to the college. This will encourage more foot traffic as well as cyclists. Correspondingly, both companies that DBP is patterned after are doing well financially in both California, The U.S., including the locations currently doing business closest to our proposed location.</a:t>
            </a:r>
          </a:p>
          <a:p>
            <a:endParaRPr lang="en-US" dirty="0"/>
          </a:p>
          <a:p>
            <a:r>
              <a:rPr lang="en-US" dirty="0"/>
              <a:t>Social-cultural: </a:t>
            </a:r>
          </a:p>
          <a:p>
            <a:r>
              <a:rPr lang="en-US" dirty="0"/>
              <a:t>	This is an area of targeted change. Though the current Social-cultural feel of the area is one of oppression in the area surrounding Yuba College it is our desire to change this by bringing a new thriving business that promotes health, by attracting patrons who have a vision for the future, by having a culture that focuses on success, music, honest, quality, and fellowship into the community.  While we know that DBP will be unable to accomplish this community transformation on its own, DBP will help to pioneer efforts by continuing the Dutch Brothers commitment of annually giving back a percentage of its profits to improve the community in which it does business. </a:t>
            </a:r>
          </a:p>
          <a:p>
            <a:endParaRPr lang="en-US" dirty="0"/>
          </a:p>
          <a:p>
            <a:r>
              <a:rPr lang="en-US" dirty="0"/>
              <a:t>Technological: </a:t>
            </a:r>
          </a:p>
          <a:p>
            <a:r>
              <a:rPr lang="en-US" dirty="0"/>
              <a:t>	DBP will use up to date supply systems to ensure Just-In-Time deliveries of produce ensuring the freshest organic supplies for juicing and coffees possible. Further, the music traditions of Dutch Brothers combined with patterns borrowed from Starbucks will help to keep DBP on the cutting edge of music. Offering Wi-Fi and high-speed internet access as well as computers on timed rentals will also keep DBP a valued location for study or out of office work. Lastly, DBP commitment to innovation will ensure that DBP is always on top of the technologies advancement. </a:t>
            </a:r>
          </a:p>
          <a:p>
            <a:endParaRPr lang="en-US" dirty="0"/>
          </a:p>
          <a:p>
            <a:r>
              <a:rPr lang="en-US" dirty="0"/>
              <a:t>Environmental: </a:t>
            </a:r>
          </a:p>
          <a:p>
            <a:r>
              <a:rPr lang="en-US" dirty="0"/>
              <a:t>	The family feel and laid-back smooth work environment will be a cornerstone at DBP locations. Also, for those on the go, a drive-thru that focuses on satisfied repeat business will be offered.</a:t>
            </a:r>
          </a:p>
          <a:p>
            <a:endParaRPr lang="en-US" dirty="0"/>
          </a:p>
          <a:p>
            <a:r>
              <a:rPr lang="en-US" dirty="0"/>
              <a:t>Legal Environments: There are no foreseen legal ramifications. </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15</a:t>
            </a:fld>
            <a:endParaRPr lang="en-US" dirty="0"/>
          </a:p>
        </p:txBody>
      </p:sp>
    </p:spTree>
    <p:extLst>
      <p:ext uri="{BB962C8B-B14F-4D97-AF65-F5344CB8AC3E}">
        <p14:creationId xmlns:p14="http://schemas.microsoft.com/office/powerpoint/2010/main" val="557488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Values</a:t>
            </a:r>
          </a:p>
          <a:p>
            <a:endParaRPr lang="en-US" dirty="0"/>
          </a:p>
          <a:p>
            <a:r>
              <a:rPr lang="en-US" dirty="0"/>
              <a:t>-DBP is a people first firm.</a:t>
            </a:r>
          </a:p>
          <a:p>
            <a:r>
              <a:rPr lang="en-US" dirty="0"/>
              <a:t>-Honesty, Loyalty, Innovation, and Dedication are its chief values.  </a:t>
            </a:r>
          </a:p>
          <a:p>
            <a:r>
              <a:rPr lang="en-US" dirty="0"/>
              <a:t>-Being a light in a dark community is its calling.</a:t>
            </a:r>
          </a:p>
          <a:p>
            <a:r>
              <a:rPr lang="en-US" dirty="0"/>
              <a:t>-Making sure its family of employees is paid fairly, have medical, dental, and a balanced home and work life are doctrines under which each DBP will function. </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16</a:t>
            </a:fld>
            <a:endParaRPr lang="en-US" dirty="0"/>
          </a:p>
        </p:txBody>
      </p:sp>
    </p:spTree>
    <p:extLst>
      <p:ext uri="{BB962C8B-B14F-4D97-AF65-F5344CB8AC3E}">
        <p14:creationId xmlns:p14="http://schemas.microsoft.com/office/powerpoint/2010/main" val="2306529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To have a positive impact on the community in 6 months through a marked increase in the socioeconomic status in the local community and through general community improvement efforts-at least two. </a:t>
            </a:r>
          </a:p>
          <a:p>
            <a:r>
              <a:rPr lang="en-US" dirty="0"/>
              <a:t>2.  To break even in 12 months.</a:t>
            </a:r>
          </a:p>
          <a:p>
            <a:r>
              <a:rPr lang="en-US" dirty="0"/>
              <a:t>3.  To have the second location opened or on its way to being opened within 24 months.</a:t>
            </a:r>
          </a:p>
          <a:p>
            <a:pPr marL="228600" indent="-228600">
              <a:buAutoNum type="arabicPlain" startAt="4"/>
            </a:pPr>
            <a:r>
              <a:rPr lang="en-US" dirty="0"/>
              <a:t>The eventual acquisition of Jamba Juice.</a:t>
            </a:r>
          </a:p>
          <a:p>
            <a:pPr marL="0" indent="0">
              <a:buNone/>
            </a:pPr>
            <a:r>
              <a:rPr lang="en-US" dirty="0"/>
              <a:t>       Jamba Juice has been an a steady decline for years.  While the product is good it is just not enough to promote sustainability. DBP plans on acquiring the chain as soon as it can easily afford to do so. </a:t>
            </a:r>
          </a:p>
          <a:p>
            <a:r>
              <a:rPr lang="en-US" dirty="0"/>
              <a:t>5. Successful partnerships with national Gyms such as Planet Fitness, and In-Shape, with the eventual addition of it’s own chain of gyms. </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17</a:t>
            </a:fld>
            <a:endParaRPr lang="en-US" dirty="0"/>
          </a:p>
        </p:txBody>
      </p:sp>
    </p:spTree>
    <p:extLst>
      <p:ext uri="{BB962C8B-B14F-4D97-AF65-F5344CB8AC3E}">
        <p14:creationId xmlns:p14="http://schemas.microsoft.com/office/powerpoint/2010/main" val="1153531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Adaption. </a:t>
            </a:r>
          </a:p>
          <a:p>
            <a:r>
              <a:rPr lang="en-US" dirty="0"/>
              <a:t>	Being a franchise DBP will be employing mostly Adaption, as we seek to improve each community in which each DBP is placed.</a:t>
            </a:r>
          </a:p>
          <a:p>
            <a:r>
              <a:rPr lang="en-US" dirty="0"/>
              <a:t>• Aggregation. </a:t>
            </a:r>
          </a:p>
          <a:p>
            <a:r>
              <a:rPr lang="en-US" dirty="0"/>
              <a:t>	This will have a place. Things such as the feel of the store, the greeting style, and the goal of improving communities will be carried into each store. </a:t>
            </a:r>
          </a:p>
          <a:p>
            <a:r>
              <a:rPr lang="en-US" dirty="0"/>
              <a:t>• Arbitrage. </a:t>
            </a:r>
          </a:p>
          <a:p>
            <a:r>
              <a:rPr lang="en-US" dirty="0"/>
              <a:t>	Since the Juicing side will depend on mostly local veggies and fruits, we may be able to leverage some prices when we find an overabundance of lower cost quality fruits and veggies in a location, if so, it may be possible to import/export those items that are not indigenous in a market for a profit.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Using Porter's Generic Competitive Strategies this creates a competitive advantage from having a focus as well as having differentiation of being the only store of its kind around. (Porter, 1980)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First Mover Advantage has already been brought up but it is worth mentioning again. By being first mover DBP will be able to claim needed local contracts for fruit and product that may create barriers to entry for those who wish to follow.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Tactical Plan</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Be the fist to create long lasting supplier partnerships in our supply chain.  Make it favorable and profitable conditions for suppliers to promote having contracts with us.  Leverage these partnerships to supply discounted items in locations where items are harder to come by.  Use the buying power of DBP to bring in economies of scale for such things as lids, straws, cups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while preferring green solution over the rest.  And when economies of scale are not available seek partnership with business who have the same green mindset to create economies of scale. </a:t>
            </a:r>
          </a:p>
          <a:p>
            <a:pPr marL="171450" indent="-171450">
              <a:buFont typeface="Arial" panose="020B0604020202020204" pitchFamily="34" charset="0"/>
              <a:buChar char="•"/>
            </a:pPr>
            <a:r>
              <a:rPr lang="en-US" dirty="0"/>
              <a:t>Operational</a:t>
            </a:r>
          </a:p>
          <a:p>
            <a:r>
              <a:rPr lang="en-US" dirty="0"/>
              <a:t>	Our operational strategy is to make sure that all greeters make every customer feel as if they are one of the most important people to visit, make every order a priority, and make everyone one family.  Local produce will be preferred typically over shipped produce, with those supply partners managing and delivering just on time fruits, produce, and green supplies. </a:t>
            </a:r>
          </a:p>
          <a:p>
            <a:endParaRPr lang="en-US" dirty="0"/>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18</a:t>
            </a:fld>
            <a:endParaRPr lang="en-US" dirty="0"/>
          </a:p>
        </p:txBody>
      </p:sp>
    </p:spTree>
    <p:extLst>
      <p:ext uri="{BB962C8B-B14F-4D97-AF65-F5344CB8AC3E}">
        <p14:creationId xmlns:p14="http://schemas.microsoft.com/office/powerpoint/2010/main" val="3283948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Statement DBP</a:t>
            </a:r>
          </a:p>
          <a:p>
            <a:r>
              <a:rPr lang="en-US" dirty="0"/>
              <a:t>	To become our community’s leader in promoting health by presenting a quality product.  Juices and smoothies that are naturally healthy, coffees that encourage, uplift and inspire the hearts of people, person by person, cup by cup, while supporting our community through giving, health, music, and friendliness. </a:t>
            </a:r>
          </a:p>
          <a:p>
            <a:endParaRPr lang="en-US" dirty="0"/>
          </a:p>
          <a:p>
            <a:r>
              <a:rPr lang="en-US" sz="1200" kern="1200" dirty="0">
                <a:solidFill>
                  <a:schemeClr val="tx1"/>
                </a:solidFill>
                <a:effectLst/>
                <a:latin typeface="+mn-lt"/>
                <a:ea typeface="+mn-ea"/>
                <a:cs typeface="+mn-cs"/>
              </a:rPr>
              <a:t>DBP Vision</a:t>
            </a:r>
          </a:p>
          <a:p>
            <a:r>
              <a:rPr lang="en-US" sz="1200" kern="1200" dirty="0">
                <a:solidFill>
                  <a:schemeClr val="tx1"/>
                </a:solidFill>
                <a:effectLst/>
                <a:latin typeface="+mn-lt"/>
                <a:ea typeface="+mn-ea"/>
                <a:cs typeface="+mn-cs"/>
              </a:rPr>
              <a:t>	To inspire healthy living through providing a place where human connection and great health come together in song.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Performance Measures</a:t>
            </a:r>
          </a:p>
          <a:p>
            <a:r>
              <a:rPr lang="en-US" sz="1200" kern="1200" dirty="0">
                <a:solidFill>
                  <a:schemeClr val="tx1"/>
                </a:solidFill>
                <a:effectLst/>
                <a:latin typeface="+mn-lt"/>
                <a:ea typeface="+mn-ea"/>
                <a:cs typeface="+mn-cs"/>
              </a:rPr>
              <a:t>	DBP will be taking Bench Marks from Starbuck, Dutch Brothers, Jamba Juice and Planet Smoothies.  Further, DBP will be using Balance Score Card Technologies to insure performance. </a:t>
            </a:r>
          </a:p>
          <a:p>
            <a:endParaRPr lang="en-US" dirty="0"/>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19</a:t>
            </a:fld>
            <a:endParaRPr lang="en-US" dirty="0"/>
          </a:p>
        </p:txBody>
      </p:sp>
    </p:spTree>
    <p:extLst>
      <p:ext uri="{BB962C8B-B14F-4D97-AF65-F5344CB8AC3E}">
        <p14:creationId xmlns:p14="http://schemas.microsoft.com/office/powerpoint/2010/main" val="2628224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Dutch Brothers Plus will be reviewing the following positioning Techniques:</a:t>
            </a:r>
          </a:p>
          <a:p>
            <a:pPr marL="228600" indent="-228600">
              <a:buFont typeface="+mj-lt"/>
              <a:buAutoNum type="arabicPeriod"/>
            </a:pPr>
            <a:r>
              <a:rPr lang="en-US" dirty="0"/>
              <a:t>Environmental Scan.</a:t>
            </a:r>
          </a:p>
          <a:p>
            <a:pPr marL="228600" indent="-228600">
              <a:buFont typeface="+mj-lt"/>
              <a:buAutoNum type="arabicPeriod"/>
            </a:pPr>
            <a:r>
              <a:rPr lang="en-US" dirty="0"/>
              <a:t>Target Customers</a:t>
            </a:r>
          </a:p>
          <a:p>
            <a:pPr marL="228600" indent="-228600">
              <a:buFont typeface="+mj-lt"/>
              <a:buAutoNum type="arabicPeriod"/>
            </a:pPr>
            <a:r>
              <a:rPr lang="en-US" dirty="0"/>
              <a:t>Analysis</a:t>
            </a:r>
          </a:p>
          <a:p>
            <a:pPr marL="228600" indent="-228600">
              <a:buFont typeface="+mj-lt"/>
              <a:buAutoNum type="arabicPeriod"/>
            </a:pPr>
            <a:r>
              <a:rPr lang="en-US" dirty="0"/>
              <a:t>Value Proposition, Culture</a:t>
            </a:r>
          </a:p>
          <a:p>
            <a:pPr marL="228600" indent="-228600">
              <a:buFont typeface="+mj-lt"/>
              <a:buAutoNum type="arabicPeriod"/>
            </a:pPr>
            <a:r>
              <a:rPr lang="en-US" dirty="0"/>
              <a:t>Goals and Mission and Vision</a:t>
            </a:r>
          </a:p>
          <a:p>
            <a:pPr marL="228600" indent="-228600">
              <a:buFont typeface="+mj-lt"/>
              <a:buAutoNum type="arabicPeriod"/>
            </a:pPr>
            <a:r>
              <a:rPr lang="en-US" dirty="0"/>
              <a:t>Competitive Advantage</a:t>
            </a:r>
          </a:p>
          <a:p>
            <a:pPr marL="228600" indent="-228600">
              <a:buFont typeface="+mj-lt"/>
              <a:buAutoNum type="arabicPeriod"/>
            </a:pPr>
            <a:r>
              <a:rPr lang="en-US" dirty="0"/>
              <a:t>Performance Measures</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2</a:t>
            </a:fld>
            <a:endParaRPr lang="en-US" dirty="0"/>
          </a:p>
        </p:txBody>
      </p:sp>
    </p:spTree>
    <p:extLst>
      <p:ext uri="{BB962C8B-B14F-4D97-AF65-F5344CB8AC3E}">
        <p14:creationId xmlns:p14="http://schemas.microsoft.com/office/powerpoint/2010/main" val="1580735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triple bottom line emphasizes the three Ps of people, the planet, and profits (</a:t>
            </a:r>
            <a:r>
              <a:rPr lang="en-US" dirty="0" err="1"/>
              <a:t>Ketchen</a:t>
            </a:r>
            <a:r>
              <a:rPr lang="en-US" dirty="0"/>
              <a:t>, 2011). </a:t>
            </a:r>
          </a:p>
          <a:p>
            <a:endParaRPr lang="en-US" dirty="0"/>
          </a:p>
          <a:p>
            <a:r>
              <a:rPr lang="en-US" dirty="0"/>
              <a:t>-- DBP represents each area uniquely and has the opportunity and potential to become a billion-dollar franchise easily.  The idea of having hot coffees in cold weather and cold juices in warm weather ensures there will be no slump in seasonal sales.  </a:t>
            </a:r>
          </a:p>
          <a:p>
            <a:endParaRPr lang="en-US" dirty="0"/>
          </a:p>
          <a:p>
            <a:r>
              <a:rPr lang="en-US" dirty="0"/>
              <a:t>--The location, “after the light and to the right,” being near several schools and the only local college and having the only competition miles away almost ensures success.  </a:t>
            </a:r>
          </a:p>
          <a:p>
            <a:endParaRPr lang="en-US" dirty="0"/>
          </a:p>
          <a:p>
            <a:r>
              <a:rPr lang="en-US" dirty="0"/>
              <a:t>--The chosen mission, vision, and goals of this enterprise will make this firm a community favorite while providing the entrepreneur an eventual possible cash flow potential above and beyond the benchmark firms.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these reasons and all the rest listed in this presentation we feel that DBP is the future of the Coffee House and has a profitable future.</a:t>
            </a:r>
          </a:p>
          <a:p>
            <a:endParaRPr lang="en-US" dirty="0"/>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20</a:t>
            </a:fld>
            <a:endParaRPr lang="en-US" dirty="0"/>
          </a:p>
        </p:txBody>
      </p:sp>
    </p:spTree>
    <p:extLst>
      <p:ext uri="{BB962C8B-B14F-4D97-AF65-F5344CB8AC3E}">
        <p14:creationId xmlns:p14="http://schemas.microsoft.com/office/powerpoint/2010/main" val="1915316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21</a:t>
            </a:fld>
            <a:endParaRPr lang="en-US" dirty="0"/>
          </a:p>
        </p:txBody>
      </p:sp>
    </p:spTree>
    <p:extLst>
      <p:ext uri="{BB962C8B-B14F-4D97-AF65-F5344CB8AC3E}">
        <p14:creationId xmlns:p14="http://schemas.microsoft.com/office/powerpoint/2010/main" val="1939217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22</a:t>
            </a:fld>
            <a:endParaRPr lang="en-US" dirty="0"/>
          </a:p>
        </p:txBody>
      </p:sp>
    </p:spTree>
    <p:extLst>
      <p:ext uri="{BB962C8B-B14F-4D97-AF65-F5344CB8AC3E}">
        <p14:creationId xmlns:p14="http://schemas.microsoft.com/office/powerpoint/2010/main" val="2947008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23</a:t>
            </a:fld>
            <a:endParaRPr lang="en-US" dirty="0"/>
          </a:p>
        </p:txBody>
      </p:sp>
    </p:spTree>
    <p:extLst>
      <p:ext uri="{BB962C8B-B14F-4D97-AF65-F5344CB8AC3E}">
        <p14:creationId xmlns:p14="http://schemas.microsoft.com/office/powerpoint/2010/main" val="1421216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Merging of Franchises is referred to as  Co-branding (also known as piggyback franchising and dual or combination franchising) (</a:t>
            </a:r>
            <a:r>
              <a:rPr lang="en-US" sz="1200" kern="1200" dirty="0">
                <a:solidFill>
                  <a:schemeClr val="tx1"/>
                </a:solidFill>
                <a:effectLst/>
                <a:latin typeface="+mn-lt"/>
                <a:ea typeface="+mn-ea"/>
                <a:cs typeface="+mn-cs"/>
              </a:rPr>
              <a:t>Daley, 2012)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Reduces impacts of a slump in sales in seasonal changes (Invest, 2018). </a:t>
            </a:r>
          </a:p>
          <a:p>
            <a:r>
              <a:rPr lang="en-US" sz="1200" kern="1200" dirty="0">
                <a:solidFill>
                  <a:schemeClr val="tx1"/>
                </a:solidFill>
                <a:effectLst/>
                <a:latin typeface="+mn-lt"/>
                <a:ea typeface="+mn-ea"/>
                <a:cs typeface="+mn-cs"/>
              </a:rPr>
              <a:t>	The Idea is to bring two business together to help any weak areas one might have.  This concept is the successful co-branding of Dutch Brothers Coffee with Jamba Juice.  Jamba Juice normally has a slump in business in cold weather.  Coffee shops are experiencing a slump due to the current health craze of the up coming generation.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Reduces impacts due to world health trends.</a:t>
            </a:r>
          </a:p>
          <a:p>
            <a:r>
              <a:rPr lang="en-US" sz="1200" kern="1200" dirty="0">
                <a:solidFill>
                  <a:schemeClr val="tx1"/>
                </a:solidFill>
                <a:effectLst/>
                <a:latin typeface="+mn-lt"/>
                <a:ea typeface="+mn-ea"/>
                <a:cs typeface="+mn-cs"/>
              </a:rPr>
              <a:t>	The current trend in the world seems to be one of Health.  Not only is  the U.S. new generation is looking for healthier beverage but the world’s new generation.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Positive powered business improve the socioeconomic status of communities by influencing positivity and success in the community it serves. </a:t>
            </a:r>
            <a:endParaRPr lang="en-US" dirty="0"/>
          </a:p>
        </p:txBody>
      </p:sp>
      <p:sp>
        <p:nvSpPr>
          <p:cNvPr id="4" name="Slide Number Placeholder 3"/>
          <p:cNvSpPr>
            <a:spLocks noGrp="1"/>
          </p:cNvSpPr>
          <p:nvPr>
            <p:ph type="sldNum" sz="quarter" idx="10"/>
          </p:nvPr>
        </p:nvSpPr>
        <p:spPr/>
        <p:txBody>
          <a:bodyPr/>
          <a:lstStyle/>
          <a:p>
            <a:fld id="{35EFD187-7D74-4BFC-B925-AD91EFADB35C}" type="slidenum">
              <a:rPr lang="en-US" smtClean="0"/>
              <a:t>3</a:t>
            </a:fld>
            <a:endParaRPr lang="en-US" dirty="0"/>
          </a:p>
        </p:txBody>
      </p:sp>
    </p:spTree>
    <p:extLst>
      <p:ext uri="{BB962C8B-B14F-4D97-AF65-F5344CB8AC3E}">
        <p14:creationId xmlns:p14="http://schemas.microsoft.com/office/powerpoint/2010/main" val="2076457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Current socioeconomic status of Linda California is bleak.</a:t>
            </a:r>
          </a:p>
          <a:p>
            <a:r>
              <a:rPr lang="en-US" dirty="0"/>
              <a:t>----  </a:t>
            </a:r>
            <a:r>
              <a:rPr lang="en-US" sz="1200" kern="1200" dirty="0">
                <a:solidFill>
                  <a:schemeClr val="tx1"/>
                </a:solidFill>
                <a:effectLst/>
                <a:latin typeface="+mn-lt"/>
                <a:ea typeface="+mn-ea"/>
                <a:cs typeface="+mn-cs"/>
              </a:rPr>
              <a:t>In fact, over 25% of the seventeen thousand people in this area are impoverished (</a:t>
            </a:r>
            <a:r>
              <a:rPr lang="en-US" sz="1200" kern="1200" dirty="0" err="1">
                <a:solidFill>
                  <a:schemeClr val="tx1"/>
                </a:solidFill>
                <a:effectLst/>
                <a:latin typeface="+mn-lt"/>
                <a:ea typeface="+mn-ea"/>
                <a:cs typeface="+mn-cs"/>
              </a:rPr>
              <a:t>FactFinder</a:t>
            </a:r>
            <a:r>
              <a:rPr lang="en-US" sz="1200" kern="1200" dirty="0">
                <a:solidFill>
                  <a:schemeClr val="tx1"/>
                </a:solidFill>
                <a:effectLst/>
                <a:latin typeface="+mn-lt"/>
                <a:ea typeface="+mn-ea"/>
                <a:cs typeface="+mn-cs"/>
              </a:rPr>
              <a:t>, 2018)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This is the socioeconomic condition that DBP will set as a goal to change.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By bringing people and students with a vision for the future into the community.</a:t>
            </a:r>
          </a:p>
          <a:p>
            <a:r>
              <a:rPr lang="en-US" sz="1200" kern="1200" dirty="0">
                <a:solidFill>
                  <a:schemeClr val="tx1"/>
                </a:solidFill>
                <a:effectLst/>
                <a:latin typeface="+mn-lt"/>
                <a:ea typeface="+mn-ea"/>
                <a:cs typeface="+mn-cs"/>
              </a:rPr>
              <a:t>-- By donating back to the local community.</a:t>
            </a:r>
          </a:p>
          <a:p>
            <a:r>
              <a:rPr lang="en-US" sz="1200" kern="1200" dirty="0">
                <a:solidFill>
                  <a:schemeClr val="tx1"/>
                </a:solidFill>
                <a:effectLst/>
                <a:latin typeface="+mn-lt"/>
                <a:ea typeface="+mn-ea"/>
                <a:cs typeface="+mn-cs"/>
              </a:rPr>
              <a:t>-- By establishing a successful business. </a:t>
            </a:r>
          </a:p>
          <a:p>
            <a:r>
              <a:rPr lang="en-US" sz="1200" kern="1200" dirty="0">
                <a:solidFill>
                  <a:schemeClr val="tx1"/>
                </a:solidFill>
                <a:effectLst/>
                <a:latin typeface="+mn-lt"/>
                <a:ea typeface="+mn-ea"/>
                <a:cs typeface="+mn-cs"/>
              </a:rPr>
              <a:t>-- By hiring from the local market. </a:t>
            </a:r>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4</a:t>
            </a:fld>
            <a:endParaRPr lang="en-US" dirty="0"/>
          </a:p>
        </p:txBody>
      </p:sp>
    </p:spTree>
    <p:extLst>
      <p:ext uri="{BB962C8B-B14F-4D97-AF65-F5344CB8AC3E}">
        <p14:creationId xmlns:p14="http://schemas.microsoft.com/office/powerpoint/2010/main" val="2177621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 is the actual report from factfinder.</a:t>
            </a:r>
          </a:p>
          <a:p>
            <a:r>
              <a:rPr lang="en-US" dirty="0"/>
              <a:t>----  </a:t>
            </a:r>
            <a:r>
              <a:rPr lang="en-US" sz="1200" kern="1200" dirty="0">
                <a:solidFill>
                  <a:schemeClr val="tx1"/>
                </a:solidFill>
                <a:effectLst/>
                <a:latin typeface="+mn-lt"/>
                <a:ea typeface="+mn-ea"/>
                <a:cs typeface="+mn-cs"/>
              </a:rPr>
              <a:t>It show that at the time of the last census 25.3% of the seventeen thousand people in this area are impoverished (</a:t>
            </a:r>
            <a:r>
              <a:rPr lang="en-US" sz="1200" kern="1200" dirty="0" err="1">
                <a:solidFill>
                  <a:schemeClr val="tx1"/>
                </a:solidFill>
                <a:effectLst/>
                <a:latin typeface="+mn-lt"/>
                <a:ea typeface="+mn-ea"/>
                <a:cs typeface="+mn-cs"/>
              </a:rPr>
              <a:t>FactFinder</a:t>
            </a:r>
            <a:r>
              <a:rPr lang="en-US" sz="1200" kern="1200" dirty="0">
                <a:solidFill>
                  <a:schemeClr val="tx1"/>
                </a:solidFill>
                <a:effectLst/>
                <a:latin typeface="+mn-lt"/>
                <a:ea typeface="+mn-ea"/>
                <a:cs typeface="+mn-cs"/>
              </a:rPr>
              <a:t>, 2018)</a:t>
            </a:r>
          </a:p>
        </p:txBody>
      </p:sp>
      <p:sp>
        <p:nvSpPr>
          <p:cNvPr id="4" name="Slide Number Placeholder 3"/>
          <p:cNvSpPr>
            <a:spLocks noGrp="1"/>
          </p:cNvSpPr>
          <p:nvPr>
            <p:ph type="sldNum" sz="quarter" idx="10"/>
          </p:nvPr>
        </p:nvSpPr>
        <p:spPr/>
        <p:txBody>
          <a:bodyPr/>
          <a:lstStyle/>
          <a:p>
            <a:fld id="{C22109BC-39F4-43B1-850C-D5EB0E6480C8}" type="slidenum">
              <a:rPr lang="en-US" smtClean="0"/>
              <a:t>5</a:t>
            </a:fld>
            <a:endParaRPr lang="en-US" dirty="0"/>
          </a:p>
        </p:txBody>
      </p:sp>
    </p:spTree>
    <p:extLst>
      <p:ext uri="{BB962C8B-B14F-4D97-AF65-F5344CB8AC3E}">
        <p14:creationId xmlns:p14="http://schemas.microsoft.com/office/powerpoint/2010/main" val="2542858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However, there is money in the area with an average income of being about 45 thousand a year.</a:t>
            </a:r>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6</a:t>
            </a:fld>
            <a:endParaRPr lang="en-US" dirty="0"/>
          </a:p>
        </p:txBody>
      </p:sp>
    </p:spTree>
    <p:extLst>
      <p:ext uri="{BB962C8B-B14F-4D97-AF65-F5344CB8AC3E}">
        <p14:creationId xmlns:p14="http://schemas.microsoft.com/office/powerpoint/2010/main" val="309403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Key Opportunities</a:t>
            </a:r>
          </a:p>
          <a:p>
            <a:r>
              <a:rPr lang="en-US" dirty="0"/>
              <a:t>----Dutch Brothers Plus is expecting rewards from the first mover advantage.  </a:t>
            </a:r>
          </a:p>
          <a:p>
            <a:r>
              <a:rPr lang="en-US" dirty="0"/>
              <a:t>	--- Currently there are no other combination Coffee / Healthy Juice &amp; Smoothie stores in existence.  We can be the first to advertise “The Healthy Coffee Choice”</a:t>
            </a:r>
          </a:p>
          <a:p>
            <a:r>
              <a:rPr lang="en-US" dirty="0"/>
              <a:t>---First in Attaining Key Contracts. </a:t>
            </a:r>
          </a:p>
          <a:p>
            <a:r>
              <a:rPr lang="en-US" dirty="0"/>
              <a:t>	---DBP can get local contracts, and create partnerships with local produce growers and suppliers that may make entry of new businesses difficult. </a:t>
            </a:r>
          </a:p>
          <a:p>
            <a:r>
              <a:rPr lang="en-US" dirty="0"/>
              <a:t>---The Advantage of Yuba College.</a:t>
            </a:r>
          </a:p>
          <a:p>
            <a:r>
              <a:rPr lang="en-US" dirty="0"/>
              <a:t>	--- The only Community College within sixty Miles is only Blocks away.  By creating an environment that is favorable to study DBP can expect Student Activity during the day.  An estimation of approximately 30% of DBP business is easily expected. </a:t>
            </a:r>
          </a:p>
          <a:p>
            <a:r>
              <a:rPr lang="en-US" dirty="0"/>
              <a:t>---Six local k12 public schools are nearby.</a:t>
            </a:r>
          </a:p>
          <a:p>
            <a:r>
              <a:rPr lang="en-US" dirty="0"/>
              <a:t>	--- With six public schools nearby DBP can expect rushes of customers in the mornings as parents take their children to school and once again when kids get out, as parents want to provide a healthy drink alternative for their children. </a:t>
            </a:r>
          </a:p>
          <a:p>
            <a:r>
              <a:rPr lang="en-US" dirty="0"/>
              <a:t>---North Beale Road is also a main entrance to Beale air force base.</a:t>
            </a:r>
          </a:p>
          <a:p>
            <a:r>
              <a:rPr lang="en-US" dirty="0"/>
              <a:t>	DBP can offer a great coffee beverage and a roll for military personnel as they go on duty. </a:t>
            </a:r>
          </a:p>
        </p:txBody>
      </p:sp>
      <p:sp>
        <p:nvSpPr>
          <p:cNvPr id="4" name="Slide Number Placeholder 3"/>
          <p:cNvSpPr>
            <a:spLocks noGrp="1"/>
          </p:cNvSpPr>
          <p:nvPr>
            <p:ph type="sldNum" sz="quarter" idx="10"/>
          </p:nvPr>
        </p:nvSpPr>
        <p:spPr/>
        <p:txBody>
          <a:bodyPr/>
          <a:lstStyle/>
          <a:p>
            <a:fld id="{C22109BC-39F4-43B1-850C-D5EB0E6480C8}" type="slidenum">
              <a:rPr lang="en-US" smtClean="0"/>
              <a:t>7</a:t>
            </a:fld>
            <a:endParaRPr lang="en-US" dirty="0"/>
          </a:p>
        </p:txBody>
      </p:sp>
    </p:spTree>
    <p:extLst>
      <p:ext uri="{BB962C8B-B14F-4D97-AF65-F5344CB8AC3E}">
        <p14:creationId xmlns:p14="http://schemas.microsoft.com/office/powerpoint/2010/main" val="1804014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There is no real competition</a:t>
            </a:r>
          </a:p>
          <a:p>
            <a:r>
              <a:rPr lang="en-US" dirty="0"/>
              <a:t>       --- The closest coffee house is in downtown Marysville, and the Closest Juice bar is a city away on the other end of Yuba City. </a:t>
            </a:r>
          </a:p>
          <a:p>
            <a:r>
              <a:rPr lang="en-US" dirty="0"/>
              <a:t>       --- Note the green place marks, these are all local schools</a:t>
            </a:r>
          </a:p>
          <a:p>
            <a:endParaRPr lang="en-US" dirty="0"/>
          </a:p>
          <a:p>
            <a:r>
              <a:rPr lang="en-US" dirty="0"/>
              <a:t>The danger is that a firm with much more capital may be able to establish before we can.  With out the first comer advantage contracts the business may suffer, however, the piggybacking of the two is not likely to be duplicated by another firm soon. </a:t>
            </a:r>
          </a:p>
        </p:txBody>
      </p:sp>
      <p:sp>
        <p:nvSpPr>
          <p:cNvPr id="4" name="Slide Number Placeholder 3"/>
          <p:cNvSpPr>
            <a:spLocks noGrp="1"/>
          </p:cNvSpPr>
          <p:nvPr>
            <p:ph type="sldNum" sz="quarter" idx="10"/>
          </p:nvPr>
        </p:nvSpPr>
        <p:spPr/>
        <p:txBody>
          <a:bodyPr/>
          <a:lstStyle/>
          <a:p>
            <a:fld id="{C22109BC-39F4-43B1-850C-D5EB0E6480C8}" type="slidenum">
              <a:rPr lang="en-US" smtClean="0"/>
              <a:t>8</a:t>
            </a:fld>
            <a:endParaRPr lang="en-US" dirty="0"/>
          </a:p>
        </p:txBody>
      </p:sp>
    </p:spTree>
    <p:extLst>
      <p:ext uri="{BB962C8B-B14F-4D97-AF65-F5344CB8AC3E}">
        <p14:creationId xmlns:p14="http://schemas.microsoft.com/office/powerpoint/2010/main" val="1104926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Jamba Juice is reporting about 75 million in revenue with 22% of that being the EBIT or about 15 million (Jamba. 2018).</a:t>
            </a:r>
          </a:p>
          <a:p>
            <a:pPr marL="0" indent="0">
              <a:lnSpc>
                <a:spcPct val="150000"/>
              </a:lnSpc>
              <a:buNone/>
            </a:pPr>
            <a:r>
              <a:rPr lang="en-US" dirty="0"/>
              <a:t>--Starbucks in reporting EBIT as 4.3 billion.</a:t>
            </a:r>
          </a:p>
          <a:p>
            <a:pPr marL="0" indent="0">
              <a:lnSpc>
                <a:spcPct val="150000"/>
              </a:lnSpc>
              <a:buNone/>
            </a:pPr>
            <a:r>
              <a:rPr lang="en-US" dirty="0"/>
              <a:t>--</a:t>
            </a:r>
            <a:r>
              <a:rPr lang="en-US" dirty="0" err="1"/>
              <a:t>Owler</a:t>
            </a:r>
            <a:r>
              <a:rPr lang="en-US" dirty="0"/>
              <a:t> estimates Dutch Brothers at 250 Million (</a:t>
            </a:r>
            <a:r>
              <a:rPr lang="en-US" dirty="0" err="1"/>
              <a:t>Owler</a:t>
            </a:r>
            <a:r>
              <a:rPr lang="en-US" dirty="0"/>
              <a:t>, 2018)</a:t>
            </a:r>
          </a:p>
          <a:p>
            <a:pPr marL="0" indent="0">
              <a:lnSpc>
                <a:spcPct val="150000"/>
              </a:lnSpc>
              <a:buNone/>
            </a:pPr>
            <a:r>
              <a:rPr lang="en-US" dirty="0"/>
              <a:t>--Planet Smoothie is reporting a total of 290 Million in sales /</a:t>
            </a:r>
            <a:r>
              <a:rPr lang="en-US" dirty="0" err="1"/>
              <a:t>yr</a:t>
            </a:r>
            <a:endParaRPr lang="en-US" dirty="0"/>
          </a:p>
          <a:p>
            <a:r>
              <a:rPr lang="en-US" dirty="0"/>
              <a:t>  </a:t>
            </a:r>
          </a:p>
          <a:p>
            <a:r>
              <a:rPr lang="en-US" dirty="0"/>
              <a:t>So both industries are doing well.</a:t>
            </a:r>
          </a:p>
        </p:txBody>
      </p:sp>
      <p:sp>
        <p:nvSpPr>
          <p:cNvPr id="4" name="Slide Number Placeholder 3"/>
          <p:cNvSpPr>
            <a:spLocks noGrp="1"/>
          </p:cNvSpPr>
          <p:nvPr>
            <p:ph type="sldNum" sz="quarter" idx="10"/>
          </p:nvPr>
        </p:nvSpPr>
        <p:spPr/>
        <p:txBody>
          <a:bodyPr/>
          <a:lstStyle/>
          <a:p>
            <a:fld id="{C22109BC-39F4-43B1-850C-D5EB0E6480C8}" type="slidenum">
              <a:rPr lang="en-US" smtClean="0"/>
              <a:t>9</a:t>
            </a:fld>
            <a:endParaRPr lang="en-US" dirty="0"/>
          </a:p>
        </p:txBody>
      </p:sp>
    </p:spTree>
    <p:extLst>
      <p:ext uri="{BB962C8B-B14F-4D97-AF65-F5344CB8AC3E}">
        <p14:creationId xmlns:p14="http://schemas.microsoft.com/office/powerpoint/2010/main" val="4291522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5" name="Номер слайда 21"/>
          <p:cNvSpPr>
            <a:spLocks noGrp="1"/>
          </p:cNvSpPr>
          <p:nvPr>
            <p:ph type="sldNum" sz="quarter" idx="4"/>
          </p:nvPr>
        </p:nvSpPr>
        <p:spPr>
          <a:xfrm>
            <a:off x="10919584" y="441326"/>
            <a:ext cx="703476" cy="244475"/>
          </a:xfrm>
          <a:prstGeom prst="rect">
            <a:avLst/>
          </a:prstGeom>
          <a:noFill/>
        </p:spPr>
        <p:txBody>
          <a:bodyPr vert="horz" lIns="0" tIns="0" rIns="0" bIns="0" rtlCol="0" anchor="ctr"/>
          <a:lstStyle>
            <a:lvl1pPr algn="r">
              <a:defRPr sz="803" b="1">
                <a:solidFill>
                  <a:schemeClr val="tx1">
                    <a:alpha val="50000"/>
                  </a:schemeClr>
                </a:solidFill>
                <a:latin typeface="+mn-lt"/>
              </a:defRPr>
            </a:lvl1pPr>
          </a:lstStyle>
          <a:p>
            <a:fld id="{D8D877B3-D348-4611-9BDB-C5374591D951}" type="slidenum">
              <a:rPr lang="en-US" smtClean="0"/>
              <a:pPr/>
              <a:t>‹#›</a:t>
            </a:fld>
            <a:endParaRPr lang="en-US" dirty="0"/>
          </a:p>
        </p:txBody>
      </p:sp>
      <p:sp>
        <p:nvSpPr>
          <p:cNvPr id="2" name="Oval 1"/>
          <p:cNvSpPr/>
          <p:nvPr/>
        </p:nvSpPr>
        <p:spPr>
          <a:xfrm>
            <a:off x="3139127" y="2540523"/>
            <a:ext cx="1998483" cy="1987966"/>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p:cNvSpPr/>
          <p:nvPr/>
        </p:nvSpPr>
        <p:spPr>
          <a:xfrm>
            <a:off x="9339902" y="3267948"/>
            <a:ext cx="535937" cy="533117"/>
          </a:xfrm>
          <a:prstGeom prst="ellipse">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p:cNvSpPr/>
          <p:nvPr/>
        </p:nvSpPr>
        <p:spPr>
          <a:xfrm>
            <a:off x="1526768" y="3429000"/>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7" name="Заголовок 2"/>
          <p:cNvSpPr>
            <a:spLocks noGrp="1"/>
          </p:cNvSpPr>
          <p:nvPr>
            <p:ph type="title" hasCustomPrompt="1"/>
          </p:nvPr>
        </p:nvSpPr>
        <p:spPr>
          <a:xfrm>
            <a:off x="1104900" y="1979630"/>
            <a:ext cx="10668000" cy="2969443"/>
          </a:xfrm>
          <a:prstGeom prst="rect">
            <a:avLst/>
          </a:prstGeom>
          <a:effectLst/>
        </p:spPr>
        <p:txBody>
          <a:bodyPr tIns="0" bIns="91440" anchor="ctr" anchorCtr="0"/>
          <a:lstStyle>
            <a:lvl1pPr algn="ctr">
              <a:lnSpc>
                <a:spcPct val="150000"/>
              </a:lnSpc>
              <a:defRPr sz="11499" kern="3000" spc="2000" baseline="0"/>
            </a:lvl1pPr>
          </a:lstStyle>
          <a:p>
            <a:r>
              <a:rPr lang="en-US" dirty="0"/>
              <a:t>TITLE HERE</a:t>
            </a:r>
          </a:p>
        </p:txBody>
      </p:sp>
      <p:sp>
        <p:nvSpPr>
          <p:cNvPr id="10" name="Oval 9"/>
          <p:cNvSpPr/>
          <p:nvPr/>
        </p:nvSpPr>
        <p:spPr>
          <a:xfrm>
            <a:off x="3120076" y="1119481"/>
            <a:ext cx="4749538" cy="4724544"/>
          </a:xfrm>
          <a:prstGeom prst="ellipse">
            <a:avLst/>
          </a:prstGeom>
          <a:noFill/>
          <a:ln w="3175">
            <a:solidFill>
              <a:schemeClr val="tx1">
                <a:alpha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Oval 11"/>
          <p:cNvSpPr/>
          <p:nvPr/>
        </p:nvSpPr>
        <p:spPr>
          <a:xfrm>
            <a:off x="1526769" y="1668430"/>
            <a:ext cx="3610841" cy="3591839"/>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7" name="Oval 16"/>
          <p:cNvSpPr/>
          <p:nvPr userDrawn="1"/>
        </p:nvSpPr>
        <p:spPr>
          <a:xfrm>
            <a:off x="1526768" y="3429000"/>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8" name="Freeform: Shape 17">
            <a:extLst>
              <a:ext uri="{FF2B5EF4-FFF2-40B4-BE49-F238E27FC236}">
                <a16:creationId xmlns:a16="http://schemas.microsoft.com/office/drawing/2014/main" id="{4703ED78-9792-4917-9463-BAE14924155A}"/>
              </a:ext>
            </a:extLst>
          </p:cNvPr>
          <p:cNvSpPr/>
          <p:nvPr userDrawn="1"/>
        </p:nvSpPr>
        <p:spPr>
          <a:xfrm rot="10800000">
            <a:off x="8439878" y="5850862"/>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6CB0B64F-356D-4C37-BDB5-3CB1B066C4C9}"/>
              </a:ext>
            </a:extLst>
          </p:cNvPr>
          <p:cNvSpPr/>
          <p:nvPr userDrawn="1"/>
        </p:nvSpPr>
        <p:spPr>
          <a:xfrm>
            <a:off x="1104900" y="-9056"/>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742D2790-EA30-4E0B-B8F3-16FBA340C5A6}"/>
              </a:ext>
            </a:extLst>
          </p:cNvPr>
          <p:cNvSpPr>
            <a:spLocks noGrp="1"/>
          </p:cNvSpPr>
          <p:nvPr>
            <p:ph type="subTitle" idx="1" hasCustomPrompt="1"/>
          </p:nvPr>
        </p:nvSpPr>
        <p:spPr>
          <a:xfrm>
            <a:off x="1104900" y="4528489"/>
            <a:ext cx="10668000" cy="853179"/>
          </a:xfrm>
        </p:spPr>
        <p:txBody>
          <a:bodyPr vert="horz" lIns="0" tIns="45720" rIns="0" bIns="45720" rtlCol="0">
            <a:noAutofit/>
          </a:bodyPr>
          <a:lstStyle>
            <a:lvl1pPr marL="0" indent="0" algn="ctr">
              <a:buNone/>
              <a:defRPr lang="en-US" sz="3600" spc="600">
                <a:solidFill>
                  <a:srgbClr val="2F3342"/>
                </a:solidFill>
              </a:defRPr>
            </a:lvl1pPr>
          </a:lstStyle>
          <a:p>
            <a:pPr marL="228600" lvl="0" indent="-228600" algn="ctr"/>
            <a:r>
              <a:rPr lang="en-US" dirty="0"/>
              <a:t>CLICK TO EDIT MASTER SUBTITLE STYLE</a:t>
            </a:r>
          </a:p>
        </p:txBody>
      </p:sp>
    </p:spTree>
    <p:extLst>
      <p:ext uri="{BB962C8B-B14F-4D97-AF65-F5344CB8AC3E}">
        <p14:creationId xmlns:p14="http://schemas.microsoft.com/office/powerpoint/2010/main" val="2296669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A32EE4F-6B2E-4FCC-BC34-5BF831F90260}"/>
              </a:ext>
            </a:extLst>
          </p:cNvPr>
          <p:cNvPicPr>
            <a:picLocks noChangeAspect="1"/>
          </p:cNvPicPr>
          <p:nvPr userDrawn="1"/>
        </p:nvPicPr>
        <p:blipFill>
          <a:blip r:embed="rId2"/>
          <a:srcRect/>
          <a:stretch>
            <a:fillRect/>
          </a:stretch>
        </p:blipFill>
        <p:spPr>
          <a:xfrm>
            <a:off x="5425439" y="0"/>
            <a:ext cx="6766561" cy="6858000"/>
          </a:xfrm>
          <a:custGeom>
            <a:avLst/>
            <a:gdLst>
              <a:gd name="connsiteX0" fmla="*/ 0 w 6766561"/>
              <a:gd name="connsiteY0" fmla="*/ 0 h 6858000"/>
              <a:gd name="connsiteX1" fmla="*/ 6766561 w 6766561"/>
              <a:gd name="connsiteY1" fmla="*/ 0 h 6858000"/>
              <a:gd name="connsiteX2" fmla="*/ 6766561 w 6766561"/>
              <a:gd name="connsiteY2" fmla="*/ 6858000 h 6858000"/>
              <a:gd name="connsiteX3" fmla="*/ 0 w 67665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66561" h="6858000">
                <a:moveTo>
                  <a:pt x="0" y="0"/>
                </a:moveTo>
                <a:lnTo>
                  <a:pt x="6766561" y="0"/>
                </a:lnTo>
                <a:lnTo>
                  <a:pt x="6766561" y="6858000"/>
                </a:lnTo>
                <a:lnTo>
                  <a:pt x="0" y="6858000"/>
                </a:lnTo>
                <a:close/>
              </a:path>
            </a:pathLst>
          </a:custGeom>
        </p:spPr>
      </p:pic>
      <p:sp>
        <p:nvSpPr>
          <p:cNvPr id="23" name="Oval 22"/>
          <p:cNvSpPr/>
          <p:nvPr/>
        </p:nvSpPr>
        <p:spPr>
          <a:xfrm>
            <a:off x="1755742"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66" name="Oval 65"/>
          <p:cNvSpPr/>
          <p:nvPr/>
        </p:nvSpPr>
        <p:spPr>
          <a:xfrm>
            <a:off x="392841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35" name="Oval 34"/>
          <p:cNvSpPr/>
          <p:nvPr/>
        </p:nvSpPr>
        <p:spPr>
          <a:xfrm>
            <a:off x="1524000" y="1812813"/>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8" name="Freeform: Shape 17">
            <a:extLst>
              <a:ext uri="{FF2B5EF4-FFF2-40B4-BE49-F238E27FC236}">
                <a16:creationId xmlns:a16="http://schemas.microsoft.com/office/drawing/2014/main" id="{125D7C1C-9CF4-47B3-9ABC-8F0E2CE6CD31}"/>
              </a:ext>
            </a:extLst>
          </p:cNvPr>
          <p:cNvSpPr/>
          <p:nvPr userDrawn="1"/>
        </p:nvSpPr>
        <p:spPr>
          <a:xfrm rot="10800000">
            <a:off x="3192203"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0B53361-3F22-4468-B6F8-71E345F7077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B38687-48E7-4488-BB10-BDE4F5A73622}"/>
              </a:ext>
            </a:extLst>
          </p:cNvPr>
          <p:cNvSpPr>
            <a:spLocks noGrp="1"/>
          </p:cNvSpPr>
          <p:nvPr>
            <p:ph type="title"/>
          </p:nvPr>
        </p:nvSpPr>
        <p:spPr>
          <a:xfrm>
            <a:off x="1533144" y="1237089"/>
            <a:ext cx="4562856" cy="1563624"/>
          </a:xfrm>
        </p:spPr>
        <p:txBody>
          <a:bodyPr vert="horz" lIns="91440" tIns="0" rIns="91440" bIns="0" rtlCol="0" anchor="b" anchorCtr="0">
            <a:noAutofit/>
          </a:bodyPr>
          <a:lstStyle>
            <a:lvl1pPr>
              <a:defRPr lang="en-US" sz="3600" b="0" baseline="0" dirty="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
        <p:nvSpPr>
          <p:cNvPr id="6" name="Rectangle 5">
            <a:extLst>
              <a:ext uri="{FF2B5EF4-FFF2-40B4-BE49-F238E27FC236}">
                <a16:creationId xmlns:a16="http://schemas.microsoft.com/office/drawing/2014/main" id="{9F3A5C24-92D8-4CC1-AF50-F29B9C30BDBB}"/>
              </a:ext>
            </a:extLst>
          </p:cNvPr>
          <p:cNvSpPr/>
          <p:nvPr userDrawn="1"/>
        </p:nvSpPr>
        <p:spPr>
          <a:xfrm>
            <a:off x="5425439" y="0"/>
            <a:ext cx="676656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89F459E6-70DE-4FF8-AD0C-1B49B34CF781}"/>
              </a:ext>
            </a:extLst>
          </p:cNvPr>
          <p:cNvSpPr>
            <a:spLocks noGrp="1"/>
          </p:cNvSpPr>
          <p:nvPr>
            <p:ph type="body" idx="1"/>
          </p:nvPr>
        </p:nvSpPr>
        <p:spPr>
          <a:xfrm>
            <a:off x="1533143" y="2888791"/>
            <a:ext cx="4562856" cy="2410459"/>
          </a:xfrm>
        </p:spPr>
        <p:txBody>
          <a:bodyPr vert="horz" lIns="91440" tIns="73152" rIns="91440" bIns="45720" rtlCol="0">
            <a:noAutofit/>
          </a:bodyPr>
          <a:lstStyle>
            <a:lvl1pPr marL="0" indent="0" algn="l">
              <a:buNone/>
              <a:defRPr lang="en-US" sz="1400" b="0" i="0" baseline="0">
                <a:effectLst/>
              </a:defRPr>
            </a:lvl1pPr>
          </a:lstStyle>
          <a:p>
            <a:pPr marL="228600" lvl="0" indent="-228600">
              <a:lnSpc>
                <a:spcPct val="145000"/>
              </a:lnSpc>
              <a:spcBef>
                <a:spcPts val="0"/>
              </a:spcBef>
            </a:pPr>
            <a:r>
              <a:rPr lang="en-US"/>
              <a:t>Edit Master text styles</a:t>
            </a:r>
          </a:p>
        </p:txBody>
      </p:sp>
    </p:spTree>
    <p:extLst>
      <p:ext uri="{BB962C8B-B14F-4D97-AF65-F5344CB8AC3E}">
        <p14:creationId xmlns:p14="http://schemas.microsoft.com/office/powerpoint/2010/main" val="2369750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13" name="Content Placeholder 2">
            <a:extLst>
              <a:ext uri="{FF2B5EF4-FFF2-40B4-BE49-F238E27FC236}">
                <a16:creationId xmlns:a16="http://schemas.microsoft.com/office/drawing/2014/main" id="{28B56F67-6D31-4B9E-8530-E063E5785A3B}"/>
              </a:ext>
            </a:extLst>
          </p:cNvPr>
          <p:cNvSpPr>
            <a:spLocks noGrp="1"/>
          </p:cNvSpPr>
          <p:nvPr>
            <p:ph sz="half" idx="1"/>
          </p:nvPr>
        </p:nvSpPr>
        <p:spPr>
          <a:xfrm>
            <a:off x="1104900" y="1338606"/>
            <a:ext cx="4914900" cy="48383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69E53391-9670-4404-BC42-063A6EC48EAA}"/>
              </a:ext>
            </a:extLst>
          </p:cNvPr>
          <p:cNvSpPr>
            <a:spLocks noGrp="1"/>
          </p:cNvSpPr>
          <p:nvPr>
            <p:ph sz="half" idx="2"/>
          </p:nvPr>
        </p:nvSpPr>
        <p:spPr>
          <a:xfrm>
            <a:off x="6172202" y="1338606"/>
            <a:ext cx="5181598" cy="48383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755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16" name="Text Placeholder 2">
            <a:extLst>
              <a:ext uri="{FF2B5EF4-FFF2-40B4-BE49-F238E27FC236}">
                <a16:creationId xmlns:a16="http://schemas.microsoft.com/office/drawing/2014/main" id="{9473839A-0FBA-4FFD-963E-C459DBF0194B}"/>
              </a:ext>
            </a:extLst>
          </p:cNvPr>
          <p:cNvSpPr>
            <a:spLocks noGrp="1"/>
          </p:cNvSpPr>
          <p:nvPr>
            <p:ph type="body" idx="1"/>
          </p:nvPr>
        </p:nvSpPr>
        <p:spPr>
          <a:xfrm>
            <a:off x="1104900" y="1341797"/>
            <a:ext cx="4892675"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3">
            <a:extLst>
              <a:ext uri="{FF2B5EF4-FFF2-40B4-BE49-F238E27FC236}">
                <a16:creationId xmlns:a16="http://schemas.microsoft.com/office/drawing/2014/main" id="{780A680B-0184-4FD9-B262-BC525F0FE003}"/>
              </a:ext>
            </a:extLst>
          </p:cNvPr>
          <p:cNvSpPr>
            <a:spLocks noGrp="1"/>
          </p:cNvSpPr>
          <p:nvPr>
            <p:ph sz="half" idx="2"/>
          </p:nvPr>
        </p:nvSpPr>
        <p:spPr>
          <a:xfrm>
            <a:off x="1104900" y="2308409"/>
            <a:ext cx="4892675" cy="3881254"/>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2BB13104-4CA8-41CF-97D3-CC8715182B0E}"/>
              </a:ext>
            </a:extLst>
          </p:cNvPr>
          <p:cNvSpPr>
            <a:spLocks noGrp="1"/>
          </p:cNvSpPr>
          <p:nvPr>
            <p:ph type="body" sz="quarter" idx="3"/>
          </p:nvPr>
        </p:nvSpPr>
        <p:spPr>
          <a:xfrm>
            <a:off x="6194426" y="1341797"/>
            <a:ext cx="5160961"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5">
            <a:extLst>
              <a:ext uri="{FF2B5EF4-FFF2-40B4-BE49-F238E27FC236}">
                <a16:creationId xmlns:a16="http://schemas.microsoft.com/office/drawing/2014/main" id="{F6A37A72-F47E-45B8-B790-D1444B002380}"/>
              </a:ext>
            </a:extLst>
          </p:cNvPr>
          <p:cNvSpPr>
            <a:spLocks noGrp="1"/>
          </p:cNvSpPr>
          <p:nvPr>
            <p:ph sz="quarter" idx="4"/>
          </p:nvPr>
        </p:nvSpPr>
        <p:spPr>
          <a:xfrm>
            <a:off x="6194426" y="2308409"/>
            <a:ext cx="5160962" cy="3881254"/>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79630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5243414" y="6098258"/>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4A57A7D-E285-478E-A8B6-10716A7A7E88}"/>
              </a:ext>
            </a:extLst>
          </p:cNvPr>
          <p:cNvSpPr>
            <a:spLocks noGrp="1"/>
          </p:cNvSpPr>
          <p:nvPr>
            <p:ph type="title"/>
          </p:nvPr>
        </p:nvSpPr>
        <p:spPr>
          <a:xfrm>
            <a:off x="1104900" y="457200"/>
            <a:ext cx="3667125" cy="1600200"/>
          </a:xfrm>
        </p:spPr>
        <p:txBody>
          <a:bodyPr anchor="b"/>
          <a:lstStyle>
            <a:lvl1pPr>
              <a:defRPr sz="3200"/>
            </a:lvl1pPr>
          </a:lstStyle>
          <a:p>
            <a:r>
              <a:rPr lang="en-US"/>
              <a:t>Click to edit Master title style</a:t>
            </a:r>
          </a:p>
        </p:txBody>
      </p:sp>
      <p:sp>
        <p:nvSpPr>
          <p:cNvPr id="15" name="Text Placeholder 3">
            <a:extLst>
              <a:ext uri="{FF2B5EF4-FFF2-40B4-BE49-F238E27FC236}">
                <a16:creationId xmlns:a16="http://schemas.microsoft.com/office/drawing/2014/main" id="{02638390-43F5-47D5-BE57-D060C6E9EBD1}"/>
              </a:ext>
            </a:extLst>
          </p:cNvPr>
          <p:cNvSpPr>
            <a:spLocks noGrp="1"/>
          </p:cNvSpPr>
          <p:nvPr>
            <p:ph type="body" sz="half" idx="2"/>
          </p:nvPr>
        </p:nvSpPr>
        <p:spPr>
          <a:xfrm>
            <a:off x="1104900" y="2057400"/>
            <a:ext cx="36671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366B2167-56BA-4D43-889D-FD798AA1F6DE}"/>
              </a:ext>
            </a:extLst>
          </p:cNvPr>
          <p:cNvSpPr>
            <a:spLocks noGrp="1"/>
          </p:cNvSpPr>
          <p:nvPr>
            <p:ph idx="1"/>
          </p:nvPr>
        </p:nvSpPr>
        <p:spPr>
          <a:xfrm>
            <a:off x="4990896" y="457201"/>
            <a:ext cx="6364492"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594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CBD8003D-13A7-4986-AB10-F4984336278D}"/>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867164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8348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126770-6622-450D-A1F3-BC241C88D6CB}"/>
              </a:ext>
            </a:extLst>
          </p:cNvPr>
          <p:cNvSpPr>
            <a:spLocks noGrp="1"/>
          </p:cNvSpPr>
          <p:nvPr>
            <p:ph idx="1"/>
          </p:nvPr>
        </p:nvSpPr>
        <p:spPr>
          <a:xfrm>
            <a:off x="1104900" y="1352550"/>
            <a:ext cx="10248899" cy="4824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6877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3" name="Oval 22"/>
          <p:cNvSpPr/>
          <p:nvPr/>
        </p:nvSpPr>
        <p:spPr>
          <a:xfrm>
            <a:off x="1755742"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66" name="Oval 65"/>
          <p:cNvSpPr/>
          <p:nvPr/>
        </p:nvSpPr>
        <p:spPr>
          <a:xfrm>
            <a:off x="392841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35" name="Oval 34"/>
          <p:cNvSpPr/>
          <p:nvPr/>
        </p:nvSpPr>
        <p:spPr>
          <a:xfrm>
            <a:off x="1524000" y="1812813"/>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8" name="Freeform: Shape 17">
            <a:extLst>
              <a:ext uri="{FF2B5EF4-FFF2-40B4-BE49-F238E27FC236}">
                <a16:creationId xmlns:a16="http://schemas.microsoft.com/office/drawing/2014/main" id="{125D7C1C-9CF4-47B3-9ABC-8F0E2CE6CD31}"/>
              </a:ext>
            </a:extLst>
          </p:cNvPr>
          <p:cNvSpPr/>
          <p:nvPr userDrawn="1"/>
        </p:nvSpPr>
        <p:spPr>
          <a:xfrm rot="10800000">
            <a:off x="3192203"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0B53361-3F22-4468-B6F8-71E345F7077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B38687-48E7-4488-BB10-BDE4F5A73622}"/>
              </a:ext>
            </a:extLst>
          </p:cNvPr>
          <p:cNvSpPr>
            <a:spLocks noGrp="1"/>
          </p:cNvSpPr>
          <p:nvPr>
            <p:ph type="title"/>
          </p:nvPr>
        </p:nvSpPr>
        <p:spPr>
          <a:xfrm>
            <a:off x="1533144" y="1237089"/>
            <a:ext cx="4562856" cy="1563624"/>
          </a:xfrm>
        </p:spPr>
        <p:txBody>
          <a:bodyPr vert="horz" lIns="91440" tIns="0" rIns="91440" bIns="0" rtlCol="0" anchor="b" anchorCtr="0">
            <a:noAutofit/>
          </a:bodyPr>
          <a:lstStyle>
            <a:lvl1pPr>
              <a:defRPr lang="en-US" sz="3600" b="0" baseline="0" dirty="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
        <p:nvSpPr>
          <p:cNvPr id="10" name="Text Placeholder 3">
            <a:extLst>
              <a:ext uri="{FF2B5EF4-FFF2-40B4-BE49-F238E27FC236}">
                <a16:creationId xmlns:a16="http://schemas.microsoft.com/office/drawing/2014/main" id="{DBFA191B-5E25-41C1-B950-BB8F10AC1D3B}"/>
              </a:ext>
            </a:extLst>
          </p:cNvPr>
          <p:cNvSpPr>
            <a:spLocks noGrp="1"/>
          </p:cNvSpPr>
          <p:nvPr>
            <p:ph type="body" sz="half" idx="2"/>
          </p:nvPr>
        </p:nvSpPr>
        <p:spPr>
          <a:xfrm>
            <a:off x="1533144" y="2888790"/>
            <a:ext cx="4562856" cy="2980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Picture Placeholder 11">
            <a:extLst>
              <a:ext uri="{FF2B5EF4-FFF2-40B4-BE49-F238E27FC236}">
                <a16:creationId xmlns:a16="http://schemas.microsoft.com/office/drawing/2014/main" id="{43AA0A46-EB51-4095-97DD-ED4081CF5A06}"/>
              </a:ext>
            </a:extLst>
          </p:cNvPr>
          <p:cNvSpPr>
            <a:spLocks noGrp="1"/>
          </p:cNvSpPr>
          <p:nvPr>
            <p:ph type="pic" idx="1"/>
          </p:nvPr>
        </p:nvSpPr>
        <p:spPr>
          <a:xfrm>
            <a:off x="5440862" y="0"/>
            <a:ext cx="6751137" cy="6857999"/>
          </a:xfrm>
          <a:custGeom>
            <a:avLst/>
            <a:gdLst>
              <a:gd name="connsiteX0" fmla="*/ 0 w 6751137"/>
              <a:gd name="connsiteY0" fmla="*/ 0 h 6857999"/>
              <a:gd name="connsiteX1" fmla="*/ 6751137 w 6751137"/>
              <a:gd name="connsiteY1" fmla="*/ 0 h 6857999"/>
              <a:gd name="connsiteX2" fmla="*/ 6751137 w 6751137"/>
              <a:gd name="connsiteY2" fmla="*/ 6857999 h 6857999"/>
              <a:gd name="connsiteX3" fmla="*/ 0 w 6751137"/>
              <a:gd name="connsiteY3" fmla="*/ 6857999 h 6857999"/>
              <a:gd name="connsiteX4" fmla="*/ 0 w 6751137"/>
              <a:gd name="connsiteY4" fmla="*/ 6844680 h 6857999"/>
              <a:gd name="connsiteX5" fmla="*/ 141429 w 6751137"/>
              <a:gd name="connsiteY5" fmla="*/ 6697120 h 6857999"/>
              <a:gd name="connsiteX6" fmla="*/ 1410790 w 6751137"/>
              <a:gd name="connsiteY6" fmla="*/ 3429000 h 6857999"/>
              <a:gd name="connsiteX7" fmla="*/ 141429 w 6751137"/>
              <a:gd name="connsiteY7" fmla="*/ 160880 h 6857999"/>
              <a:gd name="connsiteX8" fmla="*/ 0 w 6751137"/>
              <a:gd name="connsiteY8" fmla="*/ 133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1137" h="6857999">
                <a:moveTo>
                  <a:pt x="0" y="0"/>
                </a:moveTo>
                <a:lnTo>
                  <a:pt x="6751137" y="0"/>
                </a:lnTo>
                <a:lnTo>
                  <a:pt x="6751137" y="6857999"/>
                </a:lnTo>
                <a:lnTo>
                  <a:pt x="0" y="6857999"/>
                </a:lnTo>
                <a:lnTo>
                  <a:pt x="0" y="6844680"/>
                </a:lnTo>
                <a:lnTo>
                  <a:pt x="141429" y="6697120"/>
                </a:lnTo>
                <a:cubicBezTo>
                  <a:pt x="930105" y="5833950"/>
                  <a:pt x="1410790" y="4687315"/>
                  <a:pt x="1410790" y="3429000"/>
                </a:cubicBezTo>
                <a:cubicBezTo>
                  <a:pt x="1410790" y="2170685"/>
                  <a:pt x="930105" y="1024050"/>
                  <a:pt x="141429" y="160880"/>
                </a:cubicBezTo>
                <a:lnTo>
                  <a:pt x="0" y="13320"/>
                </a:lnTo>
                <a:close/>
              </a:path>
            </a:pathLst>
          </a:custGeom>
          <a:solidFill>
            <a:schemeClr val="bg1">
              <a:lumMod val="95000"/>
            </a:schemeClr>
          </a:solidFill>
        </p:spPr>
        <p:txBody>
          <a:bodyPr wrap="square" anchor="ctr">
            <a:noAutofit/>
          </a:bodyPr>
          <a:lstStyle>
            <a:lvl1pPr marL="0" indent="0" algn="ctr">
              <a:buNone/>
              <a:defRPr sz="20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267091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1104900" y="1"/>
            <a:ext cx="7583700" cy="6858001"/>
          </a:xfrm>
          <a:custGeom>
            <a:avLst/>
            <a:gdLst>
              <a:gd name="connsiteX0" fmla="*/ 0 w 7583700"/>
              <a:gd name="connsiteY0" fmla="*/ 0 h 6858001"/>
              <a:gd name="connsiteX1" fmla="*/ 2537926 w 7583700"/>
              <a:gd name="connsiteY1" fmla="*/ 0 h 6858001"/>
              <a:gd name="connsiteX2" fmla="*/ 2847001 w 7583700"/>
              <a:gd name="connsiteY2" fmla="*/ 138995 h 6858001"/>
              <a:gd name="connsiteX3" fmla="*/ 7582790 w 7583700"/>
              <a:gd name="connsiteY3" fmla="*/ 6846094 h 6858001"/>
              <a:gd name="connsiteX4" fmla="*/ 7583700 w 7583700"/>
              <a:gd name="connsiteY4" fmla="*/ 6858001 h 6858001"/>
              <a:gd name="connsiteX5" fmla="*/ 0 w 75837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3700" h="6858001">
                <a:moveTo>
                  <a:pt x="0" y="0"/>
                </a:moveTo>
                <a:lnTo>
                  <a:pt x="2537926" y="0"/>
                </a:lnTo>
                <a:lnTo>
                  <a:pt x="2847001" y="138995"/>
                </a:lnTo>
                <a:cubicBezTo>
                  <a:pt x="5428994" y="1376579"/>
                  <a:pt x="7280340" y="3883594"/>
                  <a:pt x="7582790" y="6846094"/>
                </a:cubicBezTo>
                <a:lnTo>
                  <a:pt x="7583700" y="6858001"/>
                </a:lnTo>
                <a:lnTo>
                  <a:pt x="0" y="6858001"/>
                </a:ln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6" name="Текст 7">
            <a:extLst>
              <a:ext uri="{FF2B5EF4-FFF2-40B4-BE49-F238E27FC236}">
                <a16:creationId xmlns:a16="http://schemas.microsoft.com/office/drawing/2014/main" id="{D92F0F3B-16BB-4489-BB21-65F40B4AE170}"/>
              </a:ext>
            </a:extLst>
          </p:cNvPr>
          <p:cNvSpPr>
            <a:spLocks noGrp="1"/>
          </p:cNvSpPr>
          <p:nvPr>
            <p:ph type="body" sz="quarter" idx="70"/>
          </p:nvPr>
        </p:nvSpPr>
        <p:spPr>
          <a:xfrm>
            <a:off x="7239001" y="931169"/>
            <a:ext cx="4393296" cy="1338061"/>
          </a:xfrm>
        </p:spPr>
        <p:txBody>
          <a:bodyPr tIns="0" bIns="0" anchor="b" anchorCtr="0">
            <a:noAutofit/>
          </a:bodyPr>
          <a:lstStyle>
            <a:lvl1pPr marL="0" indent="0" algn="ctr">
              <a:lnSpc>
                <a:spcPct val="100000"/>
              </a:lnSpc>
              <a:spcBef>
                <a:spcPts val="0"/>
              </a:spcBef>
              <a:buNone/>
              <a:defRPr sz="3600" b="0" baseline="0">
                <a:solidFill>
                  <a:schemeClr val="tx1">
                    <a:lumMod val="85000"/>
                    <a:lumOff val="15000"/>
                  </a:schemeClr>
                </a:solidFill>
                <a:latin typeface="+mj-lt"/>
              </a:defRPr>
            </a:lvl1pPr>
            <a:lvl2pPr algn="ctr">
              <a:defRPr/>
            </a:lvl2pPr>
            <a:lvl3pPr algn="ctr">
              <a:defRPr/>
            </a:lvl3pPr>
            <a:lvl4pPr algn="ctr">
              <a:lnSpc>
                <a:spcPct val="150000"/>
              </a:lnSpc>
              <a:defRPr/>
            </a:lvl4pPr>
            <a:lvl5pPr algn="ctr">
              <a:defRPr/>
            </a:lvl5pPr>
          </a:lstStyle>
          <a:p>
            <a:pPr lvl="0"/>
            <a:r>
              <a:rPr lang="en-US"/>
              <a:t>Edit Master text styles</a:t>
            </a:r>
          </a:p>
        </p:txBody>
      </p:sp>
      <p:sp>
        <p:nvSpPr>
          <p:cNvPr id="7" name="Freeform 27">
            <a:extLst>
              <a:ext uri="{FF2B5EF4-FFF2-40B4-BE49-F238E27FC236}">
                <a16:creationId xmlns:a16="http://schemas.microsoft.com/office/drawing/2014/main" id="{1F9BD45B-C63D-416A-B4BE-874469C7A33E}"/>
              </a:ext>
            </a:extLst>
          </p:cNvPr>
          <p:cNvSpPr/>
          <p:nvPr userDrawn="1"/>
        </p:nvSpPr>
        <p:spPr>
          <a:xfrm rot="10800000" flipH="1">
            <a:off x="1104900" y="529"/>
            <a:ext cx="4686301" cy="3733270"/>
          </a:xfrm>
          <a:custGeom>
            <a:avLst/>
            <a:gdLst>
              <a:gd name="connsiteX0" fmla="*/ 683 w 2374769"/>
              <a:gd name="connsiteY0" fmla="*/ 0 h 2362237"/>
              <a:gd name="connsiteX1" fmla="*/ 242807 w 2374769"/>
              <a:gd name="connsiteY1" fmla="*/ 12161 h 2362237"/>
              <a:gd name="connsiteX2" fmla="*/ 2374769 w 2374769"/>
              <a:gd name="connsiteY2" fmla="*/ 2362237 h 2362237"/>
              <a:gd name="connsiteX3" fmla="*/ 1543208 w 2374769"/>
              <a:gd name="connsiteY3" fmla="*/ 2362237 h 2362237"/>
              <a:gd name="connsiteX4" fmla="*/ 0 w 2374769"/>
              <a:gd name="connsiteY4" fmla="*/ 827150 h 2362237"/>
              <a:gd name="connsiteX5" fmla="*/ 0 w 2374769"/>
              <a:gd name="connsiteY5" fmla="*/ 34 h 2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769" h="2362237">
                <a:moveTo>
                  <a:pt x="683" y="0"/>
                </a:moveTo>
                <a:lnTo>
                  <a:pt x="242807" y="12161"/>
                </a:lnTo>
                <a:cubicBezTo>
                  <a:pt x="1440298" y="133133"/>
                  <a:pt x="2374769" y="1139131"/>
                  <a:pt x="2374769" y="2362237"/>
                </a:cubicBezTo>
                <a:lnTo>
                  <a:pt x="1543208" y="2362237"/>
                </a:lnTo>
                <a:cubicBezTo>
                  <a:pt x="1543208" y="1514432"/>
                  <a:pt x="852291" y="827150"/>
                  <a:pt x="0" y="827150"/>
                </a:cubicBezTo>
                <a:lnTo>
                  <a:pt x="0" y="34"/>
                </a:lnTo>
                <a:close/>
              </a:path>
            </a:pathLst>
          </a:cu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Freeform: Shape 7">
            <a:extLst>
              <a:ext uri="{FF2B5EF4-FFF2-40B4-BE49-F238E27FC236}">
                <a16:creationId xmlns:a16="http://schemas.microsoft.com/office/drawing/2014/main" id="{94EBA745-0612-4E63-904D-28C1814173B3}"/>
              </a:ext>
            </a:extLst>
          </p:cNvPr>
          <p:cNvSpPr/>
          <p:nvPr userDrawn="1"/>
        </p:nvSpPr>
        <p:spPr>
          <a:xfrm rot="10800000">
            <a:off x="9680853" y="6171304"/>
            <a:ext cx="2511147" cy="686695"/>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D4A07D89-63CD-43EE-B1E4-7D0647743842}"/>
              </a:ext>
            </a:extLst>
          </p:cNvPr>
          <p:cNvSpPr/>
          <p:nvPr userDrawn="1"/>
        </p:nvSpPr>
        <p:spPr>
          <a:xfrm>
            <a:off x="10957868" y="469760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3341AF09-FA4B-42FD-B2E1-9CE324444D10}"/>
              </a:ext>
            </a:extLst>
          </p:cNvPr>
          <p:cNvSpPr/>
          <p:nvPr userDrawn="1"/>
        </p:nvSpPr>
        <p:spPr>
          <a:xfrm>
            <a:off x="883443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Text Placeholder 2">
            <a:extLst>
              <a:ext uri="{FF2B5EF4-FFF2-40B4-BE49-F238E27FC236}">
                <a16:creationId xmlns:a16="http://schemas.microsoft.com/office/drawing/2014/main" id="{EDF14A51-F696-4A12-9467-1EE825414B5E}"/>
              </a:ext>
            </a:extLst>
          </p:cNvPr>
          <p:cNvSpPr>
            <a:spLocks noGrp="1"/>
          </p:cNvSpPr>
          <p:nvPr>
            <p:ph type="body" idx="71" hasCustomPrompt="1"/>
          </p:nvPr>
        </p:nvSpPr>
        <p:spPr>
          <a:xfrm>
            <a:off x="7239001" y="2280573"/>
            <a:ext cx="4393295" cy="465997"/>
          </a:xfrm>
        </p:spPr>
        <p:txBody>
          <a:bodyPr>
            <a:noAutofit/>
          </a:bodyPr>
          <a:lstStyle>
            <a:lvl1pPr marL="0" indent="0" algn="ctr">
              <a:buNone/>
              <a:defRPr sz="18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3" name="Title 2" hidden="1">
            <a:extLst>
              <a:ext uri="{FF2B5EF4-FFF2-40B4-BE49-F238E27FC236}">
                <a16:creationId xmlns:a16="http://schemas.microsoft.com/office/drawing/2014/main" id="{6A57A924-A6D5-4ACD-B1F0-01BED4BF9DF6}"/>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00700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icture and Content">
    <p:spTree>
      <p:nvGrpSpPr>
        <p:cNvPr id="1" name=""/>
        <p:cNvGrpSpPr/>
        <p:nvPr/>
      </p:nvGrpSpPr>
      <p:grpSpPr>
        <a:xfrm>
          <a:off x="0" y="0"/>
          <a:ext cx="0" cy="0"/>
          <a:chOff x="0" y="0"/>
          <a:chExt cx="0" cy="0"/>
        </a:xfrm>
      </p:grpSpPr>
      <p:sp>
        <p:nvSpPr>
          <p:cNvPr id="10" name="Oval 9"/>
          <p:cNvSpPr/>
          <p:nvPr/>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Oval 11"/>
          <p:cNvSpPr/>
          <p:nvPr/>
        </p:nvSpPr>
        <p:spPr>
          <a:xfrm>
            <a:off x="1486227" y="5671415"/>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3" name="Oval 12"/>
          <p:cNvSpPr/>
          <p:nvPr/>
        </p:nvSpPr>
        <p:spPr>
          <a:xfrm>
            <a:off x="1890628" y="1947676"/>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4" name="Oval 13"/>
          <p:cNvSpPr/>
          <p:nvPr/>
        </p:nvSpPr>
        <p:spPr>
          <a:xfrm>
            <a:off x="2765121" y="685800"/>
            <a:ext cx="5578882" cy="5549523"/>
          </a:xfrm>
          <a:prstGeom prst="ellipse">
            <a:avLst/>
          </a:prstGeom>
          <a:noFill/>
          <a:ln w="3175">
            <a:solidFill>
              <a:schemeClr val="tx1">
                <a:alpha val="10000"/>
              </a:schemeClr>
            </a:solidFill>
            <a:prstDash val="solid"/>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49" name="Oval 48"/>
          <p:cNvSpPr/>
          <p:nvPr userDrawn="1"/>
        </p:nvSpPr>
        <p:spPr>
          <a:xfrm>
            <a:off x="11574658" y="6192906"/>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50" name="Oval 49"/>
          <p:cNvSpPr/>
          <p:nvPr/>
        </p:nvSpPr>
        <p:spPr>
          <a:xfrm>
            <a:off x="5310052" y="667885"/>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Picture Placeholder 19"/>
          <p:cNvSpPr>
            <a:spLocks noGrp="1"/>
          </p:cNvSpPr>
          <p:nvPr>
            <p:ph type="pic" sz="quarter" idx="56" hasCustomPrompt="1"/>
          </p:nvPr>
        </p:nvSpPr>
        <p:spPr>
          <a:xfrm>
            <a:off x="1104765" y="-1579"/>
            <a:ext cx="3816695" cy="6858000"/>
          </a:xfrm>
          <a:custGeom>
            <a:avLst/>
            <a:gdLst>
              <a:gd name="connsiteX0" fmla="*/ 0 w 3816695"/>
              <a:gd name="connsiteY0" fmla="*/ 0 h 6858000"/>
              <a:gd name="connsiteX1" fmla="*/ 1779016 w 3816695"/>
              <a:gd name="connsiteY1" fmla="*/ 0 h 6858000"/>
              <a:gd name="connsiteX2" fmla="*/ 2081372 w 3816695"/>
              <a:gd name="connsiteY2" fmla="*/ 182719 h 6858000"/>
              <a:gd name="connsiteX3" fmla="*/ 3816695 w 3816695"/>
              <a:gd name="connsiteY3" fmla="*/ 3429297 h 6858000"/>
              <a:gd name="connsiteX4" fmla="*/ 2081372 w 3816695"/>
              <a:gd name="connsiteY4" fmla="*/ 6675876 h 6858000"/>
              <a:gd name="connsiteX5" fmla="*/ 1779999 w 3816695"/>
              <a:gd name="connsiteY5" fmla="*/ 6858000 h 6858000"/>
              <a:gd name="connsiteX6" fmla="*/ 0 w 381669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6695" h="6858000">
                <a:moveTo>
                  <a:pt x="0" y="0"/>
                </a:moveTo>
                <a:lnTo>
                  <a:pt x="1779016" y="0"/>
                </a:lnTo>
                <a:lnTo>
                  <a:pt x="2081372" y="182719"/>
                </a:lnTo>
                <a:cubicBezTo>
                  <a:pt x="3128342" y="886316"/>
                  <a:pt x="3816695" y="2077842"/>
                  <a:pt x="3816695" y="3429297"/>
                </a:cubicBezTo>
                <a:cubicBezTo>
                  <a:pt x="3816695" y="4780752"/>
                  <a:pt x="3128342" y="5972279"/>
                  <a:pt x="2081372" y="6675876"/>
                </a:cubicBezTo>
                <a:lnTo>
                  <a:pt x="1779999" y="6858000"/>
                </a:lnTo>
                <a:lnTo>
                  <a:pt x="0" y="6858000"/>
                </a:ln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19" name="Picture Placeholder 18"/>
          <p:cNvSpPr>
            <a:spLocks noGrp="1"/>
          </p:cNvSpPr>
          <p:nvPr>
            <p:ph type="pic" sz="quarter" idx="87" hasCustomPrompt="1"/>
          </p:nvPr>
        </p:nvSpPr>
        <p:spPr>
          <a:xfrm>
            <a:off x="11003946" y="2043400"/>
            <a:ext cx="1188054" cy="2768041"/>
          </a:xfrm>
          <a:custGeom>
            <a:avLst/>
            <a:gdLst>
              <a:gd name="connsiteX0" fmla="*/ 1549799 w 1549799"/>
              <a:gd name="connsiteY0" fmla="*/ 0 h 3610868"/>
              <a:gd name="connsiteX1" fmla="*/ 1549799 w 1549799"/>
              <a:gd name="connsiteY1" fmla="*/ 3610868 h 3610868"/>
              <a:gd name="connsiteX2" fmla="*/ 1469233 w 1549799"/>
              <a:gd name="connsiteY2" fmla="*/ 3598637 h 3610868"/>
              <a:gd name="connsiteX3" fmla="*/ 0 w 1549799"/>
              <a:gd name="connsiteY3" fmla="*/ 1805434 h 3610868"/>
              <a:gd name="connsiteX4" fmla="*/ 1469233 w 1549799"/>
              <a:gd name="connsiteY4" fmla="*/ 12231 h 3610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99" h="3610868">
                <a:moveTo>
                  <a:pt x="1549799" y="0"/>
                </a:moveTo>
                <a:lnTo>
                  <a:pt x="1549799" y="3610868"/>
                </a:lnTo>
                <a:lnTo>
                  <a:pt x="1469233" y="3598637"/>
                </a:lnTo>
                <a:cubicBezTo>
                  <a:pt x="630743" y="3427960"/>
                  <a:pt x="0" y="2689969"/>
                  <a:pt x="0" y="1805434"/>
                </a:cubicBezTo>
                <a:cubicBezTo>
                  <a:pt x="0" y="920900"/>
                  <a:pt x="630743" y="182908"/>
                  <a:pt x="1469233" y="12231"/>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16" name="Текст 7">
            <a:extLst>
              <a:ext uri="{FF2B5EF4-FFF2-40B4-BE49-F238E27FC236}">
                <a16:creationId xmlns:a16="http://schemas.microsoft.com/office/drawing/2014/main" id="{0E95E1C1-C3CC-4989-9ABC-178293BB83E0}"/>
              </a:ext>
            </a:extLst>
          </p:cNvPr>
          <p:cNvSpPr>
            <a:spLocks noGrp="1"/>
          </p:cNvSpPr>
          <p:nvPr>
            <p:ph type="body" sz="quarter" idx="39"/>
          </p:nvPr>
        </p:nvSpPr>
        <p:spPr>
          <a:xfrm>
            <a:off x="5224938" y="2622012"/>
            <a:ext cx="5578882" cy="3550187"/>
          </a:xfrm>
        </p:spPr>
        <p:txBody>
          <a:bodyPr tIns="73152">
            <a:noAutofit/>
          </a:bodyPr>
          <a:lstStyle>
            <a:lvl1pPr algn="l">
              <a:lnSpc>
                <a:spcPct val="145000"/>
              </a:lnSpc>
              <a:spcBef>
                <a:spcPts val="0"/>
              </a:spcBef>
              <a:defRPr lang="en-US" sz="1400" b="0" i="0" baseline="0" smtClean="0">
                <a:effectLst/>
              </a:defRPr>
            </a:lvl1pPr>
            <a:lvl2pPr algn="ctr">
              <a:defRPr/>
            </a:lvl2pPr>
            <a:lvl3pPr algn="ctr">
              <a:defRPr/>
            </a:lvl3pPr>
            <a:lvl4pPr algn="ctr">
              <a:lnSpc>
                <a:spcPct val="150000"/>
              </a:lnSpc>
              <a:defRPr/>
            </a:lvl4pPr>
            <a:lvl5pPr algn="ctr">
              <a:defRPr/>
            </a:lvl5pPr>
          </a:lstStyle>
          <a:p>
            <a:pPr lvl="0"/>
            <a:r>
              <a:rPr lang="en-US"/>
              <a:t>Edit Master text styles</a:t>
            </a:r>
          </a:p>
        </p:txBody>
      </p:sp>
      <p:sp>
        <p:nvSpPr>
          <p:cNvPr id="23" name="Freeform: Shape 22">
            <a:extLst>
              <a:ext uri="{FF2B5EF4-FFF2-40B4-BE49-F238E27FC236}">
                <a16:creationId xmlns:a16="http://schemas.microsoft.com/office/drawing/2014/main" id="{B6064CAB-1057-41AD-A199-A6E8A7026465}"/>
              </a:ext>
            </a:extLst>
          </p:cNvPr>
          <p:cNvSpPr/>
          <p:nvPr userDrawn="1"/>
        </p:nvSpPr>
        <p:spPr>
          <a:xfrm>
            <a:off x="8524888" y="-1578"/>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1F670D-DDAE-4842-9FA1-6B3293DA6A19}"/>
              </a:ext>
            </a:extLst>
          </p:cNvPr>
          <p:cNvSpPr>
            <a:spLocks noGrp="1"/>
          </p:cNvSpPr>
          <p:nvPr>
            <p:ph type="title"/>
          </p:nvPr>
        </p:nvSpPr>
        <p:spPr>
          <a:xfrm>
            <a:off x="5220597" y="1254264"/>
            <a:ext cx="5568696" cy="1335024"/>
          </a:xfrm>
        </p:spPr>
        <p:txBody>
          <a:bodyPr vert="horz" lIns="91440" tIns="0" rIns="91440" bIns="0" rtlCol="0" anchor="b" anchorCtr="0">
            <a:noAutofit/>
          </a:bodyPr>
          <a:lstStyle>
            <a:lvl1pPr>
              <a:defRPr lang="en-US" sz="3600" b="0" baseline="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540782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with Images">
    <p:spTree>
      <p:nvGrpSpPr>
        <p:cNvPr id="1" name=""/>
        <p:cNvGrpSpPr/>
        <p:nvPr/>
      </p:nvGrpSpPr>
      <p:grpSpPr>
        <a:xfrm>
          <a:off x="0" y="0"/>
          <a:ext cx="0" cy="0"/>
          <a:chOff x="0" y="0"/>
          <a:chExt cx="0" cy="0"/>
        </a:xfrm>
      </p:grpSpPr>
      <p:sp>
        <p:nvSpPr>
          <p:cNvPr id="38" name="Picture Placeholder 24">
            <a:extLst>
              <a:ext uri="{FF2B5EF4-FFF2-40B4-BE49-F238E27FC236}">
                <a16:creationId xmlns:a16="http://schemas.microsoft.com/office/drawing/2014/main" id="{099F6EE0-0ECC-4BF4-81EC-F8B712B6FA8C}"/>
              </a:ext>
            </a:extLst>
          </p:cNvPr>
          <p:cNvSpPr>
            <a:spLocks noGrp="1"/>
          </p:cNvSpPr>
          <p:nvPr>
            <p:ph type="pic" sz="quarter" idx="105" hasCustomPrompt="1"/>
          </p:nvPr>
        </p:nvSpPr>
        <p:spPr>
          <a:xfrm>
            <a:off x="7968655" y="419270"/>
            <a:ext cx="2285207" cy="2273182"/>
          </a:xfrm>
          <a:custGeom>
            <a:avLst/>
            <a:gdLst>
              <a:gd name="connsiteX0" fmla="*/ 2374769 w 4749538"/>
              <a:gd name="connsiteY0" fmla="*/ 0 h 4724544"/>
              <a:gd name="connsiteX1" fmla="*/ 4749538 w 4749538"/>
              <a:gd name="connsiteY1" fmla="*/ 2362272 h 4724544"/>
              <a:gd name="connsiteX2" fmla="*/ 2374769 w 4749538"/>
              <a:gd name="connsiteY2" fmla="*/ 4724544 h 4724544"/>
              <a:gd name="connsiteX3" fmla="*/ 0 w 4749538"/>
              <a:gd name="connsiteY3" fmla="*/ 2362272 h 4724544"/>
              <a:gd name="connsiteX4" fmla="*/ 2374769 w 4749538"/>
              <a:gd name="connsiteY4" fmla="*/ 0 h 47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538" h="4724544">
                <a:moveTo>
                  <a:pt x="2374769" y="0"/>
                </a:moveTo>
                <a:cubicBezTo>
                  <a:pt x="3686318" y="0"/>
                  <a:pt x="4749538" y="1057625"/>
                  <a:pt x="4749538" y="2362272"/>
                </a:cubicBezTo>
                <a:cubicBezTo>
                  <a:pt x="4749538" y="3666919"/>
                  <a:pt x="3686318" y="4724544"/>
                  <a:pt x="2374769" y="4724544"/>
                </a:cubicBezTo>
                <a:cubicBezTo>
                  <a:pt x="1063220" y="4724544"/>
                  <a:pt x="0" y="3666919"/>
                  <a:pt x="0" y="2362272"/>
                </a:cubicBezTo>
                <a:cubicBezTo>
                  <a:pt x="0" y="1057625"/>
                  <a:pt x="1063220" y="0"/>
                  <a:pt x="2374769" y="0"/>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47" name="Oval 46"/>
          <p:cNvSpPr/>
          <p:nvPr/>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48" name="Oval 47"/>
          <p:cNvSpPr/>
          <p:nvPr/>
        </p:nvSpPr>
        <p:spPr>
          <a:xfrm>
            <a:off x="1099631"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49" name="Oval 48"/>
          <p:cNvSpPr/>
          <p:nvPr/>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50" name="Oval 49"/>
          <p:cNvSpPr/>
          <p:nvPr/>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6" name="Picture Placeholder 24"/>
          <p:cNvSpPr>
            <a:spLocks noGrp="1"/>
          </p:cNvSpPr>
          <p:nvPr>
            <p:ph type="pic" sz="quarter" idx="104" hasCustomPrompt="1"/>
          </p:nvPr>
        </p:nvSpPr>
        <p:spPr>
          <a:xfrm>
            <a:off x="2455922" y="419270"/>
            <a:ext cx="2285207" cy="2273182"/>
          </a:xfrm>
          <a:custGeom>
            <a:avLst/>
            <a:gdLst>
              <a:gd name="connsiteX0" fmla="*/ 2374769 w 4749538"/>
              <a:gd name="connsiteY0" fmla="*/ 0 h 4724544"/>
              <a:gd name="connsiteX1" fmla="*/ 4749538 w 4749538"/>
              <a:gd name="connsiteY1" fmla="*/ 2362272 h 4724544"/>
              <a:gd name="connsiteX2" fmla="*/ 2374769 w 4749538"/>
              <a:gd name="connsiteY2" fmla="*/ 4724544 h 4724544"/>
              <a:gd name="connsiteX3" fmla="*/ 0 w 4749538"/>
              <a:gd name="connsiteY3" fmla="*/ 2362272 h 4724544"/>
              <a:gd name="connsiteX4" fmla="*/ 2374769 w 4749538"/>
              <a:gd name="connsiteY4" fmla="*/ 0 h 47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538" h="4724544">
                <a:moveTo>
                  <a:pt x="2374769" y="0"/>
                </a:moveTo>
                <a:cubicBezTo>
                  <a:pt x="3686318" y="0"/>
                  <a:pt x="4749538" y="1057625"/>
                  <a:pt x="4749538" y="2362272"/>
                </a:cubicBezTo>
                <a:cubicBezTo>
                  <a:pt x="4749538" y="3666919"/>
                  <a:pt x="3686318" y="4724544"/>
                  <a:pt x="2374769" y="4724544"/>
                </a:cubicBezTo>
                <a:cubicBezTo>
                  <a:pt x="1063220" y="4724544"/>
                  <a:pt x="0" y="3666919"/>
                  <a:pt x="0" y="2362272"/>
                </a:cubicBezTo>
                <a:cubicBezTo>
                  <a:pt x="0" y="1057625"/>
                  <a:pt x="1063220" y="0"/>
                  <a:pt x="2374769" y="0"/>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31" name="Text Placeholder 3">
            <a:extLst>
              <a:ext uri="{FF2B5EF4-FFF2-40B4-BE49-F238E27FC236}">
                <a16:creationId xmlns:a16="http://schemas.microsoft.com/office/drawing/2014/main" id="{9E7F9AFC-1AA3-41EE-B9CF-8C208FD278B8}"/>
              </a:ext>
            </a:extLst>
          </p:cNvPr>
          <p:cNvSpPr>
            <a:spLocks noGrp="1"/>
          </p:cNvSpPr>
          <p:nvPr>
            <p:ph type="body" sz="half" idx="2"/>
          </p:nvPr>
        </p:nvSpPr>
        <p:spPr>
          <a:xfrm>
            <a:off x="1099632" y="3462109"/>
            <a:ext cx="4979928" cy="3262853"/>
          </a:xfrm>
        </p:spPr>
        <p:txBody>
          <a:bodyPr>
            <a:normAutofit/>
          </a:bodyPr>
          <a:lstStyle>
            <a:lvl1pPr marL="0" indent="0">
              <a:lnSpc>
                <a:spcPct val="150000"/>
              </a:lnSpc>
              <a:buNone/>
              <a:defRPr sz="1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9" name="Текст 7">
            <a:extLst>
              <a:ext uri="{FF2B5EF4-FFF2-40B4-BE49-F238E27FC236}">
                <a16:creationId xmlns:a16="http://schemas.microsoft.com/office/drawing/2014/main" id="{3914CF55-8C39-482F-A85C-6686F1BF80D0}"/>
              </a:ext>
            </a:extLst>
          </p:cNvPr>
          <p:cNvSpPr>
            <a:spLocks noGrp="1"/>
          </p:cNvSpPr>
          <p:nvPr>
            <p:ph type="body" sz="quarter" idx="106" hasCustomPrompt="1"/>
          </p:nvPr>
        </p:nvSpPr>
        <p:spPr>
          <a:xfrm>
            <a:off x="6612364" y="2823082"/>
            <a:ext cx="4979928" cy="605918"/>
          </a:xfrm>
        </p:spPr>
        <p:txBody>
          <a:bodyPr tIns="0" bIns="0" anchor="ctr" anchorCtr="0">
            <a:noAutofit/>
          </a:bodyPr>
          <a:lstStyle>
            <a:lvl1pPr algn="ctr">
              <a:lnSpc>
                <a:spcPct val="100000"/>
              </a:lnSpc>
              <a:spcBef>
                <a:spcPts val="0"/>
              </a:spcBef>
              <a:defRPr sz="1800" b="0" cap="all" baseline="0">
                <a:solidFill>
                  <a:schemeClr val="tx1">
                    <a:lumMod val="85000"/>
                    <a:lumOff val="15000"/>
                  </a:schemeClr>
                </a:solidFill>
                <a:latin typeface="+mj-lt"/>
              </a:defRPr>
            </a:lvl1pPr>
            <a:lvl2pPr algn="ctr">
              <a:defRPr/>
            </a:lvl2pPr>
            <a:lvl3pPr algn="ctr">
              <a:defRPr/>
            </a:lvl3pPr>
            <a:lvl4pPr algn="ctr">
              <a:lnSpc>
                <a:spcPct val="150000"/>
              </a:lnSpc>
              <a:defRPr/>
            </a:lvl4pPr>
            <a:lvl5pPr algn="ctr">
              <a:defRPr/>
            </a:lvl5pPr>
          </a:lstStyle>
          <a:p>
            <a:pPr lvl="0"/>
            <a:r>
              <a:rPr lang="en-US" dirty="0"/>
              <a:t>WRITE TITLE HERE</a:t>
            </a:r>
          </a:p>
        </p:txBody>
      </p:sp>
      <p:sp>
        <p:nvSpPr>
          <p:cNvPr id="41" name="Text Placeholder 3">
            <a:extLst>
              <a:ext uri="{FF2B5EF4-FFF2-40B4-BE49-F238E27FC236}">
                <a16:creationId xmlns:a16="http://schemas.microsoft.com/office/drawing/2014/main" id="{7D73FC3A-EB30-4FD3-B2A9-9E6A7F62BB97}"/>
              </a:ext>
            </a:extLst>
          </p:cNvPr>
          <p:cNvSpPr>
            <a:spLocks noGrp="1"/>
          </p:cNvSpPr>
          <p:nvPr>
            <p:ph type="body" sz="half" idx="107"/>
          </p:nvPr>
        </p:nvSpPr>
        <p:spPr>
          <a:xfrm>
            <a:off x="6612365" y="3462109"/>
            <a:ext cx="4979928" cy="3262853"/>
          </a:xfrm>
        </p:spPr>
        <p:txBody>
          <a:bodyPr>
            <a:normAutofit/>
          </a:bodyPr>
          <a:lstStyle>
            <a:lvl1pPr marL="0" indent="0">
              <a:lnSpc>
                <a:spcPct val="150000"/>
              </a:lnSpc>
              <a:buNone/>
              <a:defRPr sz="1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2" name="Freeform: Shape 41">
            <a:extLst>
              <a:ext uri="{FF2B5EF4-FFF2-40B4-BE49-F238E27FC236}">
                <a16:creationId xmlns:a16="http://schemas.microsoft.com/office/drawing/2014/main" id="{07C33C9A-D7E8-4C10-B4DD-F1B8B3CAF4D7}"/>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669BDAC-80FA-43B7-AF04-AC360CBD9C88}"/>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CB0A3E-9615-4403-8894-873513E49039}"/>
              </a:ext>
            </a:extLst>
          </p:cNvPr>
          <p:cNvSpPr>
            <a:spLocks noGrp="1"/>
          </p:cNvSpPr>
          <p:nvPr>
            <p:ph type="title" hasCustomPrompt="1"/>
          </p:nvPr>
        </p:nvSpPr>
        <p:spPr>
          <a:xfrm>
            <a:off x="1099631" y="2825496"/>
            <a:ext cx="4983480" cy="603504"/>
          </a:xfrm>
        </p:spPr>
        <p:txBody>
          <a:bodyPr vert="horz" lIns="91440" tIns="0" rIns="91440" bIns="0" rtlCol="0" anchor="ctr" anchorCtr="0">
            <a:noAutofit/>
          </a:bodyPr>
          <a:lstStyle>
            <a:lvl1pPr algn="ctr">
              <a:defRPr lang="en-US" sz="1800" b="0" cap="all" baseline="0" dirty="0">
                <a:solidFill>
                  <a:schemeClr val="tx1">
                    <a:lumMod val="85000"/>
                    <a:lumOff val="15000"/>
                  </a:schemeClr>
                </a:solidFill>
                <a:ea typeface="+mn-ea"/>
                <a:cs typeface="+mn-cs"/>
              </a:defRPr>
            </a:lvl1pPr>
          </a:lstStyle>
          <a:p>
            <a:pPr marL="228600" lvl="0" indent="-228600" algn="ctr">
              <a:lnSpc>
                <a:spcPct val="100000"/>
              </a:lnSpc>
              <a:spcBef>
                <a:spcPts val="0"/>
              </a:spcBef>
              <a:buFont typeface="Arial" panose="020B0604020202020204" pitchFamily="34" charset="0"/>
              <a:buChar char="•"/>
            </a:pPr>
            <a:r>
              <a:rPr lang="en-US" dirty="0"/>
              <a:t>WRITE TITLE HERE</a:t>
            </a:r>
          </a:p>
        </p:txBody>
      </p:sp>
    </p:spTree>
    <p:extLst>
      <p:ext uri="{BB962C8B-B14F-4D97-AF65-F5344CB8AC3E}">
        <p14:creationId xmlns:p14="http://schemas.microsoft.com/office/powerpoint/2010/main" val="2375954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0E54A15-983A-490F-A7FB-0881E0C810F7}"/>
              </a:ext>
            </a:extLst>
          </p:cNvPr>
          <p:cNvSpPr/>
          <p:nvPr userDrawn="1"/>
        </p:nvSpPr>
        <p:spPr>
          <a:xfrm>
            <a:off x="5428096" y="0"/>
            <a:ext cx="6763905" cy="6858000"/>
          </a:xfrm>
          <a:custGeom>
            <a:avLst/>
            <a:gdLst>
              <a:gd name="connsiteX0" fmla="*/ 1 w 6763905"/>
              <a:gd name="connsiteY0" fmla="*/ 0 h 6858000"/>
              <a:gd name="connsiteX1" fmla="*/ 6763905 w 6763905"/>
              <a:gd name="connsiteY1" fmla="*/ 0 h 6858000"/>
              <a:gd name="connsiteX2" fmla="*/ 6763905 w 6763905"/>
              <a:gd name="connsiteY2" fmla="*/ 6858000 h 6858000"/>
              <a:gd name="connsiteX3" fmla="*/ 0 w 6763905"/>
              <a:gd name="connsiteY3" fmla="*/ 6858000 h 6858000"/>
              <a:gd name="connsiteX4" fmla="*/ 154196 w 6763905"/>
              <a:gd name="connsiteY4" fmla="*/ 6697120 h 6858000"/>
              <a:gd name="connsiteX5" fmla="*/ 1423557 w 6763905"/>
              <a:gd name="connsiteY5" fmla="*/ 3429000 h 6858000"/>
              <a:gd name="connsiteX6" fmla="*/ 154196 w 6763905"/>
              <a:gd name="connsiteY6" fmla="*/ 160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3905" h="6858000">
                <a:moveTo>
                  <a:pt x="1" y="0"/>
                </a:moveTo>
                <a:lnTo>
                  <a:pt x="6763905" y="0"/>
                </a:lnTo>
                <a:lnTo>
                  <a:pt x="6763905" y="6858000"/>
                </a:lnTo>
                <a:lnTo>
                  <a:pt x="0" y="6858000"/>
                </a:lnTo>
                <a:lnTo>
                  <a:pt x="154196" y="6697120"/>
                </a:lnTo>
                <a:cubicBezTo>
                  <a:pt x="942872" y="5833950"/>
                  <a:pt x="1423557" y="4687315"/>
                  <a:pt x="1423557" y="3429000"/>
                </a:cubicBezTo>
                <a:cubicBezTo>
                  <a:pt x="1423557" y="2170685"/>
                  <a:pt x="942872" y="1024050"/>
                  <a:pt x="154196" y="16088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296150" y="1036565"/>
            <a:ext cx="4514851" cy="573989"/>
          </a:xfrm>
          <a:prstGeom prst="rect">
            <a:avLst/>
          </a:prstGeom>
        </p:spPr>
        <p:txBody>
          <a:bodyPr lIns="0" rIns="0">
            <a:noAutofit/>
          </a:bodyPr>
          <a:lstStyle>
            <a:lvl1pPr>
              <a:defRPr sz="3200" spc="300">
                <a:solidFill>
                  <a:schemeClr val="bg1"/>
                </a:solidFill>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296150" y="2296952"/>
            <a:ext cx="4514851" cy="3779998"/>
          </a:xfrm>
        </p:spPr>
        <p:txBody>
          <a:bodyPr lIns="0" rIns="0">
            <a:normAutofit/>
          </a:bodyPr>
          <a:lstStyle>
            <a:lvl1pPr>
              <a:lnSpc>
                <a:spcPct val="150000"/>
              </a:lnSpc>
              <a:defRPr sz="14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7326300" y="1675127"/>
            <a:ext cx="4484700" cy="407670"/>
          </a:xfrm>
        </p:spPr>
        <p:txBody>
          <a:bodyPr lIns="0" rIns="0">
            <a:noAutofit/>
          </a:bodyPr>
          <a:lstStyle>
            <a:lvl1pPr marL="0" indent="0">
              <a:buNone/>
              <a:defRPr sz="20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Content Placeholder 12">
            <a:extLst>
              <a:ext uri="{FF2B5EF4-FFF2-40B4-BE49-F238E27FC236}">
                <a16:creationId xmlns:a16="http://schemas.microsoft.com/office/drawing/2014/main" id="{483349C3-B089-45CF-9643-0D25E709663B}"/>
              </a:ext>
            </a:extLst>
          </p:cNvPr>
          <p:cNvSpPr>
            <a:spLocks noGrp="1"/>
          </p:cNvSpPr>
          <p:nvPr>
            <p:ph sz="quarter" idx="14"/>
          </p:nvPr>
        </p:nvSpPr>
        <p:spPr>
          <a:xfrm>
            <a:off x="1104901" y="518740"/>
            <a:ext cx="4991099" cy="5924550"/>
          </a:xfrm>
        </p:spPr>
        <p:txBody>
          <a:bodyPr>
            <a:normAutofit/>
          </a:bodyPr>
          <a:lstStyle>
            <a:lvl1pPr>
              <a:defRPr sz="14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lide Number Placeholder 5">
            <a:extLst>
              <a:ext uri="{FF2B5EF4-FFF2-40B4-BE49-F238E27FC236}">
                <a16:creationId xmlns:a16="http://schemas.microsoft.com/office/drawing/2014/main" id="{E7D247BC-E419-4355-8738-B9CE5CA19B5C}"/>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bg1"/>
                </a:solidFill>
              </a:defRPr>
            </a:lvl1pPr>
          </a:lstStyle>
          <a:p>
            <a:fld id="{8C2E478F-E849-4A8C-AF1F-CBCC78A7CBFA}" type="slidenum">
              <a:rPr lang="en-US" smtClean="0"/>
              <a:pPr/>
              <a:t>‹#›</a:t>
            </a:fld>
            <a:endParaRPr lang="en-US" dirty="0"/>
          </a:p>
        </p:txBody>
      </p:sp>
      <p:sp>
        <p:nvSpPr>
          <p:cNvPr id="12" name="Номер слайда 21">
            <a:extLst>
              <a:ext uri="{FF2B5EF4-FFF2-40B4-BE49-F238E27FC236}">
                <a16:creationId xmlns:a16="http://schemas.microsoft.com/office/drawing/2014/main" id="{2AD04D12-2503-45DD-8909-074A5644588E}"/>
              </a:ext>
            </a:extLst>
          </p:cNvPr>
          <p:cNvSpPr txBox="1">
            <a:spLocks/>
          </p:cNvSpPr>
          <p:nvPr userDrawn="1"/>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a:t>
            </a:fld>
            <a:endParaRPr lang="en-US" sz="1000" dirty="0">
              <a:solidFill>
                <a:schemeClr val="bg1">
                  <a:alpha val="50000"/>
                </a:schemeClr>
              </a:solidFill>
            </a:endParaRPr>
          </a:p>
        </p:txBody>
      </p:sp>
    </p:spTree>
    <p:extLst>
      <p:ext uri="{BB962C8B-B14F-4D97-AF65-F5344CB8AC3E}">
        <p14:creationId xmlns:p14="http://schemas.microsoft.com/office/powerpoint/2010/main" val="3622922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vider Slide 2">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F234FF3D-DFA8-484F-A7A7-95C7BF99FEF3}"/>
              </a:ext>
            </a:extLst>
          </p:cNvPr>
          <p:cNvSpPr>
            <a:spLocks noGrp="1"/>
          </p:cNvSpPr>
          <p:nvPr>
            <p:ph type="pic" sz="quarter" idx="71"/>
          </p:nvPr>
        </p:nvSpPr>
        <p:spPr>
          <a:xfrm>
            <a:off x="1104901" y="0"/>
            <a:ext cx="5402083" cy="6858000"/>
          </a:xfrm>
          <a:custGeom>
            <a:avLst/>
            <a:gdLst>
              <a:gd name="connsiteX0" fmla="*/ 0 w 5402083"/>
              <a:gd name="connsiteY0" fmla="*/ 0 h 6858000"/>
              <a:gd name="connsiteX1" fmla="*/ 5401085 w 5402083"/>
              <a:gd name="connsiteY1" fmla="*/ 0 h 6858000"/>
              <a:gd name="connsiteX2" fmla="*/ 5355776 w 5402083"/>
              <a:gd name="connsiteY2" fmla="*/ 42971 h 6858000"/>
              <a:gd name="connsiteX3" fmla="*/ 3946012 w 5402083"/>
              <a:gd name="connsiteY3" fmla="*/ 3428527 h 6858000"/>
              <a:gd name="connsiteX4" fmla="*/ 5355776 w 5402083"/>
              <a:gd name="connsiteY4" fmla="*/ 6814084 h 6858000"/>
              <a:gd name="connsiteX5" fmla="*/ 5402083 w 5402083"/>
              <a:gd name="connsiteY5" fmla="*/ 6858000 h 6858000"/>
              <a:gd name="connsiteX6" fmla="*/ 0 w 540208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083" h="6858000">
                <a:moveTo>
                  <a:pt x="0" y="0"/>
                </a:moveTo>
                <a:lnTo>
                  <a:pt x="5401085" y="0"/>
                </a:lnTo>
                <a:lnTo>
                  <a:pt x="5355776" y="42971"/>
                </a:lnTo>
                <a:cubicBezTo>
                  <a:pt x="4484752" y="909410"/>
                  <a:pt x="3946012" y="2106385"/>
                  <a:pt x="3946012" y="3428527"/>
                </a:cubicBezTo>
                <a:cubicBezTo>
                  <a:pt x="3946012" y="4750669"/>
                  <a:pt x="4484752" y="5947644"/>
                  <a:pt x="5355776" y="6814084"/>
                </a:cubicBezTo>
                <a:lnTo>
                  <a:pt x="5402083"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15" name="Номер слайда 21"/>
          <p:cNvSpPr>
            <a:spLocks noGrp="1"/>
          </p:cNvSpPr>
          <p:nvPr>
            <p:ph type="sldNum" sz="quarter" idx="4"/>
          </p:nvPr>
        </p:nvSpPr>
        <p:spPr>
          <a:xfrm>
            <a:off x="10928820" y="441326"/>
            <a:ext cx="703476" cy="244475"/>
          </a:xfrm>
          <a:prstGeom prst="rect">
            <a:avLst/>
          </a:prstGeom>
          <a:noFill/>
        </p:spPr>
        <p:txBody>
          <a:bodyPr vert="horz" lIns="0" tIns="0" rIns="0" bIns="0" rtlCol="0" anchor="ctr"/>
          <a:lstStyle>
            <a:lvl1pPr algn="r">
              <a:defRPr sz="803" b="1">
                <a:solidFill>
                  <a:schemeClr val="tx1">
                    <a:alpha val="50000"/>
                  </a:schemeClr>
                </a:solidFill>
                <a:latin typeface="+mn-lt"/>
              </a:defRPr>
            </a:lvl1pPr>
          </a:lstStyle>
          <a:p>
            <a:fld id="{D8D877B3-D348-4611-9BDB-C5374591D951}" type="slidenum">
              <a:rPr lang="en-US" smtClean="0"/>
              <a:pPr/>
              <a:t>‹#›</a:t>
            </a:fld>
            <a:endParaRPr lang="en-US" dirty="0"/>
          </a:p>
        </p:txBody>
      </p:sp>
      <p:sp>
        <p:nvSpPr>
          <p:cNvPr id="66" name="Oval 65"/>
          <p:cNvSpPr/>
          <p:nvPr/>
        </p:nvSpPr>
        <p:spPr>
          <a:xfrm>
            <a:off x="697641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35" name="Oval 34"/>
          <p:cNvSpPr/>
          <p:nvPr/>
        </p:nvSpPr>
        <p:spPr>
          <a:xfrm>
            <a:off x="1524000" y="1812813"/>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2" name="Oval 21"/>
          <p:cNvSpPr/>
          <p:nvPr userDrawn="1"/>
        </p:nvSpPr>
        <p:spPr>
          <a:xfrm>
            <a:off x="1104900"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b" anchorCtr="0"/>
          <a:lstStyle/>
          <a:p>
            <a:pPr algn="ctr"/>
            <a:endParaRPr lang="en-US" sz="2700" dirty="0"/>
          </a:p>
        </p:txBody>
      </p:sp>
      <p:sp>
        <p:nvSpPr>
          <p:cNvPr id="23" name="Text Placeholder 2">
            <a:extLst>
              <a:ext uri="{FF2B5EF4-FFF2-40B4-BE49-F238E27FC236}">
                <a16:creationId xmlns:a16="http://schemas.microsoft.com/office/drawing/2014/main" id="{5A9A0366-A1B7-4E16-B13E-603846466E26}"/>
              </a:ext>
            </a:extLst>
          </p:cNvPr>
          <p:cNvSpPr>
            <a:spLocks noGrp="1"/>
          </p:cNvSpPr>
          <p:nvPr>
            <p:ph type="body" idx="13" hasCustomPrompt="1"/>
          </p:nvPr>
        </p:nvSpPr>
        <p:spPr>
          <a:xfrm>
            <a:off x="6368726" y="3534503"/>
            <a:ext cx="4560094" cy="465997"/>
          </a:xfrm>
        </p:spPr>
        <p:txBody>
          <a:bodyPr>
            <a:noAutofit/>
          </a:bodyPr>
          <a:lstStyle>
            <a:lvl1pPr marL="0" indent="0">
              <a:buNone/>
              <a:defRPr sz="18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4" name="Freeform: Shape 23">
            <a:extLst>
              <a:ext uri="{FF2B5EF4-FFF2-40B4-BE49-F238E27FC236}">
                <a16:creationId xmlns:a16="http://schemas.microsoft.com/office/drawing/2014/main" id="{0374FC2C-96CE-4523-B50F-ADC18C0A998B}"/>
              </a:ext>
            </a:extLst>
          </p:cNvPr>
          <p:cNvSpPr/>
          <p:nvPr userDrawn="1"/>
        </p:nvSpPr>
        <p:spPr>
          <a:xfrm rot="10800000">
            <a:off x="8439878" y="5850862"/>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9E8541-FA8A-4117-90A5-95E6E9B80D9D}"/>
              </a:ext>
            </a:extLst>
          </p:cNvPr>
          <p:cNvSpPr>
            <a:spLocks noGrp="1"/>
          </p:cNvSpPr>
          <p:nvPr>
            <p:ph type="title"/>
          </p:nvPr>
        </p:nvSpPr>
        <p:spPr>
          <a:xfrm>
            <a:off x="6365964" y="1864903"/>
            <a:ext cx="4562856" cy="1563624"/>
          </a:xfrm>
        </p:spPr>
        <p:txBody>
          <a:bodyPr vert="horz" lIns="91440" tIns="0" rIns="91440" bIns="0" rtlCol="0" anchor="b" anchorCtr="0">
            <a:noAutofit/>
          </a:bodyPr>
          <a:lstStyle>
            <a:lvl1pPr>
              <a:defRPr lang="en-US" sz="3600" b="0" baseline="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298736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lank ">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1104900" y="0"/>
            <a:ext cx="11087100" cy="6858000"/>
          </a:xfrm>
        </p:spPr>
        <p:txBody>
          <a:bodyPr/>
          <a:lstStyle/>
          <a:p>
            <a:r>
              <a:rPr lang="en-US"/>
              <a:t>Click icon to add picture</a:t>
            </a:r>
            <a:endParaRPr lang="en-US" dirty="0"/>
          </a:p>
        </p:txBody>
      </p:sp>
      <p:sp>
        <p:nvSpPr>
          <p:cNvPr id="5" name="Title 4">
            <a:extLst>
              <a:ext uri="{FF2B5EF4-FFF2-40B4-BE49-F238E27FC236}">
                <a16:creationId xmlns:a16="http://schemas.microsoft.com/office/drawing/2014/main" id="{BAB3F602-0F3F-45E1-BDB9-44D57F6096E3}"/>
              </a:ext>
            </a:extLst>
          </p:cNvPr>
          <p:cNvSpPr>
            <a:spLocks noGrp="1"/>
          </p:cNvSpPr>
          <p:nvPr>
            <p:ph type="title" hasCustomPrompt="1"/>
          </p:nvPr>
        </p:nvSpPr>
        <p:spPr>
          <a:xfrm>
            <a:off x="9385986" y="853066"/>
            <a:ext cx="2097590" cy="1331680"/>
          </a:xfrm>
        </p:spPr>
        <p:txBody>
          <a:bodyPr>
            <a:normAutofit/>
          </a:bodyPr>
          <a:lstStyle>
            <a:lvl1pPr algn="ctr">
              <a:defRPr sz="2800"/>
            </a:lvl1pPr>
          </a:lstStyle>
          <a:p>
            <a:r>
              <a:rPr lang="en-US" dirty="0"/>
              <a:t>Caption</a:t>
            </a:r>
          </a:p>
        </p:txBody>
      </p:sp>
    </p:spTree>
    <p:extLst>
      <p:ext uri="{BB962C8B-B14F-4D97-AF65-F5344CB8AC3E}">
        <p14:creationId xmlns:p14="http://schemas.microsoft.com/office/powerpoint/2010/main" val="1065463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D01DAC-95B2-4F9E-A9B4-92382F943753}"/>
              </a:ext>
            </a:extLst>
          </p:cNvPr>
          <p:cNvSpPr>
            <a:spLocks noGrp="1"/>
          </p:cNvSpPr>
          <p:nvPr>
            <p:ph type="title"/>
          </p:nvPr>
        </p:nvSpPr>
        <p:spPr>
          <a:xfrm>
            <a:off x="1104900" y="365125"/>
            <a:ext cx="10248899" cy="7032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7D57AA7-D108-4C6F-9455-5A9AC5F7DB73}"/>
              </a:ext>
            </a:extLst>
          </p:cNvPr>
          <p:cNvSpPr>
            <a:spLocks noGrp="1"/>
          </p:cNvSpPr>
          <p:nvPr>
            <p:ph type="body" idx="1"/>
          </p:nvPr>
        </p:nvSpPr>
        <p:spPr>
          <a:xfrm>
            <a:off x="1104900" y="1825625"/>
            <a:ext cx="10248899"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3BBCC2B-A9FA-4472-8509-74B42C12A8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cxnSp>
        <p:nvCxnSpPr>
          <p:cNvPr id="13" name="Straight Connector 12">
            <a:extLst>
              <a:ext uri="{FF2B5EF4-FFF2-40B4-BE49-F238E27FC236}">
                <a16:creationId xmlns:a16="http://schemas.microsoft.com/office/drawing/2014/main" id="{1BD32F58-EB48-4836-BA45-971BA1AA1608}"/>
              </a:ext>
            </a:extLst>
          </p:cNvPr>
          <p:cNvCxnSpPr/>
          <p:nvPr userDrawn="1"/>
        </p:nvCxnSpPr>
        <p:spPr>
          <a:xfrm>
            <a:off x="559704" y="5537210"/>
            <a:ext cx="0" cy="1320791"/>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sp>
        <p:nvSpPr>
          <p:cNvPr id="18" name="Shape 61">
            <a:extLst>
              <a:ext uri="{FF2B5EF4-FFF2-40B4-BE49-F238E27FC236}">
                <a16:creationId xmlns:a16="http://schemas.microsoft.com/office/drawing/2014/main" id="{9DA099E0-27DA-42BD-9D42-E4CA07B78FDD}"/>
              </a:ext>
            </a:extLst>
          </p:cNvPr>
          <p:cNvSpPr/>
          <p:nvPr userDrawn="1"/>
        </p:nvSpPr>
        <p:spPr>
          <a:xfrm rot="16200000">
            <a:off x="-1548505" y="3225098"/>
            <a:ext cx="4216420" cy="407804"/>
          </a:xfrm>
          <a:prstGeom prst="rect">
            <a:avLst/>
          </a:prstGeom>
          <a:ln w="3175">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marL="0" indent="0" algn="ctr">
              <a:buFont typeface="Arial" panose="020B0604020202020204" pitchFamily="34" charset="0"/>
              <a:buNone/>
              <a:defRPr sz="3000">
                <a:solidFill>
                  <a:srgbClr val="3A3B39"/>
                </a:solidFill>
                <a:latin typeface="Bebas"/>
                <a:ea typeface="Bebas"/>
                <a:cs typeface="Bebas"/>
                <a:sym typeface="Bebas"/>
              </a:defRPr>
            </a:pPr>
            <a:r>
              <a:rPr lang="en-US" sz="2400" b="1" kern="1200" spc="600" dirty="0">
                <a:solidFill>
                  <a:srgbClr val="2F3342"/>
                </a:solidFill>
                <a:latin typeface="+mn-lt"/>
                <a:ea typeface="+mn-ea"/>
                <a:cs typeface="+mn-cs"/>
                <a:sym typeface="Bebas"/>
              </a:rPr>
              <a:t>4</a:t>
            </a:r>
            <a:r>
              <a:rPr lang="en-US" sz="2400" b="1" kern="1200" spc="600" baseline="30000" dirty="0">
                <a:solidFill>
                  <a:srgbClr val="2F3342"/>
                </a:solidFill>
                <a:latin typeface="+mn-lt"/>
                <a:ea typeface="+mn-ea"/>
                <a:cs typeface="+mn-cs"/>
                <a:sym typeface="Bebas"/>
              </a:rPr>
              <a:t>TH </a:t>
            </a:r>
            <a:r>
              <a:rPr lang="en-US" sz="2400" b="1" kern="1200" spc="600" dirty="0">
                <a:solidFill>
                  <a:schemeClr val="accent1"/>
                </a:solidFill>
                <a:latin typeface="+mn-lt"/>
                <a:ea typeface="+mn-ea"/>
                <a:cs typeface="+mn-cs"/>
                <a:sym typeface="Bebas"/>
              </a:rPr>
              <a:t>COFFEE</a:t>
            </a:r>
            <a:endParaRPr lang="en-US" sz="2400" b="1" i="0" spc="600" dirty="0">
              <a:solidFill>
                <a:schemeClr val="accent1"/>
              </a:solidFill>
              <a:latin typeface="+mn-lt"/>
              <a:cs typeface="Gill Sans" panose="020B0502020104020203" pitchFamily="34" charset="-79"/>
            </a:endParaRPr>
          </a:p>
        </p:txBody>
      </p:sp>
      <p:sp>
        <p:nvSpPr>
          <p:cNvPr id="19" name="Номер слайда 21">
            <a:extLst>
              <a:ext uri="{FF2B5EF4-FFF2-40B4-BE49-F238E27FC236}">
                <a16:creationId xmlns:a16="http://schemas.microsoft.com/office/drawing/2014/main" id="{BDEFFF1D-21D1-45B8-A062-F9140F937EE2}"/>
              </a:ext>
            </a:extLst>
          </p:cNvPr>
          <p:cNvSpPr txBox="1">
            <a:spLocks/>
          </p:cNvSpPr>
          <p:nvPr userDrawn="1"/>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pPr/>
              <a:t>‹#›</a:t>
            </a:fld>
            <a:endParaRPr lang="en-US" sz="1000" dirty="0"/>
          </a:p>
        </p:txBody>
      </p:sp>
      <p:cxnSp>
        <p:nvCxnSpPr>
          <p:cNvPr id="20" name="Straight Connector 19">
            <a:extLst>
              <a:ext uri="{FF2B5EF4-FFF2-40B4-BE49-F238E27FC236}">
                <a16:creationId xmlns:a16="http://schemas.microsoft.com/office/drawing/2014/main" id="{DFEBA112-2FA0-448A-A373-EB297C4661F0}"/>
              </a:ext>
            </a:extLst>
          </p:cNvPr>
          <p:cNvCxnSpPr/>
          <p:nvPr userDrawn="1"/>
        </p:nvCxnSpPr>
        <p:spPr>
          <a:xfrm>
            <a:off x="559704" y="0"/>
            <a:ext cx="0" cy="1320791"/>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065101"/>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60" r:id="rId3"/>
    <p:sldLayoutId id="2147483663" r:id="rId4"/>
    <p:sldLayoutId id="2147483661" r:id="rId5"/>
    <p:sldLayoutId id="2147483662" r:id="rId6"/>
    <p:sldLayoutId id="2147483664" r:id="rId7"/>
    <p:sldLayoutId id="2147483665" r:id="rId8"/>
    <p:sldLayoutId id="2147483668" r:id="rId9"/>
    <p:sldLayoutId id="2147483677" r:id="rId10"/>
    <p:sldLayoutId id="2147483673" r:id="rId11"/>
    <p:sldLayoutId id="2147483674" r:id="rId12"/>
    <p:sldLayoutId id="2147483680" r:id="rId13"/>
    <p:sldLayoutId id="2147483678" r:id="rId14"/>
    <p:sldLayoutId id="2147483679" r:id="rId1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7.png"/><Relationship Id="rId5" Type="http://schemas.openxmlformats.org/officeDocument/2006/relationships/image" Target="../media/image13.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7.png"/><Relationship Id="rId5" Type="http://schemas.openxmlformats.org/officeDocument/2006/relationships/image" Target="../media/image14.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audio" Target="../media/media29.mp3"/><Relationship Id="rId13" Type="http://schemas.openxmlformats.org/officeDocument/2006/relationships/slideLayout" Target="../slideLayouts/slideLayout5.xml"/><Relationship Id="rId3" Type="http://schemas.microsoft.com/office/2007/relationships/media" Target="../media/media27.mp3"/><Relationship Id="rId7" Type="http://schemas.microsoft.com/office/2007/relationships/media" Target="../media/media29.mp3"/><Relationship Id="rId12" Type="http://schemas.openxmlformats.org/officeDocument/2006/relationships/audio" Target="../media/media31.mp3"/><Relationship Id="rId17" Type="http://schemas.openxmlformats.org/officeDocument/2006/relationships/image" Target="../media/image2.png"/><Relationship Id="rId2" Type="http://schemas.openxmlformats.org/officeDocument/2006/relationships/audio" Target="../media/media26.mp3"/><Relationship Id="rId16" Type="http://schemas.openxmlformats.org/officeDocument/2006/relationships/image" Target="../media/image4.png"/><Relationship Id="rId1" Type="http://schemas.microsoft.com/office/2007/relationships/media" Target="../media/media26.mp3"/><Relationship Id="rId6" Type="http://schemas.openxmlformats.org/officeDocument/2006/relationships/audio" Target="../media/media28.mp3"/><Relationship Id="rId11" Type="http://schemas.microsoft.com/office/2007/relationships/media" Target="../media/media31.mp3"/><Relationship Id="rId5" Type="http://schemas.microsoft.com/office/2007/relationships/media" Target="../media/media28.mp3"/><Relationship Id="rId15" Type="http://schemas.openxmlformats.org/officeDocument/2006/relationships/image" Target="../media/image15.jpeg"/><Relationship Id="rId10" Type="http://schemas.openxmlformats.org/officeDocument/2006/relationships/audio" Target="../media/media30.mp3"/><Relationship Id="rId4" Type="http://schemas.openxmlformats.org/officeDocument/2006/relationships/audio" Target="../media/media27.mp3"/><Relationship Id="rId9" Type="http://schemas.microsoft.com/office/2007/relationships/media" Target="../media/media30.mp3"/><Relationship Id="rId1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audio" Target="../media/media35.mp3"/><Relationship Id="rId13" Type="http://schemas.microsoft.com/office/2007/relationships/media" Target="../media/media38.mp3"/><Relationship Id="rId18" Type="http://schemas.openxmlformats.org/officeDocument/2006/relationships/notesSlide" Target="../notesSlides/notesSlide13.xml"/><Relationship Id="rId3" Type="http://schemas.microsoft.com/office/2007/relationships/media" Target="../media/media33.mp3"/><Relationship Id="rId21" Type="http://schemas.openxmlformats.org/officeDocument/2006/relationships/image" Target="../media/image2.png"/><Relationship Id="rId7" Type="http://schemas.microsoft.com/office/2007/relationships/media" Target="../media/media35.mp3"/><Relationship Id="rId12" Type="http://schemas.openxmlformats.org/officeDocument/2006/relationships/audio" Target="../media/media37.mp3"/><Relationship Id="rId17" Type="http://schemas.openxmlformats.org/officeDocument/2006/relationships/slideLayout" Target="../slideLayouts/slideLayout5.xml"/><Relationship Id="rId2" Type="http://schemas.openxmlformats.org/officeDocument/2006/relationships/audio" Target="../media/media32.mp3"/><Relationship Id="rId16" Type="http://schemas.openxmlformats.org/officeDocument/2006/relationships/audio" Target="../media/media39.mp3"/><Relationship Id="rId20" Type="http://schemas.openxmlformats.org/officeDocument/2006/relationships/image" Target="../media/image4.png"/><Relationship Id="rId1" Type="http://schemas.microsoft.com/office/2007/relationships/media" Target="../media/media32.mp3"/><Relationship Id="rId6" Type="http://schemas.openxmlformats.org/officeDocument/2006/relationships/audio" Target="../media/media34.mp3"/><Relationship Id="rId11" Type="http://schemas.microsoft.com/office/2007/relationships/media" Target="../media/media37.mp3"/><Relationship Id="rId5" Type="http://schemas.microsoft.com/office/2007/relationships/media" Target="../media/media34.mp3"/><Relationship Id="rId15" Type="http://schemas.microsoft.com/office/2007/relationships/media" Target="../media/media39.mp3"/><Relationship Id="rId10" Type="http://schemas.openxmlformats.org/officeDocument/2006/relationships/audio" Target="../media/media36.mp3"/><Relationship Id="rId19" Type="http://schemas.openxmlformats.org/officeDocument/2006/relationships/image" Target="../media/image15.jpeg"/><Relationship Id="rId4" Type="http://schemas.openxmlformats.org/officeDocument/2006/relationships/audio" Target="../media/media33.mp3"/><Relationship Id="rId9" Type="http://schemas.microsoft.com/office/2007/relationships/media" Target="../media/media36.mp3"/><Relationship Id="rId14" Type="http://schemas.openxmlformats.org/officeDocument/2006/relationships/audio" Target="../media/media38.mp3"/></Relationships>
</file>

<file path=ppt/slides/_rels/slide14.xml.rels><?xml version="1.0" encoding="UTF-8" standalone="yes"?>
<Relationships xmlns="http://schemas.openxmlformats.org/package/2006/relationships"><Relationship Id="rId8" Type="http://schemas.openxmlformats.org/officeDocument/2006/relationships/audio" Target="../media/media43.mp3"/><Relationship Id="rId13" Type="http://schemas.openxmlformats.org/officeDocument/2006/relationships/image" Target="../media/image16.jpeg"/><Relationship Id="rId3" Type="http://schemas.microsoft.com/office/2007/relationships/media" Target="../media/media41.mp3"/><Relationship Id="rId7" Type="http://schemas.microsoft.com/office/2007/relationships/media" Target="../media/media43.mp3"/><Relationship Id="rId12" Type="http://schemas.openxmlformats.org/officeDocument/2006/relationships/notesSlide" Target="../notesSlides/notesSlide14.xml"/><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audio" Target="../media/media42.mp3"/><Relationship Id="rId11" Type="http://schemas.openxmlformats.org/officeDocument/2006/relationships/slideLayout" Target="../slideLayouts/slideLayout6.xml"/><Relationship Id="rId5" Type="http://schemas.microsoft.com/office/2007/relationships/media" Target="../media/media42.mp3"/><Relationship Id="rId15" Type="http://schemas.openxmlformats.org/officeDocument/2006/relationships/image" Target="../media/image2.png"/><Relationship Id="rId10" Type="http://schemas.openxmlformats.org/officeDocument/2006/relationships/audio" Target="../media/media44.mp3"/><Relationship Id="rId4" Type="http://schemas.openxmlformats.org/officeDocument/2006/relationships/audio" Target="../media/media41.mp3"/><Relationship Id="rId9" Type="http://schemas.microsoft.com/office/2007/relationships/media" Target="../media/media44.mp3"/><Relationship Id="rId1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audio" Target="../media/media48.mp3"/><Relationship Id="rId13" Type="http://schemas.microsoft.com/office/2007/relationships/media" Target="../media/media51.mp3"/><Relationship Id="rId18" Type="http://schemas.openxmlformats.org/officeDocument/2006/relationships/image" Target="../media/image16.jpeg"/><Relationship Id="rId3" Type="http://schemas.microsoft.com/office/2007/relationships/media" Target="../media/media46.mp3"/><Relationship Id="rId7" Type="http://schemas.microsoft.com/office/2007/relationships/media" Target="../media/media48.mp3"/><Relationship Id="rId12" Type="http://schemas.openxmlformats.org/officeDocument/2006/relationships/audio" Target="../media/media50.mp3"/><Relationship Id="rId17" Type="http://schemas.openxmlformats.org/officeDocument/2006/relationships/image" Target="../media/image17.jpeg"/><Relationship Id="rId2" Type="http://schemas.openxmlformats.org/officeDocument/2006/relationships/audio" Target="../media/media45.mp3"/><Relationship Id="rId16" Type="http://schemas.openxmlformats.org/officeDocument/2006/relationships/notesSlide" Target="../notesSlides/notesSlide15.xml"/><Relationship Id="rId20" Type="http://schemas.openxmlformats.org/officeDocument/2006/relationships/image" Target="../media/image2.png"/><Relationship Id="rId1" Type="http://schemas.microsoft.com/office/2007/relationships/media" Target="../media/media45.mp3"/><Relationship Id="rId6" Type="http://schemas.openxmlformats.org/officeDocument/2006/relationships/audio" Target="../media/media47.mp3"/><Relationship Id="rId11" Type="http://schemas.microsoft.com/office/2007/relationships/media" Target="../media/media50.mp3"/><Relationship Id="rId5" Type="http://schemas.microsoft.com/office/2007/relationships/media" Target="../media/media47.mp3"/><Relationship Id="rId15" Type="http://schemas.openxmlformats.org/officeDocument/2006/relationships/slideLayout" Target="../slideLayouts/slideLayout6.xml"/><Relationship Id="rId10" Type="http://schemas.openxmlformats.org/officeDocument/2006/relationships/audio" Target="../media/media49.mp3"/><Relationship Id="rId19" Type="http://schemas.openxmlformats.org/officeDocument/2006/relationships/image" Target="../media/image4.png"/><Relationship Id="rId4" Type="http://schemas.openxmlformats.org/officeDocument/2006/relationships/audio" Target="../media/media46.mp3"/><Relationship Id="rId9" Type="http://schemas.microsoft.com/office/2007/relationships/media" Target="../media/media49.mp3"/><Relationship Id="rId14" Type="http://schemas.openxmlformats.org/officeDocument/2006/relationships/audio" Target="../media/media51.mp3"/></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audio" Target="../media/media56.mp3"/><Relationship Id="rId13" Type="http://schemas.openxmlformats.org/officeDocument/2006/relationships/image" Target="../media/image19.png"/><Relationship Id="rId3" Type="http://schemas.microsoft.com/office/2007/relationships/media" Target="../media/media54.mp3"/><Relationship Id="rId7" Type="http://schemas.microsoft.com/office/2007/relationships/media" Target="../media/media56.mp3"/><Relationship Id="rId12" Type="http://schemas.openxmlformats.org/officeDocument/2006/relationships/notesSlide" Target="../notesSlides/notesSlide17.xml"/><Relationship Id="rId2" Type="http://schemas.openxmlformats.org/officeDocument/2006/relationships/audio" Target="../media/media53.mp3"/><Relationship Id="rId1" Type="http://schemas.microsoft.com/office/2007/relationships/media" Target="../media/media53.mp3"/><Relationship Id="rId6" Type="http://schemas.openxmlformats.org/officeDocument/2006/relationships/audio" Target="../media/media55.mp3"/><Relationship Id="rId11" Type="http://schemas.openxmlformats.org/officeDocument/2006/relationships/slideLayout" Target="../slideLayouts/slideLayout7.xml"/><Relationship Id="rId5" Type="http://schemas.microsoft.com/office/2007/relationships/media" Target="../media/media55.mp3"/><Relationship Id="rId15" Type="http://schemas.openxmlformats.org/officeDocument/2006/relationships/image" Target="../media/image2.png"/><Relationship Id="rId10" Type="http://schemas.openxmlformats.org/officeDocument/2006/relationships/audio" Target="../media/media57.mp3"/><Relationship Id="rId4" Type="http://schemas.openxmlformats.org/officeDocument/2006/relationships/audio" Target="../media/media54.mp3"/><Relationship Id="rId9" Type="http://schemas.microsoft.com/office/2007/relationships/media" Target="../media/media57.mp3"/><Relationship Id="rId1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audio" Target="../media/media61.mp3"/><Relationship Id="rId13" Type="http://schemas.microsoft.com/office/2007/relationships/media" Target="../media/media64.mp3"/><Relationship Id="rId18" Type="http://schemas.openxmlformats.org/officeDocument/2006/relationships/notesSlide" Target="../notesSlides/notesSlide18.xml"/><Relationship Id="rId3" Type="http://schemas.microsoft.com/office/2007/relationships/media" Target="../media/media59.mp3"/><Relationship Id="rId21" Type="http://schemas.openxmlformats.org/officeDocument/2006/relationships/image" Target="../media/image2.png"/><Relationship Id="rId7" Type="http://schemas.microsoft.com/office/2007/relationships/media" Target="../media/media61.mp3"/><Relationship Id="rId12" Type="http://schemas.openxmlformats.org/officeDocument/2006/relationships/audio" Target="../media/media63.mp3"/><Relationship Id="rId17" Type="http://schemas.openxmlformats.org/officeDocument/2006/relationships/slideLayout" Target="../slideLayouts/slideLayout7.xml"/><Relationship Id="rId2" Type="http://schemas.openxmlformats.org/officeDocument/2006/relationships/audio" Target="../media/media58.mp3"/><Relationship Id="rId16" Type="http://schemas.openxmlformats.org/officeDocument/2006/relationships/audio" Target="../media/media65.mp3"/><Relationship Id="rId20" Type="http://schemas.openxmlformats.org/officeDocument/2006/relationships/image" Target="../media/image7.png"/><Relationship Id="rId1" Type="http://schemas.microsoft.com/office/2007/relationships/media" Target="../media/media58.mp3"/><Relationship Id="rId6" Type="http://schemas.openxmlformats.org/officeDocument/2006/relationships/audio" Target="../media/media60.mp3"/><Relationship Id="rId11" Type="http://schemas.microsoft.com/office/2007/relationships/media" Target="../media/media63.mp3"/><Relationship Id="rId5" Type="http://schemas.microsoft.com/office/2007/relationships/media" Target="../media/media60.mp3"/><Relationship Id="rId15" Type="http://schemas.microsoft.com/office/2007/relationships/media" Target="../media/media65.mp3"/><Relationship Id="rId10" Type="http://schemas.openxmlformats.org/officeDocument/2006/relationships/audio" Target="../media/media62.mp3"/><Relationship Id="rId19" Type="http://schemas.openxmlformats.org/officeDocument/2006/relationships/image" Target="../media/image20.png"/><Relationship Id="rId4" Type="http://schemas.openxmlformats.org/officeDocument/2006/relationships/audio" Target="../media/media59.mp3"/><Relationship Id="rId9" Type="http://schemas.microsoft.com/office/2007/relationships/media" Target="../media/media62.mp3"/><Relationship Id="rId14" Type="http://schemas.openxmlformats.org/officeDocument/2006/relationships/audio" Target="../media/media64.mp3"/></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microsoft.com/office/2007/relationships/media" Target="../media/media67.mp3"/><Relationship Id="rId7" Type="http://schemas.openxmlformats.org/officeDocument/2006/relationships/slideLayout" Target="../slideLayouts/slideLayout7.xml"/><Relationship Id="rId2" Type="http://schemas.openxmlformats.org/officeDocument/2006/relationships/audio" Target="../media/media66.mp3"/><Relationship Id="rId1" Type="http://schemas.microsoft.com/office/2007/relationships/media" Target="../media/media66.mp3"/><Relationship Id="rId6" Type="http://schemas.openxmlformats.org/officeDocument/2006/relationships/audio" Target="../media/media68.mp3"/><Relationship Id="rId11" Type="http://schemas.openxmlformats.org/officeDocument/2006/relationships/image" Target="../media/image7.png"/><Relationship Id="rId5" Type="http://schemas.microsoft.com/office/2007/relationships/media" Target="../media/media68.mp3"/><Relationship Id="rId10" Type="http://schemas.openxmlformats.org/officeDocument/2006/relationships/image" Target="../media/image2.png"/><Relationship Id="rId4" Type="http://schemas.openxmlformats.org/officeDocument/2006/relationships/audio" Target="../media/media67.mp3"/><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p3"/><Relationship Id="rId1" Type="http://schemas.microsoft.com/office/2007/relationships/media" Target="../media/media69.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go.microsoft.com/fwlink/?linkid=2006808&amp;clcid=0x409" TargetMode="External"/><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hyperlink" Target="https://www.investopedia.com/markets/stocks/sbux/#Financials" TargetMode="External"/><Relationship Id="rId5" Type="http://schemas.openxmlformats.org/officeDocument/2006/relationships/hyperlink" Target="https://factfinder.census.gov/faces/nav/jsf/pages/community_facts.xhtml" TargetMode="External"/><Relationship Id="rId4" Type="http://schemas.openxmlformats.org/officeDocument/2006/relationships/hyperlink" Target="https://www.nasdaq.com/article/new-franchises-team-up-and-make-cobranding-work-cm129748" TargetMode="External"/></Relationships>
</file>

<file path=ppt/slides/_rels/slide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5.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jpeg"/><Relationship Id="rId5" Type="http://schemas.microsoft.com/office/2007/relationships/media" Target="../media/media5.mp3"/><Relationship Id="rId10" Type="http://schemas.openxmlformats.org/officeDocument/2006/relationships/notesSlide" Target="../notesSlides/notesSlide3.xml"/><Relationship Id="rId4" Type="http://schemas.openxmlformats.org/officeDocument/2006/relationships/audio" Target="../media/media4.mp3"/><Relationship Id="rId9" Type="http://schemas.openxmlformats.org/officeDocument/2006/relationships/slideLayout" Target="../slideLayouts/slideLayout4.xml"/><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audio" Target="../media/media10.mp3"/><Relationship Id="rId13" Type="http://schemas.openxmlformats.org/officeDocument/2006/relationships/slideLayout" Target="../slideLayouts/slideLayout8.xml"/><Relationship Id="rId3" Type="http://schemas.microsoft.com/office/2007/relationships/media" Target="../media/media8.mp3"/><Relationship Id="rId7" Type="http://schemas.microsoft.com/office/2007/relationships/media" Target="../media/media10.mp3"/><Relationship Id="rId12" Type="http://schemas.openxmlformats.org/officeDocument/2006/relationships/audio" Target="../media/media12.mp3"/><Relationship Id="rId17" Type="http://schemas.openxmlformats.org/officeDocument/2006/relationships/image" Target="../media/image2.png"/><Relationship Id="rId2" Type="http://schemas.openxmlformats.org/officeDocument/2006/relationships/audio" Target="../media/media7.mp3"/><Relationship Id="rId16" Type="http://schemas.openxmlformats.org/officeDocument/2006/relationships/image" Target="../media/image7.png"/><Relationship Id="rId1" Type="http://schemas.microsoft.com/office/2007/relationships/media" Target="../media/media7.mp3"/><Relationship Id="rId6" Type="http://schemas.openxmlformats.org/officeDocument/2006/relationships/audio" Target="../media/media9.mp3"/><Relationship Id="rId11" Type="http://schemas.microsoft.com/office/2007/relationships/media" Target="../media/media12.mp3"/><Relationship Id="rId5" Type="http://schemas.microsoft.com/office/2007/relationships/media" Target="../media/media9.mp3"/><Relationship Id="rId15" Type="http://schemas.openxmlformats.org/officeDocument/2006/relationships/image" Target="../media/image6.png"/><Relationship Id="rId10" Type="http://schemas.openxmlformats.org/officeDocument/2006/relationships/audio" Target="../media/media11.mp3"/><Relationship Id="rId4" Type="http://schemas.openxmlformats.org/officeDocument/2006/relationships/audio" Target="../media/media8.mp3"/><Relationship Id="rId9" Type="http://schemas.microsoft.com/office/2007/relationships/media" Target="../media/media11.mp3"/><Relationship Id="rId1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audio" Target="../media/media18.mp3"/><Relationship Id="rId13" Type="http://schemas.openxmlformats.org/officeDocument/2006/relationships/slideLayout" Target="../slideLayouts/slideLayout8.xml"/><Relationship Id="rId3" Type="http://schemas.microsoft.com/office/2007/relationships/media" Target="../media/media16.mp3"/><Relationship Id="rId7" Type="http://schemas.microsoft.com/office/2007/relationships/media" Target="../media/media18.mp3"/><Relationship Id="rId12" Type="http://schemas.openxmlformats.org/officeDocument/2006/relationships/audio" Target="../media/media20.mp3"/><Relationship Id="rId17" Type="http://schemas.openxmlformats.org/officeDocument/2006/relationships/image" Target="../media/image2.png"/><Relationship Id="rId2" Type="http://schemas.openxmlformats.org/officeDocument/2006/relationships/audio" Target="../media/media15.mp3"/><Relationship Id="rId16" Type="http://schemas.openxmlformats.org/officeDocument/2006/relationships/image" Target="../media/image4.png"/><Relationship Id="rId1" Type="http://schemas.microsoft.com/office/2007/relationships/media" Target="../media/media15.mp3"/><Relationship Id="rId6" Type="http://schemas.openxmlformats.org/officeDocument/2006/relationships/audio" Target="../media/media17.mp3"/><Relationship Id="rId11" Type="http://schemas.microsoft.com/office/2007/relationships/media" Target="../media/media20.mp3"/><Relationship Id="rId5" Type="http://schemas.microsoft.com/office/2007/relationships/media" Target="../media/media17.mp3"/><Relationship Id="rId15" Type="http://schemas.openxmlformats.org/officeDocument/2006/relationships/image" Target="../media/image10.jpeg"/><Relationship Id="rId10" Type="http://schemas.openxmlformats.org/officeDocument/2006/relationships/audio" Target="../media/media19.mp3"/><Relationship Id="rId4" Type="http://schemas.openxmlformats.org/officeDocument/2006/relationships/audio" Target="../media/media16.mp3"/><Relationship Id="rId9" Type="http://schemas.microsoft.com/office/2007/relationships/media" Target="../media/media19.mp3"/><Relationship Id="rId1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2.mp3"/><Relationship Id="rId7" Type="http://schemas.openxmlformats.org/officeDocument/2006/relationships/image" Target="../media/image4.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audio" Target="../media/media22.mp3"/><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DutchBro</a:t>
            </a:r>
            <a:endParaRPr lang="en-US" dirty="0"/>
          </a:p>
        </p:txBody>
      </p:sp>
      <p:sp>
        <p:nvSpPr>
          <p:cNvPr id="10" name="Text Placeholder 9"/>
          <p:cNvSpPr>
            <a:spLocks noGrp="1"/>
          </p:cNvSpPr>
          <p:nvPr>
            <p:ph type="body" idx="1"/>
          </p:nvPr>
        </p:nvSpPr>
        <p:spPr/>
        <p:txBody>
          <a:bodyPr/>
          <a:lstStyle/>
          <a:p>
            <a:r>
              <a:rPr lang="en-US"/>
              <a:t>plus</a:t>
            </a:r>
            <a:endParaRPr lang="en-US" dirty="0"/>
          </a:p>
        </p:txBody>
      </p:sp>
      <p:sp>
        <p:nvSpPr>
          <p:cNvPr id="3" name="Rectangle 2">
            <a:extLst>
              <a:ext uri="{FF2B5EF4-FFF2-40B4-BE49-F238E27FC236}">
                <a16:creationId xmlns:a16="http://schemas.microsoft.com/office/drawing/2014/main" id="{5440FD38-BC62-4159-B6E8-A1A2699921A5}"/>
              </a:ext>
            </a:extLst>
          </p:cNvPr>
          <p:cNvSpPr/>
          <p:nvPr/>
        </p:nvSpPr>
        <p:spPr>
          <a:xfrm>
            <a:off x="345232" y="2410440"/>
            <a:ext cx="410547" cy="2276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1">
            <a:hlinkClick r:id="" action="ppaction://media"/>
            <a:extLst>
              <a:ext uri="{FF2B5EF4-FFF2-40B4-BE49-F238E27FC236}">
                <a16:creationId xmlns:a16="http://schemas.microsoft.com/office/drawing/2014/main" id="{9277D1AC-7E60-4D39-A71C-B9A93C82DB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8100" y="6248400"/>
            <a:ext cx="609600" cy="609600"/>
          </a:xfrm>
          <a:prstGeom prst="rect">
            <a:avLst/>
          </a:prstGeom>
        </p:spPr>
      </p:pic>
    </p:spTree>
    <p:extLst>
      <p:ext uri="{BB962C8B-B14F-4D97-AF65-F5344CB8AC3E}">
        <p14:creationId xmlns:p14="http://schemas.microsoft.com/office/powerpoint/2010/main" val="3876646394"/>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0A127CD-9CA2-432E-9EAD-D49495E8F40B}"/>
              </a:ext>
            </a:extLst>
          </p:cNvPr>
          <p:cNvSpPr>
            <a:spLocks noGrp="1"/>
          </p:cNvSpPr>
          <p:nvPr>
            <p:ph type="pic" sz="quarter" idx="56"/>
          </p:nvPr>
        </p:nvSpPr>
        <p:spPr/>
      </p:sp>
      <p:sp>
        <p:nvSpPr>
          <p:cNvPr id="3" name="Picture Placeholder 2">
            <a:extLst>
              <a:ext uri="{FF2B5EF4-FFF2-40B4-BE49-F238E27FC236}">
                <a16:creationId xmlns:a16="http://schemas.microsoft.com/office/drawing/2014/main" id="{A4134D07-E86B-44C4-AA6C-54AD1830FE53}"/>
              </a:ext>
            </a:extLst>
          </p:cNvPr>
          <p:cNvSpPr>
            <a:spLocks noGrp="1"/>
          </p:cNvSpPr>
          <p:nvPr>
            <p:ph type="pic" sz="quarter" idx="87"/>
          </p:nvPr>
        </p:nvSpPr>
        <p:spPr/>
      </p:sp>
      <p:pic>
        <p:nvPicPr>
          <p:cNvPr id="6" name="Picture 5">
            <a:extLst>
              <a:ext uri="{FF2B5EF4-FFF2-40B4-BE49-F238E27FC236}">
                <a16:creationId xmlns:a16="http://schemas.microsoft.com/office/drawing/2014/main" id="{A9611215-FB57-46DC-82AF-F6BB00D52926}"/>
              </a:ext>
            </a:extLst>
          </p:cNvPr>
          <p:cNvPicPr>
            <a:picLocks noChangeAspect="1"/>
          </p:cNvPicPr>
          <p:nvPr/>
        </p:nvPicPr>
        <p:blipFill>
          <a:blip r:embed="rId5"/>
          <a:stretch>
            <a:fillRect/>
          </a:stretch>
        </p:blipFill>
        <p:spPr>
          <a:xfrm>
            <a:off x="1104765" y="914399"/>
            <a:ext cx="11087235" cy="5199018"/>
          </a:xfrm>
          <a:prstGeom prst="rect">
            <a:avLst/>
          </a:prstGeom>
        </p:spPr>
      </p:pic>
      <p:sp>
        <p:nvSpPr>
          <p:cNvPr id="5" name="Title 4">
            <a:extLst>
              <a:ext uri="{FF2B5EF4-FFF2-40B4-BE49-F238E27FC236}">
                <a16:creationId xmlns:a16="http://schemas.microsoft.com/office/drawing/2014/main" id="{E07E34BF-5072-4FEA-8E70-F7C06E031F85}"/>
              </a:ext>
            </a:extLst>
          </p:cNvPr>
          <p:cNvSpPr>
            <a:spLocks noGrp="1"/>
          </p:cNvSpPr>
          <p:nvPr>
            <p:ph type="title"/>
          </p:nvPr>
        </p:nvSpPr>
        <p:spPr>
          <a:xfrm>
            <a:off x="1104766" y="139912"/>
            <a:ext cx="2108698" cy="774487"/>
          </a:xfrm>
        </p:spPr>
        <p:txBody>
          <a:bodyPr/>
          <a:lstStyle/>
          <a:p>
            <a:r>
              <a:rPr lang="en-US" sz="5400" dirty="0"/>
              <a:t>SWOT</a:t>
            </a:r>
          </a:p>
        </p:txBody>
      </p:sp>
      <p:pic>
        <p:nvPicPr>
          <p:cNvPr id="4" name="Picture 3">
            <a:extLst>
              <a:ext uri="{FF2B5EF4-FFF2-40B4-BE49-F238E27FC236}">
                <a16:creationId xmlns:a16="http://schemas.microsoft.com/office/drawing/2014/main" id="{1E8EA6EB-70F0-4494-B2F8-A83367C5463F}"/>
              </a:ext>
            </a:extLst>
          </p:cNvPr>
          <p:cNvPicPr>
            <a:picLocks noChangeAspect="1"/>
          </p:cNvPicPr>
          <p:nvPr/>
        </p:nvPicPr>
        <p:blipFill>
          <a:blip r:embed="rId6"/>
          <a:stretch>
            <a:fillRect/>
          </a:stretch>
        </p:blipFill>
        <p:spPr>
          <a:xfrm>
            <a:off x="309623" y="2367760"/>
            <a:ext cx="420660" cy="2292295"/>
          </a:xfrm>
          <a:prstGeom prst="rect">
            <a:avLst/>
          </a:prstGeom>
        </p:spPr>
      </p:pic>
      <p:pic>
        <p:nvPicPr>
          <p:cNvPr id="7" name="slide 10">
            <a:hlinkClick r:id="" action="ppaction://media"/>
            <a:extLst>
              <a:ext uri="{FF2B5EF4-FFF2-40B4-BE49-F238E27FC236}">
                <a16:creationId xmlns:a16="http://schemas.microsoft.com/office/drawing/2014/main" id="{000F0859-D2BF-4C34-8A1C-8871DE47E7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2851" y="5940442"/>
            <a:ext cx="609600" cy="609600"/>
          </a:xfrm>
          <a:prstGeom prst="rect">
            <a:avLst/>
          </a:prstGeom>
        </p:spPr>
      </p:pic>
    </p:spTree>
    <p:extLst>
      <p:ext uri="{BB962C8B-B14F-4D97-AF65-F5344CB8AC3E}">
        <p14:creationId xmlns:p14="http://schemas.microsoft.com/office/powerpoint/2010/main" val="1183425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1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0A127CD-9CA2-432E-9EAD-D49495E8F40B}"/>
              </a:ext>
            </a:extLst>
          </p:cNvPr>
          <p:cNvSpPr>
            <a:spLocks noGrp="1"/>
          </p:cNvSpPr>
          <p:nvPr>
            <p:ph type="pic" sz="quarter" idx="56"/>
          </p:nvPr>
        </p:nvSpPr>
        <p:spPr>
          <a:xfrm>
            <a:off x="1104765" y="-1579"/>
            <a:ext cx="3816695" cy="6719667"/>
          </a:xfrm>
        </p:spPr>
      </p:sp>
      <p:sp>
        <p:nvSpPr>
          <p:cNvPr id="3" name="Picture Placeholder 2">
            <a:extLst>
              <a:ext uri="{FF2B5EF4-FFF2-40B4-BE49-F238E27FC236}">
                <a16:creationId xmlns:a16="http://schemas.microsoft.com/office/drawing/2014/main" id="{A4134D07-E86B-44C4-AA6C-54AD1830FE53}"/>
              </a:ext>
            </a:extLst>
          </p:cNvPr>
          <p:cNvSpPr>
            <a:spLocks noGrp="1"/>
          </p:cNvSpPr>
          <p:nvPr>
            <p:ph type="pic" sz="quarter" idx="87"/>
          </p:nvPr>
        </p:nvSpPr>
        <p:spPr/>
      </p:sp>
      <p:sp>
        <p:nvSpPr>
          <p:cNvPr id="5" name="Title 4">
            <a:extLst>
              <a:ext uri="{FF2B5EF4-FFF2-40B4-BE49-F238E27FC236}">
                <a16:creationId xmlns:a16="http://schemas.microsoft.com/office/drawing/2014/main" id="{E07E34BF-5072-4FEA-8E70-F7C06E031F85}"/>
              </a:ext>
            </a:extLst>
          </p:cNvPr>
          <p:cNvSpPr>
            <a:spLocks noGrp="1"/>
          </p:cNvSpPr>
          <p:nvPr>
            <p:ph type="title"/>
          </p:nvPr>
        </p:nvSpPr>
        <p:spPr>
          <a:xfrm>
            <a:off x="1104766" y="139912"/>
            <a:ext cx="2108698" cy="774487"/>
          </a:xfrm>
        </p:spPr>
        <p:txBody>
          <a:bodyPr/>
          <a:lstStyle/>
          <a:p>
            <a:r>
              <a:rPr lang="en-US" sz="5400" dirty="0"/>
              <a:t>SWOT</a:t>
            </a:r>
          </a:p>
        </p:txBody>
      </p:sp>
      <p:pic>
        <p:nvPicPr>
          <p:cNvPr id="7" name="Picture 6">
            <a:extLst>
              <a:ext uri="{FF2B5EF4-FFF2-40B4-BE49-F238E27FC236}">
                <a16:creationId xmlns:a16="http://schemas.microsoft.com/office/drawing/2014/main" id="{360C2702-702A-40A6-929B-F9FD019B26CE}"/>
              </a:ext>
            </a:extLst>
          </p:cNvPr>
          <p:cNvPicPr>
            <a:picLocks noChangeAspect="1"/>
          </p:cNvPicPr>
          <p:nvPr/>
        </p:nvPicPr>
        <p:blipFill>
          <a:blip r:embed="rId5"/>
          <a:stretch>
            <a:fillRect/>
          </a:stretch>
        </p:blipFill>
        <p:spPr>
          <a:xfrm>
            <a:off x="1751964" y="1055890"/>
            <a:ext cx="10440036" cy="5662198"/>
          </a:xfrm>
          <a:prstGeom prst="rect">
            <a:avLst/>
          </a:prstGeom>
        </p:spPr>
      </p:pic>
      <p:pic>
        <p:nvPicPr>
          <p:cNvPr id="4" name="Picture 3">
            <a:extLst>
              <a:ext uri="{FF2B5EF4-FFF2-40B4-BE49-F238E27FC236}">
                <a16:creationId xmlns:a16="http://schemas.microsoft.com/office/drawing/2014/main" id="{CCEA822C-2C8A-48C8-BB89-6412D84EE67F}"/>
              </a:ext>
            </a:extLst>
          </p:cNvPr>
          <p:cNvPicPr>
            <a:picLocks noChangeAspect="1"/>
          </p:cNvPicPr>
          <p:nvPr/>
        </p:nvPicPr>
        <p:blipFill>
          <a:blip r:embed="rId6"/>
          <a:stretch>
            <a:fillRect/>
          </a:stretch>
        </p:blipFill>
        <p:spPr>
          <a:xfrm>
            <a:off x="360506" y="2281272"/>
            <a:ext cx="420660" cy="2292295"/>
          </a:xfrm>
          <a:prstGeom prst="rect">
            <a:avLst/>
          </a:prstGeom>
        </p:spPr>
      </p:pic>
      <p:pic>
        <p:nvPicPr>
          <p:cNvPr id="6" name="slide 11">
            <a:hlinkClick r:id="" action="ppaction://media"/>
            <a:extLst>
              <a:ext uri="{FF2B5EF4-FFF2-40B4-BE49-F238E27FC236}">
                <a16:creationId xmlns:a16="http://schemas.microsoft.com/office/drawing/2014/main" id="{3E9D0F12-00C5-4B9A-B856-1AED59DAB3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93173" y="5868910"/>
            <a:ext cx="609600" cy="609600"/>
          </a:xfrm>
          <a:prstGeom prst="rect">
            <a:avLst/>
          </a:prstGeom>
        </p:spPr>
      </p:pic>
    </p:spTree>
    <p:extLst>
      <p:ext uri="{BB962C8B-B14F-4D97-AF65-F5344CB8AC3E}">
        <p14:creationId xmlns:p14="http://schemas.microsoft.com/office/powerpoint/2010/main" val="2612064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offee Beans" title="Coffee Beans">
            <a:extLst>
              <a:ext uri="{FF2B5EF4-FFF2-40B4-BE49-F238E27FC236}">
                <a16:creationId xmlns:a16="http://schemas.microsoft.com/office/drawing/2014/main" id="{F8670FF9-480E-49A6-A069-BFCF6D699533}"/>
              </a:ext>
            </a:extLst>
          </p:cNvPr>
          <p:cNvPicPr>
            <a:picLocks noGrp="1" noChangeAspect="1"/>
          </p:cNvPicPr>
          <p:nvPr>
            <p:ph type="pic" sz="quarter" idx="87"/>
          </p:nvPr>
        </p:nvPicPr>
        <p:blipFill>
          <a:blip r:embed="rId15">
            <a:extLst>
              <a:ext uri="{28A0092B-C50C-407E-A947-70E740481C1C}">
                <a14:useLocalDpi xmlns:a14="http://schemas.microsoft.com/office/drawing/2010/main" val="0"/>
              </a:ext>
            </a:extLst>
          </a:blip>
          <a:srcRect/>
          <a:stretch>
            <a:fillRect/>
          </a:stretch>
        </p:blipFill>
        <p:spPr/>
      </p:pic>
      <p:sp>
        <p:nvSpPr>
          <p:cNvPr id="11" name="Text Placeholder 10"/>
          <p:cNvSpPr>
            <a:spLocks noGrp="1"/>
          </p:cNvSpPr>
          <p:nvPr>
            <p:ph type="body" sz="quarter" idx="39"/>
          </p:nvPr>
        </p:nvSpPr>
        <p:spPr>
          <a:xfrm>
            <a:off x="2223958" y="990545"/>
            <a:ext cx="8606118" cy="5865876"/>
          </a:xfrm>
        </p:spPr>
        <p:txBody>
          <a:bodyPr/>
          <a:lstStyle/>
          <a:p>
            <a:r>
              <a:rPr lang="en-US" sz="4400" dirty="0">
                <a:solidFill>
                  <a:srgbClr val="E32D91"/>
                </a:solidFill>
              </a:rPr>
              <a:t>Cross-promoting merchandise. </a:t>
            </a:r>
          </a:p>
          <a:p>
            <a:r>
              <a:rPr lang="en-US" sz="4400" dirty="0">
                <a:solidFill>
                  <a:srgbClr val="E32D91"/>
                </a:solidFill>
              </a:rPr>
              <a:t>The slogan, “The Healthy Coffee”. </a:t>
            </a:r>
          </a:p>
          <a:p>
            <a:r>
              <a:rPr lang="en-US" sz="4400" dirty="0">
                <a:solidFill>
                  <a:srgbClr val="E32D91"/>
                </a:solidFill>
              </a:rPr>
              <a:t>First Mover Advantage – No         	competition.</a:t>
            </a:r>
          </a:p>
          <a:p>
            <a:r>
              <a:rPr lang="en-US" sz="4400" dirty="0">
                <a:solidFill>
                  <a:srgbClr val="E32D91"/>
                </a:solidFill>
              </a:rPr>
              <a:t> Partnering with Gyms. </a:t>
            </a:r>
          </a:p>
          <a:p>
            <a:r>
              <a:rPr lang="en-US" sz="4400" dirty="0">
                <a:solidFill>
                  <a:srgbClr val="E32D91"/>
                </a:solidFill>
              </a:rPr>
              <a:t>The goal to acquire the Jamba Juice. </a:t>
            </a:r>
          </a:p>
        </p:txBody>
      </p:sp>
      <p:sp>
        <p:nvSpPr>
          <p:cNvPr id="5" name="Title 4">
            <a:extLst>
              <a:ext uri="{FF2B5EF4-FFF2-40B4-BE49-F238E27FC236}">
                <a16:creationId xmlns:a16="http://schemas.microsoft.com/office/drawing/2014/main" id="{C11E0449-C335-46DB-B971-B68D8522B501}"/>
              </a:ext>
            </a:extLst>
          </p:cNvPr>
          <p:cNvSpPr>
            <a:spLocks noGrp="1"/>
          </p:cNvSpPr>
          <p:nvPr>
            <p:ph type="title"/>
          </p:nvPr>
        </p:nvSpPr>
        <p:spPr>
          <a:xfrm>
            <a:off x="5847655" y="190528"/>
            <a:ext cx="5568696" cy="990545"/>
          </a:xfrm>
        </p:spPr>
        <p:txBody>
          <a:bodyPr/>
          <a:lstStyle/>
          <a:p>
            <a:r>
              <a:rPr lang="en-US" sz="6600" dirty="0"/>
              <a:t>Opportunities</a:t>
            </a:r>
          </a:p>
        </p:txBody>
      </p:sp>
      <p:pic>
        <p:nvPicPr>
          <p:cNvPr id="2" name="Picture 1">
            <a:extLst>
              <a:ext uri="{FF2B5EF4-FFF2-40B4-BE49-F238E27FC236}">
                <a16:creationId xmlns:a16="http://schemas.microsoft.com/office/drawing/2014/main" id="{F3C61D75-C954-488F-8E98-42D561FC799A}"/>
              </a:ext>
            </a:extLst>
          </p:cNvPr>
          <p:cNvPicPr>
            <a:picLocks noChangeAspect="1"/>
          </p:cNvPicPr>
          <p:nvPr/>
        </p:nvPicPr>
        <p:blipFill>
          <a:blip r:embed="rId16"/>
          <a:stretch>
            <a:fillRect/>
          </a:stretch>
        </p:blipFill>
        <p:spPr>
          <a:xfrm>
            <a:off x="322036" y="2416568"/>
            <a:ext cx="420660" cy="2286198"/>
          </a:xfrm>
          <a:prstGeom prst="rect">
            <a:avLst/>
          </a:prstGeom>
        </p:spPr>
      </p:pic>
      <p:sp>
        <p:nvSpPr>
          <p:cNvPr id="4" name="Picture Placeholder 3">
            <a:extLst>
              <a:ext uri="{FF2B5EF4-FFF2-40B4-BE49-F238E27FC236}">
                <a16:creationId xmlns:a16="http://schemas.microsoft.com/office/drawing/2014/main" id="{CFCB6B4D-2D04-4BAD-87A0-B0FA31FED793}"/>
              </a:ext>
            </a:extLst>
          </p:cNvPr>
          <p:cNvSpPr>
            <a:spLocks noGrp="1"/>
          </p:cNvSpPr>
          <p:nvPr>
            <p:ph type="pic" sz="quarter" idx="56"/>
          </p:nvPr>
        </p:nvSpPr>
        <p:spPr/>
      </p:sp>
      <p:pic>
        <p:nvPicPr>
          <p:cNvPr id="3" name="slide 12-1">
            <a:hlinkClick r:id="" action="ppaction://media"/>
            <a:extLst>
              <a:ext uri="{FF2B5EF4-FFF2-40B4-BE49-F238E27FC236}">
                <a16:creationId xmlns:a16="http://schemas.microsoft.com/office/drawing/2014/main" id="{7AD81C6A-EF2C-445A-A5C1-6A4575214E8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293173" y="6057872"/>
            <a:ext cx="609600" cy="609600"/>
          </a:xfrm>
          <a:prstGeom prst="rect">
            <a:avLst/>
          </a:prstGeom>
        </p:spPr>
      </p:pic>
      <p:pic>
        <p:nvPicPr>
          <p:cNvPr id="6" name="slide 12-2">
            <a:hlinkClick r:id="" action="ppaction://media"/>
            <a:extLst>
              <a:ext uri="{FF2B5EF4-FFF2-40B4-BE49-F238E27FC236}">
                <a16:creationId xmlns:a16="http://schemas.microsoft.com/office/drawing/2014/main" id="{080FC1A3-E13F-46BD-B59B-A30DD479E12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1331273" y="6057872"/>
            <a:ext cx="609600" cy="609600"/>
          </a:xfrm>
          <a:prstGeom prst="rect">
            <a:avLst/>
          </a:prstGeom>
        </p:spPr>
      </p:pic>
      <p:pic>
        <p:nvPicPr>
          <p:cNvPr id="7" name="slide 12-3">
            <a:hlinkClick r:id="" action="ppaction://media"/>
            <a:extLst>
              <a:ext uri="{FF2B5EF4-FFF2-40B4-BE49-F238E27FC236}">
                <a16:creationId xmlns:a16="http://schemas.microsoft.com/office/drawing/2014/main" id="{152B0B84-CFFD-4C5D-B0C6-3EE3BEA023FC}"/>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1363655" y="6057872"/>
            <a:ext cx="609600" cy="609600"/>
          </a:xfrm>
          <a:prstGeom prst="rect">
            <a:avLst/>
          </a:prstGeom>
        </p:spPr>
      </p:pic>
      <p:pic>
        <p:nvPicPr>
          <p:cNvPr id="8" name="slide 12-4">
            <a:hlinkClick r:id="" action="ppaction://media"/>
            <a:extLst>
              <a:ext uri="{FF2B5EF4-FFF2-40B4-BE49-F238E27FC236}">
                <a16:creationId xmlns:a16="http://schemas.microsoft.com/office/drawing/2014/main" id="{06B77670-2CC1-498E-8299-5CB2BC0A6649}"/>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1293173" y="6057872"/>
            <a:ext cx="609600" cy="609600"/>
          </a:xfrm>
          <a:prstGeom prst="rect">
            <a:avLst/>
          </a:prstGeom>
        </p:spPr>
      </p:pic>
      <p:pic>
        <p:nvPicPr>
          <p:cNvPr id="9" name="slide 12-5">
            <a:hlinkClick r:id="" action="ppaction://media"/>
            <a:extLst>
              <a:ext uri="{FF2B5EF4-FFF2-40B4-BE49-F238E27FC236}">
                <a16:creationId xmlns:a16="http://schemas.microsoft.com/office/drawing/2014/main" id="{5B24BA69-4825-43BF-9FB0-C7875744EF9A}"/>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1268771" y="6057872"/>
            <a:ext cx="609600" cy="609600"/>
          </a:xfrm>
          <a:prstGeom prst="rect">
            <a:avLst/>
          </a:prstGeom>
        </p:spPr>
      </p:pic>
      <p:pic>
        <p:nvPicPr>
          <p:cNvPr id="10" name="slide 12-6">
            <a:hlinkClick r:id="" action="ppaction://media"/>
            <a:extLst>
              <a:ext uri="{FF2B5EF4-FFF2-40B4-BE49-F238E27FC236}">
                <a16:creationId xmlns:a16="http://schemas.microsoft.com/office/drawing/2014/main" id="{C3754221-DC89-48FC-A2BE-37D53FDD2920}"/>
              </a:ext>
            </a:extLst>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11347464" y="6057872"/>
            <a:ext cx="609600" cy="609600"/>
          </a:xfrm>
          <a:prstGeom prst="rect">
            <a:avLst/>
          </a:prstGeom>
        </p:spPr>
      </p:pic>
    </p:spTree>
    <p:extLst>
      <p:ext uri="{BB962C8B-B14F-4D97-AF65-F5344CB8AC3E}">
        <p14:creationId xmlns:p14="http://schemas.microsoft.com/office/powerpoint/2010/main" val="2271454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par>
                                <p:cTn id="12" presetID="1" presetClass="mediacall" presetSubtype="0" fill="hold" nodeType="withEffect">
                                  <p:stCondLst>
                                    <p:cond delay="0"/>
                                  </p:stCondLst>
                                  <p:childTnLst>
                                    <p:cmd type="call" cmd="playFrom(0.0)">
                                      <p:cBhvr>
                                        <p:cTn id="13" dur="4336"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500"/>
                                        <p:tgtEl>
                                          <p:spTgt spid="11">
                                            <p:txEl>
                                              <p:pRg st="1" end="1"/>
                                            </p:txEl>
                                          </p:spTgt>
                                        </p:tgtEl>
                                      </p:cBhvr>
                                    </p:animEffect>
                                  </p:childTnLst>
                                </p:cTn>
                              </p:par>
                              <p:par>
                                <p:cTn id="19" presetID="1" presetClass="mediacall" presetSubtype="0" fill="hold" nodeType="withEffect">
                                  <p:stCondLst>
                                    <p:cond delay="0"/>
                                  </p:stCondLst>
                                  <p:childTnLst>
                                    <p:cmd type="call" cmd="playFrom(0.0)">
                                      <p:cBhvr>
                                        <p:cTn id="20" dur="17005"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par>
                                <p:cTn id="26" presetID="1" presetClass="mediacall" presetSubtype="0" fill="hold" nodeType="withEffect">
                                  <p:stCondLst>
                                    <p:cond delay="0"/>
                                  </p:stCondLst>
                                  <p:childTnLst>
                                    <p:cmd type="call" cmd="playFrom(0.0)">
                                      <p:cBhvr>
                                        <p:cTn id="27" dur="22308" fill="hold"/>
                                        <p:tgtEl>
                                          <p:spTgt spid="8"/>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fade">
                                      <p:cBhvr>
                                        <p:cTn id="32" dur="500"/>
                                        <p:tgtEl>
                                          <p:spTgt spid="11">
                                            <p:txEl>
                                              <p:pRg st="3" end="3"/>
                                            </p:txEl>
                                          </p:spTgt>
                                        </p:tgtEl>
                                      </p:cBhvr>
                                    </p:animEffect>
                                  </p:childTnLst>
                                </p:cTn>
                              </p:par>
                              <p:par>
                                <p:cTn id="33" presetID="1" presetClass="mediacall" presetSubtype="0" fill="hold" nodeType="withEffect">
                                  <p:stCondLst>
                                    <p:cond delay="0"/>
                                  </p:stCondLst>
                                  <p:childTnLst>
                                    <p:cmd type="call" cmd="playFrom(0.0)">
                                      <p:cBhvr>
                                        <p:cTn id="34" dur="31059" fill="hold"/>
                                        <p:tgtEl>
                                          <p:spTgt spid="9"/>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fade">
                                      <p:cBhvr>
                                        <p:cTn id="39" dur="500"/>
                                        <p:tgtEl>
                                          <p:spTgt spid="11">
                                            <p:txEl>
                                              <p:pRg st="4" end="4"/>
                                            </p:txEl>
                                          </p:spTgt>
                                        </p:tgtEl>
                                      </p:cBhvr>
                                    </p:animEffect>
                                  </p:childTnLst>
                                </p:cTn>
                              </p:par>
                              <p:par>
                                <p:cTn id="40" presetID="1" presetClass="mediacall" presetSubtype="0" fill="hold" nodeType="withEffect">
                                  <p:stCondLst>
                                    <p:cond delay="0"/>
                                  </p:stCondLst>
                                  <p:childTnLst>
                                    <p:cmd type="call" cmd="playFrom(0.0)">
                                      <p:cBhvr>
                                        <p:cTn id="41" dur="1716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3"/>
                </p:tgtEl>
              </p:cMediaNode>
            </p:audio>
            <p:audio>
              <p:cMediaNode vol="80000" showWhenStopped="0">
                <p:cTn id="43" fill="hold" display="0">
                  <p:stCondLst>
                    <p:cond delay="indefinite"/>
                  </p:stCondLst>
                  <p:endCondLst>
                    <p:cond evt="onStopAudio" delay="0">
                      <p:tgtEl>
                        <p:sldTgt/>
                      </p:tgtEl>
                    </p:cond>
                  </p:endCondLst>
                </p:cTn>
                <p:tgtEl>
                  <p:spTgt spid="6"/>
                </p:tgtEl>
              </p:cMediaNode>
            </p:audio>
            <p:audio>
              <p:cMediaNode vol="80000" showWhenStopped="0">
                <p:cTn id="44" fill="hold" display="0">
                  <p:stCondLst>
                    <p:cond delay="indefinite"/>
                  </p:stCondLst>
                  <p:endCondLst>
                    <p:cond evt="onStopAudio" delay="0">
                      <p:tgtEl>
                        <p:sldTgt/>
                      </p:tgtEl>
                    </p:cond>
                  </p:endCondLst>
                </p:cTn>
                <p:tgtEl>
                  <p:spTgt spid="7"/>
                </p:tgtEl>
              </p:cMediaNode>
            </p:audio>
            <p:audio>
              <p:cMediaNode vol="80000" showWhenStopped="0">
                <p:cTn id="45" fill="hold" display="0">
                  <p:stCondLst>
                    <p:cond delay="indefinite"/>
                  </p:stCondLst>
                  <p:endCondLst>
                    <p:cond evt="onStopAudio" delay="0">
                      <p:tgtEl>
                        <p:sldTgt/>
                      </p:tgtEl>
                    </p:cond>
                  </p:endCondLst>
                </p:cTn>
                <p:tgtEl>
                  <p:spTgt spid="8"/>
                </p:tgtEl>
              </p:cMediaNode>
            </p:audio>
            <p:audio>
              <p:cMediaNode vol="80000" showWhenStopped="0">
                <p:cTn id="46" fill="hold" display="0">
                  <p:stCondLst>
                    <p:cond delay="indefinite"/>
                  </p:stCondLst>
                  <p:endCondLst>
                    <p:cond evt="onStopAudio" delay="0">
                      <p:tgtEl>
                        <p:sldTgt/>
                      </p:tgtEl>
                    </p:cond>
                  </p:endCondLst>
                </p:cTn>
                <p:tgtEl>
                  <p:spTgt spid="9"/>
                </p:tgtEl>
              </p:cMediaNode>
            </p:audio>
            <p:audio>
              <p:cMediaNode vol="80000" showWhenStopped="0">
                <p:cTn id="4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offee Beans" title="Coffee Beans">
            <a:extLst>
              <a:ext uri="{FF2B5EF4-FFF2-40B4-BE49-F238E27FC236}">
                <a16:creationId xmlns:a16="http://schemas.microsoft.com/office/drawing/2014/main" id="{F8670FF9-480E-49A6-A069-BFCF6D699533}"/>
              </a:ext>
            </a:extLst>
          </p:cNvPr>
          <p:cNvPicPr>
            <a:picLocks noGrp="1" noChangeAspect="1"/>
          </p:cNvPicPr>
          <p:nvPr>
            <p:ph type="pic" sz="quarter" idx="87"/>
          </p:nvPr>
        </p:nvPicPr>
        <p:blipFill>
          <a:blip r:embed="rId19">
            <a:extLst>
              <a:ext uri="{28A0092B-C50C-407E-A947-70E740481C1C}">
                <a14:useLocalDpi xmlns:a14="http://schemas.microsoft.com/office/drawing/2010/main" val="0"/>
              </a:ext>
            </a:extLst>
          </a:blip>
          <a:srcRect/>
          <a:stretch>
            <a:fillRect/>
          </a:stretch>
        </p:blipFill>
        <p:spPr/>
      </p:pic>
      <p:sp>
        <p:nvSpPr>
          <p:cNvPr id="11" name="Text Placeholder 10"/>
          <p:cNvSpPr>
            <a:spLocks noGrp="1"/>
          </p:cNvSpPr>
          <p:nvPr>
            <p:ph type="body" sz="quarter" idx="39"/>
          </p:nvPr>
        </p:nvSpPr>
        <p:spPr>
          <a:xfrm>
            <a:off x="1773776" y="435882"/>
            <a:ext cx="10418224" cy="6480655"/>
          </a:xfrm>
        </p:spPr>
        <p:txBody>
          <a:bodyPr/>
          <a:lstStyle/>
          <a:p>
            <a:pPr marL="0" indent="0">
              <a:buNone/>
            </a:pPr>
            <a:r>
              <a:rPr lang="en-US" sz="4400" dirty="0">
                <a:solidFill>
                  <a:srgbClr val="E32D91"/>
                </a:solidFill>
              </a:rPr>
              <a:t>●    Easily reproduced, entry costs are low. </a:t>
            </a:r>
          </a:p>
          <a:p>
            <a:pPr marL="0" indent="0">
              <a:buNone/>
            </a:pPr>
            <a:r>
              <a:rPr lang="en-US" sz="4400" dirty="0">
                <a:solidFill>
                  <a:srgbClr val="E32D91"/>
                </a:solidFill>
              </a:rPr>
              <a:t>●	A change in the economy.</a:t>
            </a:r>
          </a:p>
          <a:p>
            <a:pPr marL="0" indent="0">
              <a:buNone/>
            </a:pPr>
            <a:r>
              <a:rPr lang="en-US" sz="4400" dirty="0">
                <a:solidFill>
                  <a:srgbClr val="E32D91"/>
                </a:solidFill>
              </a:rPr>
              <a:t>●	Existing branding would be difficult.</a:t>
            </a:r>
          </a:p>
          <a:p>
            <a:pPr marL="0" indent="0">
              <a:buNone/>
            </a:pPr>
            <a:r>
              <a:rPr lang="en-US" sz="4400" dirty="0">
                <a:solidFill>
                  <a:srgbClr val="E32D91"/>
                </a:solidFill>
              </a:rPr>
              <a:t>●	Transportation fuel costs. </a:t>
            </a:r>
          </a:p>
          <a:p>
            <a:pPr marL="0" indent="0">
              <a:buNone/>
            </a:pPr>
            <a:r>
              <a:rPr lang="en-US" sz="4400" dirty="0">
                <a:solidFill>
                  <a:srgbClr val="E32D91"/>
                </a:solidFill>
              </a:rPr>
              <a:t>●	Home juicing, and espresso.</a:t>
            </a:r>
          </a:p>
          <a:p>
            <a:pPr marL="0" indent="0">
              <a:buNone/>
            </a:pPr>
            <a:r>
              <a:rPr lang="en-US" sz="4400" dirty="0">
                <a:solidFill>
                  <a:srgbClr val="E32D91"/>
                </a:solidFill>
              </a:rPr>
              <a:t>●	Major supermarkets and Campus.</a:t>
            </a:r>
          </a:p>
          <a:p>
            <a:pPr marL="0" indent="0">
              <a:buNone/>
            </a:pPr>
            <a:r>
              <a:rPr lang="en-US" sz="4400" dirty="0">
                <a:solidFill>
                  <a:srgbClr val="E32D91"/>
                </a:solidFill>
              </a:rPr>
              <a:t>. </a:t>
            </a:r>
          </a:p>
        </p:txBody>
      </p:sp>
      <p:sp>
        <p:nvSpPr>
          <p:cNvPr id="5" name="Title 4">
            <a:extLst>
              <a:ext uri="{FF2B5EF4-FFF2-40B4-BE49-F238E27FC236}">
                <a16:creationId xmlns:a16="http://schemas.microsoft.com/office/drawing/2014/main" id="{C11E0449-C335-46DB-B971-B68D8522B501}"/>
              </a:ext>
            </a:extLst>
          </p:cNvPr>
          <p:cNvSpPr>
            <a:spLocks noGrp="1"/>
          </p:cNvSpPr>
          <p:nvPr>
            <p:ph type="title"/>
          </p:nvPr>
        </p:nvSpPr>
        <p:spPr>
          <a:xfrm>
            <a:off x="1104765" y="-61695"/>
            <a:ext cx="5568696" cy="990545"/>
          </a:xfrm>
        </p:spPr>
        <p:txBody>
          <a:bodyPr/>
          <a:lstStyle/>
          <a:p>
            <a:r>
              <a:rPr lang="en-US" sz="6600" dirty="0"/>
              <a:t>Threats</a:t>
            </a:r>
          </a:p>
        </p:txBody>
      </p:sp>
      <p:pic>
        <p:nvPicPr>
          <p:cNvPr id="2" name="Picture 1">
            <a:extLst>
              <a:ext uri="{FF2B5EF4-FFF2-40B4-BE49-F238E27FC236}">
                <a16:creationId xmlns:a16="http://schemas.microsoft.com/office/drawing/2014/main" id="{F3C61D75-C954-488F-8E98-42D561FC799A}"/>
              </a:ext>
            </a:extLst>
          </p:cNvPr>
          <p:cNvPicPr>
            <a:picLocks noChangeAspect="1"/>
          </p:cNvPicPr>
          <p:nvPr/>
        </p:nvPicPr>
        <p:blipFill>
          <a:blip r:embed="rId20"/>
          <a:stretch>
            <a:fillRect/>
          </a:stretch>
        </p:blipFill>
        <p:spPr>
          <a:xfrm>
            <a:off x="322036" y="2416568"/>
            <a:ext cx="420660" cy="2286198"/>
          </a:xfrm>
          <a:prstGeom prst="rect">
            <a:avLst/>
          </a:prstGeom>
        </p:spPr>
      </p:pic>
      <p:sp>
        <p:nvSpPr>
          <p:cNvPr id="4" name="Picture Placeholder 3">
            <a:extLst>
              <a:ext uri="{FF2B5EF4-FFF2-40B4-BE49-F238E27FC236}">
                <a16:creationId xmlns:a16="http://schemas.microsoft.com/office/drawing/2014/main" id="{CFCB6B4D-2D04-4BAD-87A0-B0FA31FED793}"/>
              </a:ext>
            </a:extLst>
          </p:cNvPr>
          <p:cNvSpPr>
            <a:spLocks noGrp="1"/>
          </p:cNvSpPr>
          <p:nvPr>
            <p:ph type="pic" sz="quarter" idx="56"/>
          </p:nvPr>
        </p:nvSpPr>
        <p:spPr>
          <a:xfrm>
            <a:off x="1104765" y="-1580"/>
            <a:ext cx="3816695" cy="6858000"/>
          </a:xfrm>
        </p:spPr>
      </p:sp>
      <p:pic>
        <p:nvPicPr>
          <p:cNvPr id="3" name="slide 13-1">
            <a:hlinkClick r:id="" action="ppaction://media"/>
            <a:extLst>
              <a:ext uri="{FF2B5EF4-FFF2-40B4-BE49-F238E27FC236}">
                <a16:creationId xmlns:a16="http://schemas.microsoft.com/office/drawing/2014/main" id="{C98E362F-BAE4-4160-8862-0ABBFAA4E18C}"/>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293173" y="5845879"/>
            <a:ext cx="609600" cy="609600"/>
          </a:xfrm>
          <a:prstGeom prst="rect">
            <a:avLst/>
          </a:prstGeom>
        </p:spPr>
      </p:pic>
      <p:pic>
        <p:nvPicPr>
          <p:cNvPr id="6" name="slide 13-2">
            <a:hlinkClick r:id="" action="ppaction://media"/>
            <a:extLst>
              <a:ext uri="{FF2B5EF4-FFF2-40B4-BE49-F238E27FC236}">
                <a16:creationId xmlns:a16="http://schemas.microsoft.com/office/drawing/2014/main" id="{E61E4F33-ED94-4D86-A20B-C30F688E8DF0}"/>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1293173" y="5845879"/>
            <a:ext cx="609600" cy="609600"/>
          </a:xfrm>
          <a:prstGeom prst="rect">
            <a:avLst/>
          </a:prstGeom>
        </p:spPr>
      </p:pic>
      <p:pic>
        <p:nvPicPr>
          <p:cNvPr id="7" name="slide 13-3">
            <a:hlinkClick r:id="" action="ppaction://media"/>
            <a:extLst>
              <a:ext uri="{FF2B5EF4-FFF2-40B4-BE49-F238E27FC236}">
                <a16:creationId xmlns:a16="http://schemas.microsoft.com/office/drawing/2014/main" id="{1396AD91-96F4-4798-9B63-F1C56B847A47}"/>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11293173" y="5845879"/>
            <a:ext cx="609600" cy="609600"/>
          </a:xfrm>
          <a:prstGeom prst="rect">
            <a:avLst/>
          </a:prstGeom>
        </p:spPr>
      </p:pic>
      <p:pic>
        <p:nvPicPr>
          <p:cNvPr id="8" name="slide 13-4">
            <a:hlinkClick r:id="" action="ppaction://media"/>
            <a:extLst>
              <a:ext uri="{FF2B5EF4-FFF2-40B4-BE49-F238E27FC236}">
                <a16:creationId xmlns:a16="http://schemas.microsoft.com/office/drawing/2014/main" id="{889CE596-1869-4178-BFD6-2ECC265BD88D}"/>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1293173" y="5845879"/>
            <a:ext cx="609600" cy="609600"/>
          </a:xfrm>
          <a:prstGeom prst="rect">
            <a:avLst/>
          </a:prstGeom>
        </p:spPr>
      </p:pic>
      <p:pic>
        <p:nvPicPr>
          <p:cNvPr id="9" name="slide 13-5">
            <a:hlinkClick r:id="" action="ppaction://media"/>
            <a:extLst>
              <a:ext uri="{FF2B5EF4-FFF2-40B4-BE49-F238E27FC236}">
                <a16:creationId xmlns:a16="http://schemas.microsoft.com/office/drawing/2014/main" id="{8956CC82-5C7D-48CD-9C6B-3FFA7EF4092A}"/>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11293173" y="5939549"/>
            <a:ext cx="609600" cy="609600"/>
          </a:xfrm>
          <a:prstGeom prst="rect">
            <a:avLst/>
          </a:prstGeom>
        </p:spPr>
      </p:pic>
      <p:pic>
        <p:nvPicPr>
          <p:cNvPr id="10" name="slide 13-6">
            <a:hlinkClick r:id="" action="ppaction://media"/>
            <a:extLst>
              <a:ext uri="{FF2B5EF4-FFF2-40B4-BE49-F238E27FC236}">
                <a16:creationId xmlns:a16="http://schemas.microsoft.com/office/drawing/2014/main" id="{AFB6CEE4-F8D9-4600-A8E5-1847E454B3FC}"/>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11293173" y="5893063"/>
            <a:ext cx="609600" cy="609600"/>
          </a:xfrm>
          <a:prstGeom prst="rect">
            <a:avLst/>
          </a:prstGeom>
        </p:spPr>
      </p:pic>
      <p:pic>
        <p:nvPicPr>
          <p:cNvPr id="13" name="slide 13-7">
            <a:hlinkClick r:id="" action="ppaction://media"/>
            <a:extLst>
              <a:ext uri="{FF2B5EF4-FFF2-40B4-BE49-F238E27FC236}">
                <a16:creationId xmlns:a16="http://schemas.microsoft.com/office/drawing/2014/main" id="{4CB96F0B-A243-40D4-A3E1-7AEEECB4EFC4}"/>
              </a:ext>
            </a:extLst>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1407473" y="5869122"/>
            <a:ext cx="609600" cy="609600"/>
          </a:xfrm>
          <a:prstGeom prst="rect">
            <a:avLst/>
          </a:prstGeom>
        </p:spPr>
      </p:pic>
      <p:pic>
        <p:nvPicPr>
          <p:cNvPr id="14" name="slide 13-8">
            <a:hlinkClick r:id="" action="ppaction://media"/>
            <a:extLst>
              <a:ext uri="{FF2B5EF4-FFF2-40B4-BE49-F238E27FC236}">
                <a16:creationId xmlns:a16="http://schemas.microsoft.com/office/drawing/2014/main" id="{44D1B104-C675-429D-B0F7-F3E139374289}"/>
              </a:ext>
            </a:extLst>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11293173" y="5869122"/>
            <a:ext cx="609600" cy="609600"/>
          </a:xfrm>
          <a:prstGeom prst="rect">
            <a:avLst/>
          </a:prstGeom>
        </p:spPr>
      </p:pic>
    </p:spTree>
    <p:extLst>
      <p:ext uri="{BB962C8B-B14F-4D97-AF65-F5344CB8AC3E}">
        <p14:creationId xmlns:p14="http://schemas.microsoft.com/office/powerpoint/2010/main" val="4135281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par>
                                <p:cTn id="12" presetID="1" presetClass="mediacall" presetSubtype="0" fill="hold" nodeType="withEffect">
                                  <p:stCondLst>
                                    <p:cond delay="0"/>
                                  </p:stCondLst>
                                  <p:childTnLst>
                                    <p:cmd type="call" cmd="playFrom(0.0)">
                                      <p:cBhvr>
                                        <p:cTn id="13" dur="5851"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500"/>
                                        <p:tgtEl>
                                          <p:spTgt spid="11">
                                            <p:txEl>
                                              <p:pRg st="1" end="1"/>
                                            </p:txEl>
                                          </p:spTgt>
                                        </p:tgtEl>
                                      </p:cBhvr>
                                    </p:animEffect>
                                  </p:childTnLst>
                                </p:cTn>
                              </p:par>
                              <p:par>
                                <p:cTn id="19" presetID="1" presetClass="mediacall" presetSubtype="0" fill="hold" nodeType="withEffect">
                                  <p:stCondLst>
                                    <p:cond delay="0"/>
                                  </p:stCondLst>
                                  <p:childTnLst>
                                    <p:cmd type="call" cmd="playFrom(0.0)">
                                      <p:cBhvr>
                                        <p:cTn id="20" dur="6060"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par>
                                <p:cTn id="26" presetID="1" presetClass="mediacall" presetSubtype="0" fill="hold" nodeType="withEffect">
                                  <p:stCondLst>
                                    <p:cond delay="0"/>
                                  </p:stCondLst>
                                  <p:childTnLst>
                                    <p:cmd type="call" cmd="playFrom(0.0)">
                                      <p:cBhvr>
                                        <p:cTn id="27" dur="4545" fill="hold"/>
                                        <p:tgtEl>
                                          <p:spTgt spid="8"/>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fade">
                                      <p:cBhvr>
                                        <p:cTn id="32" dur="500"/>
                                        <p:tgtEl>
                                          <p:spTgt spid="11">
                                            <p:txEl>
                                              <p:pRg st="3" end="3"/>
                                            </p:txEl>
                                          </p:spTgt>
                                        </p:tgtEl>
                                      </p:cBhvr>
                                    </p:animEffect>
                                  </p:childTnLst>
                                </p:cTn>
                              </p:par>
                              <p:par>
                                <p:cTn id="33" presetID="1" presetClass="mediacall" presetSubtype="0" fill="hold" nodeType="withEffect">
                                  <p:stCondLst>
                                    <p:cond delay="0"/>
                                  </p:stCondLst>
                                  <p:childTnLst>
                                    <p:cmd type="call" cmd="playFrom(0.0)">
                                      <p:cBhvr>
                                        <p:cTn id="34" dur="5773" fill="hold"/>
                                        <p:tgtEl>
                                          <p:spTgt spid="9"/>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fade">
                                      <p:cBhvr>
                                        <p:cTn id="39" dur="500"/>
                                        <p:tgtEl>
                                          <p:spTgt spid="11">
                                            <p:txEl>
                                              <p:pRg st="4" end="4"/>
                                            </p:txEl>
                                          </p:spTgt>
                                        </p:tgtEl>
                                      </p:cBhvr>
                                    </p:animEffect>
                                  </p:childTnLst>
                                </p:cTn>
                              </p:par>
                              <p:par>
                                <p:cTn id="40" presetID="1" presetClass="mediacall" presetSubtype="0" fill="hold" nodeType="withEffect">
                                  <p:stCondLst>
                                    <p:cond delay="0"/>
                                  </p:stCondLst>
                                  <p:childTnLst>
                                    <p:cmd type="call" cmd="playFrom(0.0)">
                                      <p:cBhvr>
                                        <p:cTn id="41" dur="7053" fill="hold"/>
                                        <p:tgtEl>
                                          <p:spTgt spid="10"/>
                                        </p:tgtEl>
                                      </p:cBhvr>
                                    </p:cmd>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xEl>
                                              <p:pRg st="5" end="5"/>
                                            </p:txEl>
                                          </p:spTgt>
                                        </p:tgtEl>
                                        <p:attrNameLst>
                                          <p:attrName>style.visibility</p:attrName>
                                        </p:attrNameLst>
                                      </p:cBhvr>
                                      <p:to>
                                        <p:strVal val="visible"/>
                                      </p:to>
                                    </p:set>
                                    <p:animEffect transition="in" filter="fade">
                                      <p:cBhvr>
                                        <p:cTn id="46" dur="500"/>
                                        <p:tgtEl>
                                          <p:spTgt spid="11">
                                            <p:txEl>
                                              <p:pRg st="5" end="5"/>
                                            </p:txEl>
                                          </p:spTgt>
                                        </p:tgtEl>
                                      </p:cBhvr>
                                    </p:animEffect>
                                  </p:childTnLst>
                                </p:cTn>
                              </p:par>
                              <p:par>
                                <p:cTn id="47" presetID="1" presetClass="mediacall" presetSubtype="0" fill="hold" nodeType="withEffect">
                                  <p:stCondLst>
                                    <p:cond delay="0"/>
                                  </p:stCondLst>
                                  <p:childTnLst>
                                    <p:cmd type="call" cmd="playFrom(0.0)">
                                      <p:cBhvr>
                                        <p:cTn id="48" dur="7862" fill="hold"/>
                                        <p:tgtEl>
                                          <p:spTgt spid="13"/>
                                        </p:tgtEl>
                                      </p:cBhvr>
                                    </p:cmd>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85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3" fill="hold" display="0">
                  <p:stCondLst>
                    <p:cond delay="indefinite"/>
                  </p:stCondLst>
                  <p:endCondLst>
                    <p:cond evt="onStopAudio" delay="0">
                      <p:tgtEl>
                        <p:sldTgt/>
                      </p:tgtEl>
                    </p:cond>
                  </p:endCondLst>
                </p:cTn>
                <p:tgtEl>
                  <p:spTgt spid="3"/>
                </p:tgtEl>
              </p:cMediaNode>
            </p:audio>
            <p:audio>
              <p:cMediaNode vol="80000" showWhenStopped="0">
                <p:cTn id="54" fill="hold" display="0">
                  <p:stCondLst>
                    <p:cond delay="indefinite"/>
                  </p:stCondLst>
                  <p:endCondLst>
                    <p:cond evt="onStopAudio" delay="0">
                      <p:tgtEl>
                        <p:sldTgt/>
                      </p:tgtEl>
                    </p:cond>
                  </p:endCondLst>
                </p:cTn>
                <p:tgtEl>
                  <p:spTgt spid="6"/>
                </p:tgtEl>
              </p:cMediaNode>
            </p:audio>
            <p:audio>
              <p:cMediaNode vol="80000" showWhenStopped="0">
                <p:cTn id="55" fill="hold" display="0">
                  <p:stCondLst>
                    <p:cond delay="indefinite"/>
                  </p:stCondLst>
                  <p:endCondLst>
                    <p:cond evt="onStopAudio" delay="0">
                      <p:tgtEl>
                        <p:sldTgt/>
                      </p:tgtEl>
                    </p:cond>
                  </p:endCondLst>
                </p:cTn>
                <p:tgtEl>
                  <p:spTgt spid="7"/>
                </p:tgtEl>
              </p:cMediaNode>
            </p:audio>
            <p:audio>
              <p:cMediaNode vol="80000" showWhenStopped="0">
                <p:cTn id="56" fill="hold" display="0">
                  <p:stCondLst>
                    <p:cond delay="indefinite"/>
                  </p:stCondLst>
                  <p:endCondLst>
                    <p:cond evt="onStopAudio" delay="0">
                      <p:tgtEl>
                        <p:sldTgt/>
                      </p:tgtEl>
                    </p:cond>
                  </p:endCondLst>
                </p:cTn>
                <p:tgtEl>
                  <p:spTgt spid="8"/>
                </p:tgtEl>
              </p:cMediaNode>
            </p:audio>
            <p:audio>
              <p:cMediaNode vol="80000" showWhenStopped="0">
                <p:cTn id="57" fill="hold" display="0">
                  <p:stCondLst>
                    <p:cond delay="indefinite"/>
                  </p:stCondLst>
                  <p:endCondLst>
                    <p:cond evt="onStopAudio" delay="0">
                      <p:tgtEl>
                        <p:sldTgt/>
                      </p:tgtEl>
                    </p:cond>
                  </p:endCondLst>
                </p:cTn>
                <p:tgtEl>
                  <p:spTgt spid="9"/>
                </p:tgtEl>
              </p:cMediaNode>
            </p:audio>
            <p:audio>
              <p:cMediaNode vol="80000" showWhenStopped="0">
                <p:cTn id="58" fill="hold" display="0">
                  <p:stCondLst>
                    <p:cond delay="indefinite"/>
                  </p:stCondLst>
                  <p:endCondLst>
                    <p:cond evt="onStopAudio" delay="0">
                      <p:tgtEl>
                        <p:sldTgt/>
                      </p:tgtEl>
                    </p:cond>
                  </p:endCondLst>
                </p:cTn>
                <p:tgtEl>
                  <p:spTgt spid="10"/>
                </p:tgtEl>
              </p:cMediaNode>
            </p:audio>
            <p:audio>
              <p:cMediaNode vol="80000" showWhenStopped="0">
                <p:cTn id="59" fill="hold" display="0">
                  <p:stCondLst>
                    <p:cond delay="indefinite"/>
                  </p:stCondLst>
                  <p:endCondLst>
                    <p:cond evt="onStopAudio" delay="0">
                      <p:tgtEl>
                        <p:sldTgt/>
                      </p:tgtEl>
                    </p:cond>
                  </p:endCondLst>
                </p:cTn>
                <p:tgtEl>
                  <p:spTgt spid="13"/>
                </p:tgtEl>
              </p:cMediaNode>
            </p:audio>
            <p:audio>
              <p:cMediaNode vol="80000" showWhenStopped="0">
                <p:cTn id="60"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Image comparison 1">
            <a:extLst>
              <a:ext uri="{FF2B5EF4-FFF2-40B4-BE49-F238E27FC236}">
                <a16:creationId xmlns:a16="http://schemas.microsoft.com/office/drawing/2014/main" id="{EFD33049-673D-43F4-9219-42BEF84C28FF}"/>
              </a:ext>
            </a:extLst>
          </p:cNvPr>
          <p:cNvPicPr>
            <a:picLocks noGrp="1" noChangeAspect="1"/>
          </p:cNvPicPr>
          <p:nvPr>
            <p:ph type="pic" sz="quarter" idx="104"/>
          </p:nvPr>
        </p:nvPicPr>
        <p:blipFill>
          <a:blip r:embed="rId13">
            <a:extLst>
              <a:ext uri="{28A0092B-C50C-407E-A947-70E740481C1C}">
                <a14:useLocalDpi xmlns:a14="http://schemas.microsoft.com/office/drawing/2010/main" val="0"/>
              </a:ext>
            </a:extLst>
          </a:blip>
          <a:srcRect/>
          <a:stretch>
            <a:fillRect/>
          </a:stretch>
        </p:blipFill>
        <p:spPr>
          <a:xfrm>
            <a:off x="5287922" y="166147"/>
            <a:ext cx="2285207" cy="2273182"/>
          </a:xfrm>
        </p:spPr>
      </p:pic>
      <p:sp>
        <p:nvSpPr>
          <p:cNvPr id="5" name="Text Placeholder 4">
            <a:extLst>
              <a:ext uri="{FF2B5EF4-FFF2-40B4-BE49-F238E27FC236}">
                <a16:creationId xmlns:a16="http://schemas.microsoft.com/office/drawing/2014/main" id="{E8238801-5FA2-45D0-8DCD-2CE63F6A7809}"/>
              </a:ext>
            </a:extLst>
          </p:cNvPr>
          <p:cNvSpPr>
            <a:spLocks noGrp="1"/>
          </p:cNvSpPr>
          <p:nvPr>
            <p:ph type="body" sz="half" idx="2"/>
          </p:nvPr>
        </p:nvSpPr>
        <p:spPr>
          <a:xfrm>
            <a:off x="3940562" y="3429000"/>
            <a:ext cx="4979928" cy="3262853"/>
          </a:xfrm>
        </p:spPr>
        <p:txBody>
          <a:bodyPr>
            <a:normAutofit/>
          </a:bodyPr>
          <a:lstStyle/>
          <a:p>
            <a:pPr algn="ctr"/>
            <a:r>
              <a:rPr lang="en-US" sz="2800" dirty="0"/>
              <a:t>Value</a:t>
            </a:r>
          </a:p>
          <a:p>
            <a:pPr algn="ctr"/>
            <a:r>
              <a:rPr lang="en-US" sz="2800" dirty="0"/>
              <a:t>Rarity </a:t>
            </a:r>
          </a:p>
          <a:p>
            <a:pPr algn="ctr"/>
            <a:r>
              <a:rPr lang="en-US" sz="2800" dirty="0"/>
              <a:t>Imitability </a:t>
            </a:r>
          </a:p>
          <a:p>
            <a:pPr algn="ctr"/>
            <a:r>
              <a:rPr lang="en-US" sz="2800" dirty="0"/>
              <a:t>Organization</a:t>
            </a:r>
          </a:p>
        </p:txBody>
      </p:sp>
      <p:sp>
        <p:nvSpPr>
          <p:cNvPr id="40" name="Title 39">
            <a:extLst>
              <a:ext uri="{FF2B5EF4-FFF2-40B4-BE49-F238E27FC236}">
                <a16:creationId xmlns:a16="http://schemas.microsoft.com/office/drawing/2014/main" id="{65A5376C-613D-4FB8-8667-427E0D7DFDAB}"/>
              </a:ext>
            </a:extLst>
          </p:cNvPr>
          <p:cNvSpPr>
            <a:spLocks noGrp="1"/>
          </p:cNvSpPr>
          <p:nvPr>
            <p:ph type="title"/>
          </p:nvPr>
        </p:nvSpPr>
        <p:spPr>
          <a:xfrm>
            <a:off x="3940562" y="2825496"/>
            <a:ext cx="4983480" cy="603504"/>
          </a:xfrm>
        </p:spPr>
        <p:txBody>
          <a:bodyPr/>
          <a:lstStyle/>
          <a:p>
            <a:r>
              <a:rPr lang="en-US" dirty="0"/>
              <a:t>VRIO</a:t>
            </a:r>
          </a:p>
        </p:txBody>
      </p:sp>
      <p:pic>
        <p:nvPicPr>
          <p:cNvPr id="2" name="Picture 1">
            <a:extLst>
              <a:ext uri="{FF2B5EF4-FFF2-40B4-BE49-F238E27FC236}">
                <a16:creationId xmlns:a16="http://schemas.microsoft.com/office/drawing/2014/main" id="{FDC2B9E5-EFA2-4139-92D8-D10622ED0618}"/>
              </a:ext>
            </a:extLst>
          </p:cNvPr>
          <p:cNvPicPr>
            <a:picLocks noChangeAspect="1"/>
          </p:cNvPicPr>
          <p:nvPr/>
        </p:nvPicPr>
        <p:blipFill>
          <a:blip r:embed="rId14"/>
          <a:stretch>
            <a:fillRect/>
          </a:stretch>
        </p:blipFill>
        <p:spPr>
          <a:xfrm>
            <a:off x="356496" y="2319010"/>
            <a:ext cx="420660" cy="2286198"/>
          </a:xfrm>
          <a:prstGeom prst="rect">
            <a:avLst/>
          </a:prstGeom>
        </p:spPr>
      </p:pic>
      <p:pic>
        <p:nvPicPr>
          <p:cNvPr id="12" name="slide 14-1">
            <a:hlinkClick r:id="" action="ppaction://media"/>
            <a:extLst>
              <a:ext uri="{FF2B5EF4-FFF2-40B4-BE49-F238E27FC236}">
                <a16:creationId xmlns:a16="http://schemas.microsoft.com/office/drawing/2014/main" id="{208ED578-CFE5-42BE-80AE-288381DC858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74296" y="6248400"/>
            <a:ext cx="609600" cy="609600"/>
          </a:xfrm>
          <a:prstGeom prst="rect">
            <a:avLst/>
          </a:prstGeom>
        </p:spPr>
      </p:pic>
      <p:pic>
        <p:nvPicPr>
          <p:cNvPr id="13" name="slide 14-2">
            <a:hlinkClick r:id="" action="ppaction://media"/>
            <a:extLst>
              <a:ext uri="{FF2B5EF4-FFF2-40B4-BE49-F238E27FC236}">
                <a16:creationId xmlns:a16="http://schemas.microsoft.com/office/drawing/2014/main" id="{EC59E717-A2AC-4DEB-A5FD-A034A298683D}"/>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474296" y="6305550"/>
            <a:ext cx="609600" cy="609600"/>
          </a:xfrm>
          <a:prstGeom prst="rect">
            <a:avLst/>
          </a:prstGeom>
        </p:spPr>
      </p:pic>
      <p:pic>
        <p:nvPicPr>
          <p:cNvPr id="14" name="slide 14-3">
            <a:hlinkClick r:id="" action="ppaction://media"/>
            <a:extLst>
              <a:ext uri="{FF2B5EF4-FFF2-40B4-BE49-F238E27FC236}">
                <a16:creationId xmlns:a16="http://schemas.microsoft.com/office/drawing/2014/main" id="{D441223F-730C-4453-AF3B-F84B0DD365AA}"/>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474296" y="6129109"/>
            <a:ext cx="609600" cy="609600"/>
          </a:xfrm>
          <a:prstGeom prst="rect">
            <a:avLst/>
          </a:prstGeom>
        </p:spPr>
      </p:pic>
      <p:pic>
        <p:nvPicPr>
          <p:cNvPr id="15" name="slide 14-4">
            <a:hlinkClick r:id="" action="ppaction://media"/>
            <a:extLst>
              <a:ext uri="{FF2B5EF4-FFF2-40B4-BE49-F238E27FC236}">
                <a16:creationId xmlns:a16="http://schemas.microsoft.com/office/drawing/2014/main" id="{A9E59C33-B5DE-458F-A3C2-BB94A22E54F1}"/>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1474296" y="6248400"/>
            <a:ext cx="609600" cy="609600"/>
          </a:xfrm>
          <a:prstGeom prst="rect">
            <a:avLst/>
          </a:prstGeom>
        </p:spPr>
      </p:pic>
      <p:pic>
        <p:nvPicPr>
          <p:cNvPr id="16" name="slide 14-5">
            <a:hlinkClick r:id="" action="ppaction://media"/>
            <a:extLst>
              <a:ext uri="{FF2B5EF4-FFF2-40B4-BE49-F238E27FC236}">
                <a16:creationId xmlns:a16="http://schemas.microsoft.com/office/drawing/2014/main" id="{C43EFB76-0DB6-4EE7-B94D-DF5BBAB38385}"/>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1474296" y="6276975"/>
            <a:ext cx="609600" cy="609600"/>
          </a:xfrm>
          <a:prstGeom prst="rect">
            <a:avLst/>
          </a:prstGeom>
        </p:spPr>
      </p:pic>
    </p:spTree>
    <p:extLst>
      <p:ext uri="{BB962C8B-B14F-4D97-AF65-F5344CB8AC3E}">
        <p14:creationId xmlns:p14="http://schemas.microsoft.com/office/powerpoint/2010/main" val="3191118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7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 presetClass="mediacall" presetSubtype="0" fill="hold" nodeType="withEffect">
                                  <p:stCondLst>
                                    <p:cond delay="0"/>
                                  </p:stCondLst>
                                  <p:childTnLst>
                                    <p:cmd type="call" cmd="playFrom(0.0)">
                                      <p:cBhvr>
                                        <p:cTn id="13" dur="56502" fill="hold"/>
                                        <p:tgtEl>
                                          <p:spTgt spid="13"/>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 presetClass="mediacall" presetSubtype="0" fill="hold" nodeType="withEffect">
                                  <p:stCondLst>
                                    <p:cond delay="0"/>
                                  </p:stCondLst>
                                  <p:childTnLst>
                                    <p:cmd type="call" cmd="playFrom(0.0)">
                                      <p:cBhvr>
                                        <p:cTn id="20" dur="17057" fill="hold"/>
                                        <p:tgtEl>
                                          <p:spTgt spid="14"/>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par>
                                <p:cTn id="26" presetID="1" presetClass="mediacall" presetSubtype="0" fill="hold" nodeType="withEffect">
                                  <p:stCondLst>
                                    <p:cond delay="0"/>
                                  </p:stCondLst>
                                  <p:childTnLst>
                                    <p:cmd type="call" cmd="playFrom(0.0)">
                                      <p:cBhvr>
                                        <p:cTn id="27" dur="57809" fill="hold"/>
                                        <p:tgtEl>
                                          <p:spTgt spid="15"/>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par>
                                <p:cTn id="33" presetID="1" presetClass="mediacall" presetSubtype="0" fill="hold" nodeType="withEffect">
                                  <p:stCondLst>
                                    <p:cond delay="0"/>
                                  </p:stCondLst>
                                  <p:childTnLst>
                                    <p:cmd type="call" cmd="playFrom(0.0)">
                                      <p:cBhvr>
                                        <p:cTn id="34" dur="2792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2"/>
                </p:tgtEl>
              </p:cMediaNode>
            </p:audio>
            <p:audio>
              <p:cMediaNode vol="80000" showWhenStopped="0">
                <p:cTn id="36" fill="hold" display="0">
                  <p:stCondLst>
                    <p:cond delay="indefinite"/>
                  </p:stCondLst>
                  <p:endCondLst>
                    <p:cond evt="onStopAudio" delay="0">
                      <p:tgtEl>
                        <p:sldTgt/>
                      </p:tgtEl>
                    </p:cond>
                  </p:endCondLst>
                </p:cTn>
                <p:tgtEl>
                  <p:spTgt spid="13"/>
                </p:tgtEl>
              </p:cMediaNode>
            </p:audio>
            <p:audio>
              <p:cMediaNode vol="80000" showWhenStopped="0">
                <p:cTn id="37" fill="hold" display="0">
                  <p:stCondLst>
                    <p:cond delay="indefinite"/>
                  </p:stCondLst>
                  <p:endCondLst>
                    <p:cond evt="onStopAudio" delay="0">
                      <p:tgtEl>
                        <p:sldTgt/>
                      </p:tgtEl>
                    </p:cond>
                  </p:endCondLst>
                </p:cTn>
                <p:tgtEl>
                  <p:spTgt spid="14"/>
                </p:tgtEl>
              </p:cMediaNode>
            </p:audio>
            <p:audio>
              <p:cMediaNode vol="80000" showWhenStopped="0">
                <p:cTn id="38" fill="hold" display="0">
                  <p:stCondLst>
                    <p:cond delay="indefinite"/>
                  </p:stCondLst>
                  <p:endCondLst>
                    <p:cond evt="onStopAudio" delay="0">
                      <p:tgtEl>
                        <p:sldTgt/>
                      </p:tgtEl>
                    </p:cond>
                  </p:endCondLst>
                </p:cTn>
                <p:tgtEl>
                  <p:spTgt spid="15"/>
                </p:tgtEl>
              </p:cMediaNode>
            </p:audio>
            <p:audio>
              <p:cMediaNode vol="80000" showWhenStopped="0">
                <p:cTn id="39"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Image comparison 2">
            <a:extLst>
              <a:ext uri="{FF2B5EF4-FFF2-40B4-BE49-F238E27FC236}">
                <a16:creationId xmlns:a16="http://schemas.microsoft.com/office/drawing/2014/main" id="{4E899E91-147B-4F85-96C4-044D2D53D2AA}"/>
              </a:ext>
            </a:extLst>
          </p:cNvPr>
          <p:cNvPicPr>
            <a:picLocks noGrp="1" noChangeAspect="1"/>
          </p:cNvPicPr>
          <p:nvPr>
            <p:ph type="pic" sz="quarter" idx="105"/>
          </p:nvPr>
        </p:nvPicPr>
        <p:blipFill rotWithShape="1">
          <a:blip r:embed="rId17">
            <a:extLst>
              <a:ext uri="{28A0092B-C50C-407E-A947-70E740481C1C}">
                <a14:useLocalDpi xmlns:a14="http://schemas.microsoft.com/office/drawing/2010/main" val="0"/>
              </a:ext>
            </a:extLst>
          </a:blip>
          <a:srcRect/>
          <a:stretch/>
        </p:blipFill>
        <p:spPr/>
      </p:pic>
      <p:pic>
        <p:nvPicPr>
          <p:cNvPr id="18" name="Picture Placeholder 17" descr="Image comparison 1">
            <a:extLst>
              <a:ext uri="{FF2B5EF4-FFF2-40B4-BE49-F238E27FC236}">
                <a16:creationId xmlns:a16="http://schemas.microsoft.com/office/drawing/2014/main" id="{EFD33049-673D-43F4-9219-42BEF84C28FF}"/>
              </a:ext>
            </a:extLst>
          </p:cNvPr>
          <p:cNvPicPr>
            <a:picLocks noGrp="1" noChangeAspect="1"/>
          </p:cNvPicPr>
          <p:nvPr>
            <p:ph type="pic" sz="quarter" idx="104"/>
          </p:nvPr>
        </p:nvPicPr>
        <p:blipFill>
          <a:blip r:embed="rId18">
            <a:extLst>
              <a:ext uri="{28A0092B-C50C-407E-A947-70E740481C1C}">
                <a14:useLocalDpi xmlns:a14="http://schemas.microsoft.com/office/drawing/2010/main" val="0"/>
              </a:ext>
            </a:extLst>
          </a:blip>
          <a:srcRect/>
          <a:stretch>
            <a:fillRect/>
          </a:stretch>
        </p:blipFill>
        <p:spPr/>
      </p:pic>
      <p:sp>
        <p:nvSpPr>
          <p:cNvPr id="5" name="Text Placeholder 4">
            <a:extLst>
              <a:ext uri="{FF2B5EF4-FFF2-40B4-BE49-F238E27FC236}">
                <a16:creationId xmlns:a16="http://schemas.microsoft.com/office/drawing/2014/main" id="{E8238801-5FA2-45D0-8DCD-2CE63F6A7809}"/>
              </a:ext>
            </a:extLst>
          </p:cNvPr>
          <p:cNvSpPr>
            <a:spLocks noGrp="1"/>
          </p:cNvSpPr>
          <p:nvPr>
            <p:ph type="body" sz="half" idx="2"/>
          </p:nvPr>
        </p:nvSpPr>
        <p:spPr/>
        <p:txBody>
          <a:bodyPr>
            <a:normAutofit/>
          </a:bodyPr>
          <a:lstStyle/>
          <a:p>
            <a:pPr algn="ctr"/>
            <a:r>
              <a:rPr lang="en-US" sz="2800" dirty="0"/>
              <a:t>Value</a:t>
            </a:r>
          </a:p>
          <a:p>
            <a:pPr algn="ctr"/>
            <a:r>
              <a:rPr lang="en-US" sz="2800" dirty="0"/>
              <a:t>Rarity </a:t>
            </a:r>
          </a:p>
          <a:p>
            <a:pPr algn="ctr"/>
            <a:r>
              <a:rPr lang="en-US" sz="2800" dirty="0"/>
              <a:t>Imitability </a:t>
            </a:r>
          </a:p>
          <a:p>
            <a:pPr algn="ctr"/>
            <a:r>
              <a:rPr lang="en-US" sz="2800" dirty="0"/>
              <a:t>Organization</a:t>
            </a:r>
          </a:p>
        </p:txBody>
      </p:sp>
      <p:sp>
        <p:nvSpPr>
          <p:cNvPr id="7" name="Text Placeholder 6">
            <a:extLst>
              <a:ext uri="{FF2B5EF4-FFF2-40B4-BE49-F238E27FC236}">
                <a16:creationId xmlns:a16="http://schemas.microsoft.com/office/drawing/2014/main" id="{22C2EFE3-751E-4B8B-A2C0-0FCD72A5E0EF}"/>
              </a:ext>
            </a:extLst>
          </p:cNvPr>
          <p:cNvSpPr>
            <a:spLocks noGrp="1"/>
          </p:cNvSpPr>
          <p:nvPr>
            <p:ph type="body" sz="quarter" idx="106"/>
          </p:nvPr>
        </p:nvSpPr>
        <p:spPr/>
        <p:txBody>
          <a:bodyPr/>
          <a:lstStyle/>
          <a:p>
            <a:pPr marL="0" indent="0">
              <a:buNone/>
            </a:pPr>
            <a:r>
              <a:rPr lang="en-US" dirty="0"/>
              <a:t>PESTEL</a:t>
            </a:r>
          </a:p>
        </p:txBody>
      </p:sp>
      <p:sp>
        <p:nvSpPr>
          <p:cNvPr id="8" name="Text Placeholder 7">
            <a:extLst>
              <a:ext uri="{FF2B5EF4-FFF2-40B4-BE49-F238E27FC236}">
                <a16:creationId xmlns:a16="http://schemas.microsoft.com/office/drawing/2014/main" id="{03D0101B-4320-4130-8381-DDFACEB78A63}"/>
              </a:ext>
            </a:extLst>
          </p:cNvPr>
          <p:cNvSpPr>
            <a:spLocks noGrp="1"/>
          </p:cNvSpPr>
          <p:nvPr>
            <p:ph type="body" sz="half" idx="107"/>
          </p:nvPr>
        </p:nvSpPr>
        <p:spPr/>
        <p:txBody>
          <a:bodyPr>
            <a:noAutofit/>
          </a:bodyPr>
          <a:lstStyle/>
          <a:p>
            <a:pPr algn="ctr">
              <a:lnSpc>
                <a:spcPct val="100000"/>
              </a:lnSpc>
            </a:pPr>
            <a:r>
              <a:rPr lang="en-US" sz="2800" dirty="0"/>
              <a:t>Political </a:t>
            </a:r>
          </a:p>
          <a:p>
            <a:pPr algn="ctr">
              <a:lnSpc>
                <a:spcPct val="100000"/>
              </a:lnSpc>
            </a:pPr>
            <a:r>
              <a:rPr lang="en-US" sz="2800" dirty="0"/>
              <a:t>Economic </a:t>
            </a:r>
          </a:p>
          <a:p>
            <a:pPr algn="ctr">
              <a:lnSpc>
                <a:spcPct val="100000"/>
              </a:lnSpc>
            </a:pPr>
            <a:r>
              <a:rPr lang="en-US" sz="2800" dirty="0"/>
              <a:t>Sociocultural </a:t>
            </a:r>
          </a:p>
          <a:p>
            <a:pPr algn="ctr">
              <a:lnSpc>
                <a:spcPct val="100000"/>
              </a:lnSpc>
            </a:pPr>
            <a:r>
              <a:rPr lang="en-US" sz="2800" dirty="0"/>
              <a:t>Technological </a:t>
            </a:r>
          </a:p>
          <a:p>
            <a:pPr algn="ctr">
              <a:lnSpc>
                <a:spcPct val="100000"/>
              </a:lnSpc>
            </a:pPr>
            <a:r>
              <a:rPr lang="en-US" sz="2800" dirty="0"/>
              <a:t>Environmental </a:t>
            </a:r>
          </a:p>
          <a:p>
            <a:pPr algn="ctr">
              <a:lnSpc>
                <a:spcPct val="100000"/>
              </a:lnSpc>
            </a:pPr>
            <a:r>
              <a:rPr lang="en-US" sz="2800" dirty="0"/>
              <a:t>Legal Environments</a:t>
            </a:r>
          </a:p>
        </p:txBody>
      </p:sp>
      <p:sp>
        <p:nvSpPr>
          <p:cNvPr id="40" name="Title 39">
            <a:extLst>
              <a:ext uri="{FF2B5EF4-FFF2-40B4-BE49-F238E27FC236}">
                <a16:creationId xmlns:a16="http://schemas.microsoft.com/office/drawing/2014/main" id="{65A5376C-613D-4FB8-8667-427E0D7DFDAB}"/>
              </a:ext>
            </a:extLst>
          </p:cNvPr>
          <p:cNvSpPr>
            <a:spLocks noGrp="1"/>
          </p:cNvSpPr>
          <p:nvPr>
            <p:ph type="title"/>
          </p:nvPr>
        </p:nvSpPr>
        <p:spPr/>
        <p:txBody>
          <a:bodyPr/>
          <a:lstStyle/>
          <a:p>
            <a:r>
              <a:rPr lang="en-US" dirty="0"/>
              <a:t>VRIO</a:t>
            </a:r>
          </a:p>
        </p:txBody>
      </p:sp>
      <p:pic>
        <p:nvPicPr>
          <p:cNvPr id="2" name="Picture 1">
            <a:extLst>
              <a:ext uri="{FF2B5EF4-FFF2-40B4-BE49-F238E27FC236}">
                <a16:creationId xmlns:a16="http://schemas.microsoft.com/office/drawing/2014/main" id="{FDC2B9E5-EFA2-4139-92D8-D10622ED0618}"/>
              </a:ext>
            </a:extLst>
          </p:cNvPr>
          <p:cNvPicPr>
            <a:picLocks noChangeAspect="1"/>
          </p:cNvPicPr>
          <p:nvPr/>
        </p:nvPicPr>
        <p:blipFill>
          <a:blip r:embed="rId19"/>
          <a:stretch>
            <a:fillRect/>
          </a:stretch>
        </p:blipFill>
        <p:spPr>
          <a:xfrm>
            <a:off x="356496" y="2319010"/>
            <a:ext cx="420660" cy="2286198"/>
          </a:xfrm>
          <a:prstGeom prst="rect">
            <a:avLst/>
          </a:prstGeom>
        </p:spPr>
      </p:pic>
      <p:pic>
        <p:nvPicPr>
          <p:cNvPr id="3" name="slide 15-1">
            <a:hlinkClick r:id="" action="ppaction://media"/>
            <a:extLst>
              <a:ext uri="{FF2B5EF4-FFF2-40B4-BE49-F238E27FC236}">
                <a16:creationId xmlns:a16="http://schemas.microsoft.com/office/drawing/2014/main" id="{0CBBCA62-6F6D-4906-9D1C-F92825F7A86A}"/>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287492" y="6115362"/>
            <a:ext cx="609600" cy="609600"/>
          </a:xfrm>
          <a:prstGeom prst="rect">
            <a:avLst/>
          </a:prstGeom>
        </p:spPr>
      </p:pic>
      <p:pic>
        <p:nvPicPr>
          <p:cNvPr id="4" name="slide 15-2">
            <a:hlinkClick r:id="" action="ppaction://media"/>
            <a:extLst>
              <a:ext uri="{FF2B5EF4-FFF2-40B4-BE49-F238E27FC236}">
                <a16:creationId xmlns:a16="http://schemas.microsoft.com/office/drawing/2014/main" id="{005DDAE7-0CEC-42C6-896B-0662A31C84FE}"/>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1270754" y="6115362"/>
            <a:ext cx="609600" cy="609600"/>
          </a:xfrm>
          <a:prstGeom prst="rect">
            <a:avLst/>
          </a:prstGeom>
        </p:spPr>
      </p:pic>
      <p:pic>
        <p:nvPicPr>
          <p:cNvPr id="6" name="slide 15-3">
            <a:hlinkClick r:id="" action="ppaction://media"/>
            <a:extLst>
              <a:ext uri="{FF2B5EF4-FFF2-40B4-BE49-F238E27FC236}">
                <a16:creationId xmlns:a16="http://schemas.microsoft.com/office/drawing/2014/main" id="{5516C744-157F-4F59-8272-F3077052E86A}"/>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1279123" y="6148471"/>
            <a:ext cx="609600" cy="609600"/>
          </a:xfrm>
          <a:prstGeom prst="rect">
            <a:avLst/>
          </a:prstGeom>
        </p:spPr>
      </p:pic>
      <p:pic>
        <p:nvPicPr>
          <p:cNvPr id="9" name="slide 15-4">
            <a:hlinkClick r:id="" action="ppaction://media"/>
            <a:extLst>
              <a:ext uri="{FF2B5EF4-FFF2-40B4-BE49-F238E27FC236}">
                <a16:creationId xmlns:a16="http://schemas.microsoft.com/office/drawing/2014/main" id="{0A2BCCAD-4600-47E8-80AD-8EEF1FFCB6DC}"/>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1262385" y="6148471"/>
            <a:ext cx="609600" cy="609600"/>
          </a:xfrm>
          <a:prstGeom prst="rect">
            <a:avLst/>
          </a:prstGeom>
        </p:spPr>
      </p:pic>
      <p:pic>
        <p:nvPicPr>
          <p:cNvPr id="10" name="slide 15-5">
            <a:hlinkClick r:id="" action="ppaction://media"/>
            <a:extLst>
              <a:ext uri="{FF2B5EF4-FFF2-40B4-BE49-F238E27FC236}">
                <a16:creationId xmlns:a16="http://schemas.microsoft.com/office/drawing/2014/main" id="{F4F719DE-F8C1-456F-9F5B-F1DB003B226C}"/>
              </a:ext>
            </a:extLst>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11245647" y="6115362"/>
            <a:ext cx="609600" cy="609600"/>
          </a:xfrm>
          <a:prstGeom prst="rect">
            <a:avLst/>
          </a:prstGeom>
        </p:spPr>
      </p:pic>
      <p:pic>
        <p:nvPicPr>
          <p:cNvPr id="11" name="slide 15-6">
            <a:hlinkClick r:id="" action="ppaction://media"/>
            <a:extLst>
              <a:ext uri="{FF2B5EF4-FFF2-40B4-BE49-F238E27FC236}">
                <a16:creationId xmlns:a16="http://schemas.microsoft.com/office/drawing/2014/main" id="{BDA7EF1B-9C15-44A6-A163-C72BCD72F7C0}"/>
              </a:ext>
            </a:extLst>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11312600" y="6172512"/>
            <a:ext cx="609600" cy="609600"/>
          </a:xfrm>
          <a:prstGeom prst="rect">
            <a:avLst/>
          </a:prstGeom>
        </p:spPr>
      </p:pic>
      <p:pic>
        <p:nvPicPr>
          <p:cNvPr id="12" name="slide 15-7">
            <a:hlinkClick r:id="" action="ppaction://media"/>
            <a:extLst>
              <a:ext uri="{FF2B5EF4-FFF2-40B4-BE49-F238E27FC236}">
                <a16:creationId xmlns:a16="http://schemas.microsoft.com/office/drawing/2014/main" id="{618F19B9-250A-4FDE-B6A6-C47306DB6C59}"/>
              </a:ext>
            </a:extLst>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11220539" y="6191562"/>
            <a:ext cx="609600" cy="609600"/>
          </a:xfrm>
          <a:prstGeom prst="rect">
            <a:avLst/>
          </a:prstGeom>
        </p:spPr>
      </p:pic>
    </p:spTree>
    <p:extLst>
      <p:ext uri="{BB962C8B-B14F-4D97-AF65-F5344CB8AC3E}">
        <p14:creationId xmlns:p14="http://schemas.microsoft.com/office/powerpoint/2010/main" val="2859812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2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 presetClass="mediacall" presetSubtype="0" fill="hold" nodeType="withEffect">
                                  <p:stCondLst>
                                    <p:cond delay="0"/>
                                  </p:stCondLst>
                                  <p:childTnLst>
                                    <p:cmd type="call" cmd="playFrom(0.0)">
                                      <p:cBhvr>
                                        <p:cTn id="13" dur="50860" fill="hold"/>
                                        <p:tgtEl>
                                          <p:spTgt spid="4"/>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par>
                                <p:cTn id="19" presetID="1" presetClass="mediacall" presetSubtype="0" fill="hold" nodeType="withEffect">
                                  <p:stCondLst>
                                    <p:cond delay="0"/>
                                  </p:stCondLst>
                                  <p:childTnLst>
                                    <p:cmd type="call" cmd="playFrom(0.0)">
                                      <p:cBhvr>
                                        <p:cTn id="20" dur="33123"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par>
                                <p:cTn id="26" presetID="1" presetClass="mediacall" presetSubtype="0" fill="hold" nodeType="withEffect">
                                  <p:stCondLst>
                                    <p:cond delay="0"/>
                                  </p:stCondLst>
                                  <p:childTnLst>
                                    <p:cmd type="call" cmd="playFrom(0.0)">
                                      <p:cBhvr>
                                        <p:cTn id="27" dur="47412" fill="hold"/>
                                        <p:tgtEl>
                                          <p:spTgt spid="9"/>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par>
                                <p:cTn id="33" presetID="1" presetClass="mediacall" presetSubtype="0" fill="hold" nodeType="withEffect">
                                  <p:stCondLst>
                                    <p:cond delay="0"/>
                                  </p:stCondLst>
                                  <p:childTnLst>
                                    <p:cmd type="call" cmd="playFrom(0.0)">
                                      <p:cBhvr>
                                        <p:cTn id="34" dur="47360" fill="hold"/>
                                        <p:tgtEl>
                                          <p:spTgt spid="10"/>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fade">
                                      <p:cBhvr>
                                        <p:cTn id="39" dur="500"/>
                                        <p:tgtEl>
                                          <p:spTgt spid="8">
                                            <p:txEl>
                                              <p:pRg st="4" end="4"/>
                                            </p:txEl>
                                          </p:spTgt>
                                        </p:tgtEl>
                                      </p:cBhvr>
                                    </p:animEffect>
                                  </p:childTnLst>
                                </p:cTn>
                              </p:par>
                              <p:par>
                                <p:cTn id="40" presetID="1" presetClass="mediacall" presetSubtype="0" fill="hold" nodeType="withEffect">
                                  <p:stCondLst>
                                    <p:cond delay="0"/>
                                  </p:stCondLst>
                                  <p:childTnLst>
                                    <p:cmd type="call" cmd="playFrom(0.0)">
                                      <p:cBhvr>
                                        <p:cTn id="41" dur="17658" fill="hold"/>
                                        <p:tgtEl>
                                          <p:spTgt spid="11"/>
                                        </p:tgtEl>
                                      </p:cBhvr>
                                    </p:cmd>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
                                            <p:txEl>
                                              <p:pRg st="5" end="5"/>
                                            </p:txEl>
                                          </p:spTgt>
                                        </p:tgtEl>
                                        <p:attrNameLst>
                                          <p:attrName>style.visibility</p:attrName>
                                        </p:attrNameLst>
                                      </p:cBhvr>
                                      <p:to>
                                        <p:strVal val="visible"/>
                                      </p:to>
                                    </p:set>
                                    <p:animEffect transition="in" filter="fade">
                                      <p:cBhvr>
                                        <p:cTn id="46" dur="500"/>
                                        <p:tgtEl>
                                          <p:spTgt spid="8">
                                            <p:txEl>
                                              <p:pRg st="5" end="5"/>
                                            </p:txEl>
                                          </p:spTgt>
                                        </p:tgtEl>
                                      </p:cBhvr>
                                    </p:animEffect>
                                  </p:childTnLst>
                                </p:cTn>
                              </p:par>
                              <p:par>
                                <p:cTn id="47" presetID="1" presetClass="mediacall" presetSubtype="0" fill="hold" nodeType="withEffect">
                                  <p:stCondLst>
                                    <p:cond delay="0"/>
                                  </p:stCondLst>
                                  <p:childTnLst>
                                    <p:cmd type="call" cmd="playFrom(0.0)">
                                      <p:cBhvr>
                                        <p:cTn id="48" dur="470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endCondLst>
                </p:cTn>
                <p:tgtEl>
                  <p:spTgt spid="3"/>
                </p:tgtEl>
              </p:cMediaNode>
            </p:audio>
            <p:audio>
              <p:cMediaNode vol="80000" showWhenStopped="0">
                <p:cTn id="50" fill="hold" display="0">
                  <p:stCondLst>
                    <p:cond delay="indefinite"/>
                  </p:stCondLst>
                  <p:endCondLst>
                    <p:cond evt="onStopAudio" delay="0">
                      <p:tgtEl>
                        <p:sldTgt/>
                      </p:tgtEl>
                    </p:cond>
                  </p:endCondLst>
                </p:cTn>
                <p:tgtEl>
                  <p:spTgt spid="4"/>
                </p:tgtEl>
              </p:cMediaNode>
            </p:audio>
            <p:audio>
              <p:cMediaNode vol="80000" showWhenStopped="0">
                <p:cTn id="51" fill="hold" display="0">
                  <p:stCondLst>
                    <p:cond delay="indefinite"/>
                  </p:stCondLst>
                  <p:endCondLst>
                    <p:cond evt="onStopAudio" delay="0">
                      <p:tgtEl>
                        <p:sldTgt/>
                      </p:tgtEl>
                    </p:cond>
                  </p:endCondLst>
                </p:cTn>
                <p:tgtEl>
                  <p:spTgt spid="6"/>
                </p:tgtEl>
              </p:cMediaNode>
            </p:audio>
            <p:audio>
              <p:cMediaNode vol="80000" showWhenStopped="0">
                <p:cTn id="52" fill="hold" display="0">
                  <p:stCondLst>
                    <p:cond delay="indefinite"/>
                  </p:stCondLst>
                  <p:endCondLst>
                    <p:cond evt="onStopAudio" delay="0">
                      <p:tgtEl>
                        <p:sldTgt/>
                      </p:tgtEl>
                    </p:cond>
                  </p:endCondLst>
                </p:cTn>
                <p:tgtEl>
                  <p:spTgt spid="9"/>
                </p:tgtEl>
              </p:cMediaNode>
            </p:audio>
            <p:audio>
              <p:cMediaNode vol="80000" showWhenStopped="0">
                <p:cTn id="53" fill="hold" display="0">
                  <p:stCondLst>
                    <p:cond delay="indefinite"/>
                  </p:stCondLst>
                  <p:endCondLst>
                    <p:cond evt="onStopAudio" delay="0">
                      <p:tgtEl>
                        <p:sldTgt/>
                      </p:tgtEl>
                    </p:cond>
                  </p:endCondLst>
                </p:cTn>
                <p:tgtEl>
                  <p:spTgt spid="10"/>
                </p:tgtEl>
              </p:cMediaNode>
            </p:audio>
            <p:audio>
              <p:cMediaNode vol="80000" showWhenStopped="0">
                <p:cTn id="54" fill="hold" display="0">
                  <p:stCondLst>
                    <p:cond delay="indefinite"/>
                  </p:stCondLst>
                  <p:endCondLst>
                    <p:cond evt="onStopAudio" delay="0">
                      <p:tgtEl>
                        <p:sldTgt/>
                      </p:tgtEl>
                    </p:cond>
                  </p:endCondLst>
                </p:cTn>
                <p:tgtEl>
                  <p:spTgt spid="11"/>
                </p:tgtEl>
              </p:cMediaNode>
            </p:audio>
            <p:audio>
              <p:cMediaNode vol="80000" showWhenStopped="0">
                <p:cTn id="55"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BC167-ECF6-4768-8A35-7FFB638635AE}"/>
              </a:ext>
            </a:extLst>
          </p:cNvPr>
          <p:cNvSpPr>
            <a:spLocks noGrp="1"/>
          </p:cNvSpPr>
          <p:nvPr>
            <p:ph type="title"/>
          </p:nvPr>
        </p:nvSpPr>
        <p:spPr>
          <a:xfrm>
            <a:off x="7296149" y="518740"/>
            <a:ext cx="4514851" cy="1156387"/>
          </a:xfrm>
        </p:spPr>
        <p:txBody>
          <a:bodyPr/>
          <a:lstStyle/>
          <a:p>
            <a:r>
              <a:rPr lang="en-US" sz="6600" dirty="0"/>
              <a:t>Core Values</a:t>
            </a:r>
            <a:br>
              <a:rPr lang="en-US" dirty="0"/>
            </a:br>
            <a:endParaRPr lang="en-US" dirty="0"/>
          </a:p>
        </p:txBody>
      </p:sp>
      <p:pic>
        <p:nvPicPr>
          <p:cNvPr id="8" name="Content Placeholder 7">
            <a:extLst>
              <a:ext uri="{FF2B5EF4-FFF2-40B4-BE49-F238E27FC236}">
                <a16:creationId xmlns:a16="http://schemas.microsoft.com/office/drawing/2014/main" id="{4CEB2D7B-4399-4ADD-A81C-BE7CEC6915C9}"/>
              </a:ext>
            </a:extLst>
          </p:cNvPr>
          <p:cNvPicPr>
            <a:picLocks noGrp="1" noChangeAspect="1"/>
          </p:cNvPicPr>
          <p:nvPr>
            <p:ph idx="1"/>
          </p:nvPr>
        </p:nvPicPr>
        <p:blipFill>
          <a:blip r:embed="rId5"/>
          <a:stretch>
            <a:fillRect/>
          </a:stretch>
        </p:blipFill>
        <p:spPr>
          <a:xfrm>
            <a:off x="6819900" y="1900518"/>
            <a:ext cx="4991100" cy="3682666"/>
          </a:xfrm>
          <a:prstGeom prst="rect">
            <a:avLst/>
          </a:prstGeom>
        </p:spPr>
      </p:pic>
      <p:sp>
        <p:nvSpPr>
          <p:cNvPr id="5" name="Content Placeholder 4">
            <a:extLst>
              <a:ext uri="{FF2B5EF4-FFF2-40B4-BE49-F238E27FC236}">
                <a16:creationId xmlns:a16="http://schemas.microsoft.com/office/drawing/2014/main" id="{26F4D5F8-8395-43D3-8968-1CDC2FC023D3}"/>
              </a:ext>
            </a:extLst>
          </p:cNvPr>
          <p:cNvSpPr>
            <a:spLocks noGrp="1"/>
          </p:cNvSpPr>
          <p:nvPr>
            <p:ph sz="quarter" idx="14"/>
          </p:nvPr>
        </p:nvSpPr>
        <p:spPr/>
        <p:txBody>
          <a:bodyPr>
            <a:normAutofit lnSpcReduction="10000"/>
          </a:bodyPr>
          <a:lstStyle/>
          <a:p>
            <a:r>
              <a:rPr lang="en-US" sz="3200" dirty="0">
                <a:solidFill>
                  <a:srgbClr val="E32D91"/>
                </a:solidFill>
              </a:rPr>
              <a:t>DBP is a people first firm.</a:t>
            </a:r>
          </a:p>
          <a:p>
            <a:r>
              <a:rPr lang="en-US" sz="3200" dirty="0">
                <a:solidFill>
                  <a:srgbClr val="E32D91"/>
                </a:solidFill>
              </a:rPr>
              <a:t> Honesty, Loyalty, Innovation, and Dedication are its chief values.  </a:t>
            </a:r>
          </a:p>
          <a:p>
            <a:r>
              <a:rPr lang="en-US" sz="3200" dirty="0">
                <a:solidFill>
                  <a:srgbClr val="E32D91"/>
                </a:solidFill>
              </a:rPr>
              <a:t>Being a light in a dark community is its calling.</a:t>
            </a:r>
          </a:p>
          <a:p>
            <a:r>
              <a:rPr lang="en-US" sz="3200" dirty="0">
                <a:solidFill>
                  <a:srgbClr val="E32D91"/>
                </a:solidFill>
              </a:rPr>
              <a:t> Making sure its family of employees is paid fairly, have medical, dental, and a balanced home and work life are doctrines under which teach DBP will function. </a:t>
            </a:r>
          </a:p>
          <a:p>
            <a:endParaRPr lang="en-US" dirty="0"/>
          </a:p>
        </p:txBody>
      </p:sp>
      <p:pic>
        <p:nvPicPr>
          <p:cNvPr id="9" name="Picture 8">
            <a:extLst>
              <a:ext uri="{FF2B5EF4-FFF2-40B4-BE49-F238E27FC236}">
                <a16:creationId xmlns:a16="http://schemas.microsoft.com/office/drawing/2014/main" id="{6172F143-7CB4-4877-8103-C9AC6F606990}"/>
              </a:ext>
            </a:extLst>
          </p:cNvPr>
          <p:cNvPicPr>
            <a:picLocks noChangeAspect="1"/>
          </p:cNvPicPr>
          <p:nvPr/>
        </p:nvPicPr>
        <p:blipFill>
          <a:blip r:embed="rId6"/>
          <a:stretch>
            <a:fillRect/>
          </a:stretch>
        </p:blipFill>
        <p:spPr>
          <a:xfrm>
            <a:off x="381000" y="2334867"/>
            <a:ext cx="420660" cy="2292295"/>
          </a:xfrm>
          <a:prstGeom prst="rect">
            <a:avLst/>
          </a:prstGeom>
        </p:spPr>
      </p:pic>
      <p:pic>
        <p:nvPicPr>
          <p:cNvPr id="10" name="slide 16">
            <a:hlinkClick r:id="" action="ppaction://media"/>
            <a:extLst>
              <a:ext uri="{FF2B5EF4-FFF2-40B4-BE49-F238E27FC236}">
                <a16:creationId xmlns:a16="http://schemas.microsoft.com/office/drawing/2014/main" id="{D4E7B270-B4CF-4534-B5DE-3440D24FAE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1" y="6034460"/>
            <a:ext cx="609600" cy="609600"/>
          </a:xfrm>
          <a:prstGeom prst="rect">
            <a:avLst/>
          </a:prstGeom>
        </p:spPr>
      </p:pic>
    </p:spTree>
    <p:extLst>
      <p:ext uri="{BB962C8B-B14F-4D97-AF65-F5344CB8AC3E}">
        <p14:creationId xmlns:p14="http://schemas.microsoft.com/office/powerpoint/2010/main" val="367767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77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152FD-EDDB-45AE-8D07-ED1DFCB1C88C}"/>
              </a:ext>
            </a:extLst>
          </p:cNvPr>
          <p:cNvSpPr>
            <a:spLocks noGrp="1"/>
          </p:cNvSpPr>
          <p:nvPr>
            <p:ph type="title"/>
          </p:nvPr>
        </p:nvSpPr>
        <p:spPr>
          <a:xfrm>
            <a:off x="7296150" y="781050"/>
            <a:ext cx="4514851" cy="1068044"/>
          </a:xfrm>
        </p:spPr>
        <p:txBody>
          <a:bodyPr/>
          <a:lstStyle/>
          <a:p>
            <a:r>
              <a:rPr lang="en-US" sz="5400" dirty="0"/>
              <a:t>Our Goals</a:t>
            </a:r>
            <a:br>
              <a:rPr lang="en-US" dirty="0"/>
            </a:br>
            <a:endParaRPr lang="en-US" dirty="0"/>
          </a:p>
        </p:txBody>
      </p:sp>
      <p:pic>
        <p:nvPicPr>
          <p:cNvPr id="6" name="Content Placeholder 5">
            <a:extLst>
              <a:ext uri="{FF2B5EF4-FFF2-40B4-BE49-F238E27FC236}">
                <a16:creationId xmlns:a16="http://schemas.microsoft.com/office/drawing/2014/main" id="{4DEF5ADD-A9EE-449D-B0A7-83220EB89963}"/>
              </a:ext>
            </a:extLst>
          </p:cNvPr>
          <p:cNvPicPr>
            <a:picLocks noGrp="1" noChangeAspect="1"/>
          </p:cNvPicPr>
          <p:nvPr>
            <p:ph idx="1"/>
          </p:nvPr>
        </p:nvPicPr>
        <p:blipFill>
          <a:blip r:embed="rId13"/>
          <a:stretch>
            <a:fillRect/>
          </a:stretch>
        </p:blipFill>
        <p:spPr>
          <a:xfrm>
            <a:off x="6986353" y="1685364"/>
            <a:ext cx="4824647" cy="4518211"/>
          </a:xfrm>
          <a:prstGeom prst="rect">
            <a:avLst/>
          </a:prstGeom>
        </p:spPr>
      </p:pic>
      <p:sp>
        <p:nvSpPr>
          <p:cNvPr id="5" name="Content Placeholder 4">
            <a:extLst>
              <a:ext uri="{FF2B5EF4-FFF2-40B4-BE49-F238E27FC236}">
                <a16:creationId xmlns:a16="http://schemas.microsoft.com/office/drawing/2014/main" id="{2578D053-363D-4653-AC52-43D819FF8958}"/>
              </a:ext>
            </a:extLst>
          </p:cNvPr>
          <p:cNvSpPr>
            <a:spLocks noGrp="1"/>
          </p:cNvSpPr>
          <p:nvPr>
            <p:ph sz="quarter" idx="14"/>
          </p:nvPr>
        </p:nvSpPr>
        <p:spPr/>
        <p:txBody>
          <a:bodyPr>
            <a:normAutofit/>
          </a:bodyPr>
          <a:lstStyle/>
          <a:p>
            <a:r>
              <a:rPr lang="en-US" sz="2800" dirty="0">
                <a:solidFill>
                  <a:srgbClr val="E32D91"/>
                </a:solidFill>
              </a:rPr>
              <a:t>1.  To have a positive impact on the community within in 6 months.. </a:t>
            </a:r>
          </a:p>
          <a:p>
            <a:r>
              <a:rPr lang="en-US" sz="2800" dirty="0">
                <a:solidFill>
                  <a:srgbClr val="E32D91"/>
                </a:solidFill>
              </a:rPr>
              <a:t>2.  To break even in 12 months.</a:t>
            </a:r>
          </a:p>
          <a:p>
            <a:r>
              <a:rPr lang="en-US" sz="2800" dirty="0">
                <a:solidFill>
                  <a:srgbClr val="E32D91"/>
                </a:solidFill>
              </a:rPr>
              <a:t>3.  To have the second location opened or on its way to being opened within 24 months.</a:t>
            </a:r>
          </a:p>
          <a:p>
            <a:r>
              <a:rPr lang="en-US" sz="2800" dirty="0">
                <a:solidFill>
                  <a:srgbClr val="E32D91"/>
                </a:solidFill>
              </a:rPr>
              <a:t>4  The eventual acquisition of Jamba Juice.</a:t>
            </a:r>
          </a:p>
          <a:p>
            <a:r>
              <a:rPr lang="en-US" sz="2800" dirty="0">
                <a:solidFill>
                  <a:srgbClr val="E32D91"/>
                </a:solidFill>
              </a:rPr>
              <a:t>5. Successful partnerships with national Gyms, with the eventual addition of a chain of gyms</a:t>
            </a:r>
            <a:r>
              <a:rPr lang="en-US" sz="2400" dirty="0"/>
              <a:t>. </a:t>
            </a:r>
          </a:p>
        </p:txBody>
      </p:sp>
      <p:pic>
        <p:nvPicPr>
          <p:cNvPr id="7" name="Picture 6">
            <a:extLst>
              <a:ext uri="{FF2B5EF4-FFF2-40B4-BE49-F238E27FC236}">
                <a16:creationId xmlns:a16="http://schemas.microsoft.com/office/drawing/2014/main" id="{9A72FE3B-534A-460C-A977-58A51BCAC45A}"/>
              </a:ext>
            </a:extLst>
          </p:cNvPr>
          <p:cNvPicPr>
            <a:picLocks noChangeAspect="1"/>
          </p:cNvPicPr>
          <p:nvPr/>
        </p:nvPicPr>
        <p:blipFill>
          <a:blip r:embed="rId14"/>
          <a:stretch>
            <a:fillRect/>
          </a:stretch>
        </p:blipFill>
        <p:spPr>
          <a:xfrm>
            <a:off x="381000" y="2334867"/>
            <a:ext cx="420660" cy="2292295"/>
          </a:xfrm>
          <a:prstGeom prst="rect">
            <a:avLst/>
          </a:prstGeom>
        </p:spPr>
      </p:pic>
      <p:pic>
        <p:nvPicPr>
          <p:cNvPr id="8" name="slide 17">
            <a:hlinkClick r:id="" action="ppaction://media"/>
            <a:extLst>
              <a:ext uri="{FF2B5EF4-FFF2-40B4-BE49-F238E27FC236}">
                <a16:creationId xmlns:a16="http://schemas.microsoft.com/office/drawing/2014/main" id="{19428383-E90A-4F75-951F-E830C4EB6DF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06201" y="6153150"/>
            <a:ext cx="609600" cy="609600"/>
          </a:xfrm>
          <a:prstGeom prst="rect">
            <a:avLst/>
          </a:prstGeom>
        </p:spPr>
      </p:pic>
      <p:pic>
        <p:nvPicPr>
          <p:cNvPr id="9" name="slide 17-1">
            <a:hlinkClick r:id="" action="ppaction://media"/>
            <a:extLst>
              <a:ext uri="{FF2B5EF4-FFF2-40B4-BE49-F238E27FC236}">
                <a16:creationId xmlns:a16="http://schemas.microsoft.com/office/drawing/2014/main" id="{D5F31EEF-E073-4495-9AD7-02FBEC6A8B3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506200" y="6134100"/>
            <a:ext cx="609600" cy="609600"/>
          </a:xfrm>
          <a:prstGeom prst="rect">
            <a:avLst/>
          </a:prstGeom>
        </p:spPr>
      </p:pic>
      <p:pic>
        <p:nvPicPr>
          <p:cNvPr id="10" name="slide 17-2">
            <a:hlinkClick r:id="" action="ppaction://media"/>
            <a:extLst>
              <a:ext uri="{FF2B5EF4-FFF2-40B4-BE49-F238E27FC236}">
                <a16:creationId xmlns:a16="http://schemas.microsoft.com/office/drawing/2014/main" id="{EB63DBBC-7793-4CB9-9B74-E9862464970C}"/>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506200" y="6172200"/>
            <a:ext cx="609600" cy="609600"/>
          </a:xfrm>
          <a:prstGeom prst="rect">
            <a:avLst/>
          </a:prstGeom>
        </p:spPr>
      </p:pic>
      <p:pic>
        <p:nvPicPr>
          <p:cNvPr id="11" name="slide 17-3">
            <a:hlinkClick r:id="" action="ppaction://media"/>
            <a:extLst>
              <a:ext uri="{FF2B5EF4-FFF2-40B4-BE49-F238E27FC236}">
                <a16:creationId xmlns:a16="http://schemas.microsoft.com/office/drawing/2014/main" id="{96C8F767-FDBC-4EA1-90EF-1C63B8A51283}"/>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1506200" y="6191250"/>
            <a:ext cx="609600" cy="609600"/>
          </a:xfrm>
          <a:prstGeom prst="rect">
            <a:avLst/>
          </a:prstGeom>
        </p:spPr>
      </p:pic>
      <p:pic>
        <p:nvPicPr>
          <p:cNvPr id="12" name="slide 17-4">
            <a:hlinkClick r:id="" action="ppaction://media"/>
            <a:extLst>
              <a:ext uri="{FF2B5EF4-FFF2-40B4-BE49-F238E27FC236}">
                <a16:creationId xmlns:a16="http://schemas.microsoft.com/office/drawing/2014/main" id="{C4EC2224-7B53-4624-9220-983A85FCFBF1}"/>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1563350" y="6210300"/>
            <a:ext cx="609600" cy="609600"/>
          </a:xfrm>
          <a:prstGeom prst="rect">
            <a:avLst/>
          </a:prstGeom>
        </p:spPr>
      </p:pic>
    </p:spTree>
    <p:extLst>
      <p:ext uri="{BB962C8B-B14F-4D97-AF65-F5344CB8AC3E}">
        <p14:creationId xmlns:p14="http://schemas.microsoft.com/office/powerpoint/2010/main" val="2606033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 presetClass="mediacall" presetSubtype="0" fill="hold" nodeType="withEffect">
                                  <p:stCondLst>
                                    <p:cond delay="0"/>
                                  </p:stCondLst>
                                  <p:childTnLst>
                                    <p:cmd type="call" cmd="playFrom(0.0)">
                                      <p:cBhvr>
                                        <p:cTn id="9" dur="17136"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par>
                                <p:cTn id="15" presetID="1" presetClass="mediacall" presetSubtype="0" fill="hold" nodeType="withEffect">
                                  <p:stCondLst>
                                    <p:cond delay="0"/>
                                  </p:stCondLst>
                                  <p:childTnLst>
                                    <p:cmd type="call" cmd="playFrom(0.0)">
                                      <p:cBhvr>
                                        <p:cTn id="16" dur="3422"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par>
                                <p:cTn id="22" presetID="1" presetClass="mediacall" presetSubtype="0" fill="hold" nodeType="withEffect">
                                  <p:stCondLst>
                                    <p:cond delay="0"/>
                                  </p:stCondLst>
                                  <p:childTnLst>
                                    <p:cmd type="call" cmd="playFrom(0.0)">
                                      <p:cBhvr>
                                        <p:cTn id="23" dur="6400" fill="hold"/>
                                        <p:tgtEl>
                                          <p:spTgt spid="10"/>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childTnLst>
                                </p:cTn>
                              </p:par>
                              <p:par>
                                <p:cTn id="29" presetID="1" presetClass="mediacall" presetSubtype="0" fill="hold" nodeType="withEffect">
                                  <p:stCondLst>
                                    <p:cond delay="0"/>
                                  </p:stCondLst>
                                  <p:childTnLst>
                                    <p:cmd type="call" cmd="playFrom(0.0)">
                                      <p:cBhvr>
                                        <p:cTn id="30" dur="19121" fill="hold"/>
                                        <p:tgtEl>
                                          <p:spTgt spid="11"/>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par>
                                <p:cTn id="36" presetID="1" presetClass="mediacall" presetSubtype="0" fill="hold" nodeType="withEffect">
                                  <p:stCondLst>
                                    <p:cond delay="0"/>
                                  </p:stCondLst>
                                  <p:childTnLst>
                                    <p:cmd type="call" cmd="playFrom(0.0)">
                                      <p:cBhvr>
                                        <p:cTn id="37" dur="1076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8"/>
                </p:tgtEl>
              </p:cMediaNode>
            </p:audio>
            <p:audio>
              <p:cMediaNode vol="80000" showWhenStopped="0">
                <p:cTn id="39" fill="hold" display="0">
                  <p:stCondLst>
                    <p:cond delay="indefinite"/>
                  </p:stCondLst>
                  <p:endCondLst>
                    <p:cond evt="onStopAudio" delay="0">
                      <p:tgtEl>
                        <p:sldTgt/>
                      </p:tgtEl>
                    </p:cond>
                  </p:endCondLst>
                </p:cTn>
                <p:tgtEl>
                  <p:spTgt spid="9"/>
                </p:tgtEl>
              </p:cMediaNode>
            </p:audio>
            <p:audio>
              <p:cMediaNode vol="80000" showWhenStopped="0">
                <p:cTn id="40" fill="hold" display="0">
                  <p:stCondLst>
                    <p:cond delay="indefinite"/>
                  </p:stCondLst>
                  <p:endCondLst>
                    <p:cond evt="onStopAudio" delay="0">
                      <p:tgtEl>
                        <p:sldTgt/>
                      </p:tgtEl>
                    </p:cond>
                  </p:endCondLst>
                </p:cTn>
                <p:tgtEl>
                  <p:spTgt spid="10"/>
                </p:tgtEl>
              </p:cMediaNode>
            </p:audio>
            <p:audio>
              <p:cMediaNode vol="80000" showWhenStopped="0">
                <p:cTn id="41" fill="hold" display="0">
                  <p:stCondLst>
                    <p:cond delay="indefinite"/>
                  </p:stCondLst>
                  <p:endCondLst>
                    <p:cond evt="onStopAudio" delay="0">
                      <p:tgtEl>
                        <p:sldTgt/>
                      </p:tgtEl>
                    </p:cond>
                  </p:endCondLst>
                </p:cTn>
                <p:tgtEl>
                  <p:spTgt spid="11"/>
                </p:tgtEl>
              </p:cMediaNode>
            </p:audio>
            <p:audio>
              <p:cMediaNode vol="80000" showWhenStopped="0">
                <p:cTn id="42"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152FD-EDDB-45AE-8D07-ED1DFCB1C88C}"/>
              </a:ext>
            </a:extLst>
          </p:cNvPr>
          <p:cNvSpPr>
            <a:spLocks noGrp="1"/>
          </p:cNvSpPr>
          <p:nvPr>
            <p:ph type="title"/>
          </p:nvPr>
        </p:nvSpPr>
        <p:spPr>
          <a:xfrm>
            <a:off x="7677149" y="0"/>
            <a:ext cx="4514851" cy="1068044"/>
          </a:xfrm>
        </p:spPr>
        <p:txBody>
          <a:bodyPr/>
          <a:lstStyle/>
          <a:p>
            <a:r>
              <a:rPr lang="en-US" sz="5400" dirty="0" err="1"/>
              <a:t>Stratagies</a:t>
            </a:r>
            <a:br>
              <a:rPr lang="en-US" dirty="0"/>
            </a:br>
            <a:endParaRPr lang="en-US" dirty="0"/>
          </a:p>
        </p:txBody>
      </p:sp>
      <p:sp>
        <p:nvSpPr>
          <p:cNvPr id="5" name="Content Placeholder 4">
            <a:extLst>
              <a:ext uri="{FF2B5EF4-FFF2-40B4-BE49-F238E27FC236}">
                <a16:creationId xmlns:a16="http://schemas.microsoft.com/office/drawing/2014/main" id="{2578D053-363D-4653-AC52-43D819FF8958}"/>
              </a:ext>
            </a:extLst>
          </p:cNvPr>
          <p:cNvSpPr>
            <a:spLocks noGrp="1"/>
          </p:cNvSpPr>
          <p:nvPr>
            <p:ph sz="quarter" idx="14"/>
          </p:nvPr>
        </p:nvSpPr>
        <p:spPr>
          <a:xfrm>
            <a:off x="1104901" y="1068044"/>
            <a:ext cx="4991099" cy="4895942"/>
          </a:xfrm>
        </p:spPr>
        <p:txBody>
          <a:bodyPr>
            <a:normAutofit/>
          </a:bodyPr>
          <a:lstStyle/>
          <a:p>
            <a:pPr>
              <a:lnSpc>
                <a:spcPct val="100000"/>
              </a:lnSpc>
            </a:pPr>
            <a:r>
              <a:rPr lang="en-US" sz="3600" dirty="0">
                <a:solidFill>
                  <a:srgbClr val="E32D91"/>
                </a:solidFill>
              </a:rPr>
              <a:t>Adaption. </a:t>
            </a:r>
          </a:p>
          <a:p>
            <a:pPr>
              <a:lnSpc>
                <a:spcPct val="100000"/>
              </a:lnSpc>
            </a:pPr>
            <a:r>
              <a:rPr lang="en-US" sz="3600" dirty="0">
                <a:solidFill>
                  <a:srgbClr val="E32D91"/>
                </a:solidFill>
              </a:rPr>
              <a:t>Aggregation. </a:t>
            </a:r>
          </a:p>
          <a:p>
            <a:pPr>
              <a:lnSpc>
                <a:spcPct val="100000"/>
              </a:lnSpc>
            </a:pPr>
            <a:r>
              <a:rPr lang="en-US" sz="3600" dirty="0">
                <a:solidFill>
                  <a:srgbClr val="E32D91"/>
                </a:solidFill>
              </a:rPr>
              <a:t>Arbitrage.</a:t>
            </a:r>
          </a:p>
          <a:p>
            <a:pPr>
              <a:lnSpc>
                <a:spcPct val="100000"/>
              </a:lnSpc>
            </a:pPr>
            <a:r>
              <a:rPr lang="en-US" sz="3600" dirty="0">
                <a:solidFill>
                  <a:srgbClr val="E32D91"/>
                </a:solidFill>
              </a:rPr>
              <a:t>Focused Differentiation.</a:t>
            </a:r>
          </a:p>
          <a:p>
            <a:pPr>
              <a:lnSpc>
                <a:spcPct val="100000"/>
              </a:lnSpc>
            </a:pPr>
            <a:r>
              <a:rPr lang="en-US" sz="3600" dirty="0">
                <a:solidFill>
                  <a:srgbClr val="E32D91"/>
                </a:solidFill>
              </a:rPr>
              <a:t>First Mover Advantage.</a:t>
            </a:r>
          </a:p>
          <a:p>
            <a:pPr>
              <a:lnSpc>
                <a:spcPct val="100000"/>
              </a:lnSpc>
            </a:pPr>
            <a:r>
              <a:rPr lang="en-US" sz="3600" dirty="0">
                <a:solidFill>
                  <a:srgbClr val="E32D91"/>
                </a:solidFill>
              </a:rPr>
              <a:t>Tactical Plan.</a:t>
            </a:r>
          </a:p>
          <a:p>
            <a:pPr>
              <a:lnSpc>
                <a:spcPct val="100000"/>
              </a:lnSpc>
            </a:pPr>
            <a:r>
              <a:rPr lang="en-US" sz="3600" dirty="0">
                <a:solidFill>
                  <a:srgbClr val="E32D91"/>
                </a:solidFill>
              </a:rPr>
              <a:t>Operational.</a:t>
            </a:r>
          </a:p>
          <a:p>
            <a:pPr>
              <a:lnSpc>
                <a:spcPct val="100000"/>
              </a:lnSpc>
            </a:pPr>
            <a:endParaRPr lang="en-US" sz="3600" dirty="0">
              <a:solidFill>
                <a:srgbClr val="E32D91"/>
              </a:solidFill>
            </a:endParaRPr>
          </a:p>
          <a:p>
            <a:pPr marL="457200" lvl="1" indent="0">
              <a:buNone/>
            </a:pPr>
            <a:endParaRPr lang="en-US" sz="2800" dirty="0">
              <a:solidFill>
                <a:srgbClr val="E32D91"/>
              </a:solidFill>
            </a:endParaRPr>
          </a:p>
          <a:p>
            <a:endParaRPr lang="en-US" sz="2800" dirty="0">
              <a:solidFill>
                <a:srgbClr val="E32D91"/>
              </a:solidFill>
            </a:endParaRPr>
          </a:p>
        </p:txBody>
      </p:sp>
      <p:sp>
        <p:nvSpPr>
          <p:cNvPr id="3" name="TextBox 2">
            <a:extLst>
              <a:ext uri="{FF2B5EF4-FFF2-40B4-BE49-F238E27FC236}">
                <a16:creationId xmlns:a16="http://schemas.microsoft.com/office/drawing/2014/main" id="{1D394452-0693-49E1-B1A6-9FAEDCC1A67D}"/>
              </a:ext>
            </a:extLst>
          </p:cNvPr>
          <p:cNvSpPr txBox="1"/>
          <p:nvPr/>
        </p:nvSpPr>
        <p:spPr>
          <a:xfrm>
            <a:off x="6986353" y="798230"/>
            <a:ext cx="4824647" cy="1384995"/>
          </a:xfrm>
          <a:prstGeom prst="rect">
            <a:avLst/>
          </a:prstGeom>
          <a:noFill/>
        </p:spPr>
        <p:txBody>
          <a:bodyPr wrap="square" rtlCol="0">
            <a:spAutoFit/>
          </a:bodyPr>
          <a:lstStyle/>
          <a:p>
            <a:pPr algn="ctr"/>
            <a:r>
              <a:rPr lang="en-US" sz="2800" dirty="0">
                <a:solidFill>
                  <a:schemeClr val="bg1"/>
                </a:solidFill>
              </a:rPr>
              <a:t>Porter’s Key Strategies and Ghemawat’s “AAA” Global strategies</a:t>
            </a:r>
          </a:p>
        </p:txBody>
      </p:sp>
      <p:pic>
        <p:nvPicPr>
          <p:cNvPr id="9" name="Content Placeholder 8">
            <a:extLst>
              <a:ext uri="{FF2B5EF4-FFF2-40B4-BE49-F238E27FC236}">
                <a16:creationId xmlns:a16="http://schemas.microsoft.com/office/drawing/2014/main" id="{8E8BF991-7E23-44D0-BBE8-71DB6B6BDADE}"/>
              </a:ext>
            </a:extLst>
          </p:cNvPr>
          <p:cNvPicPr>
            <a:picLocks noGrp="1" noChangeAspect="1"/>
          </p:cNvPicPr>
          <p:nvPr>
            <p:ph idx="1"/>
          </p:nvPr>
        </p:nvPicPr>
        <p:blipFill>
          <a:blip r:embed="rId19"/>
          <a:stretch>
            <a:fillRect/>
          </a:stretch>
        </p:blipFill>
        <p:spPr>
          <a:xfrm>
            <a:off x="6916112" y="2168644"/>
            <a:ext cx="5113778" cy="4274645"/>
          </a:xfrm>
          <a:prstGeom prst="rect">
            <a:avLst/>
          </a:prstGeom>
        </p:spPr>
      </p:pic>
      <p:pic>
        <p:nvPicPr>
          <p:cNvPr id="10" name="Picture 9">
            <a:extLst>
              <a:ext uri="{FF2B5EF4-FFF2-40B4-BE49-F238E27FC236}">
                <a16:creationId xmlns:a16="http://schemas.microsoft.com/office/drawing/2014/main" id="{CB34F0E3-6616-42E4-98E0-727D14ECC288}"/>
              </a:ext>
            </a:extLst>
          </p:cNvPr>
          <p:cNvPicPr>
            <a:picLocks noChangeAspect="1"/>
          </p:cNvPicPr>
          <p:nvPr/>
        </p:nvPicPr>
        <p:blipFill>
          <a:blip r:embed="rId20"/>
          <a:stretch>
            <a:fillRect/>
          </a:stretch>
        </p:blipFill>
        <p:spPr>
          <a:xfrm>
            <a:off x="302718" y="2369867"/>
            <a:ext cx="420660" cy="2292295"/>
          </a:xfrm>
          <a:prstGeom prst="rect">
            <a:avLst/>
          </a:prstGeom>
        </p:spPr>
      </p:pic>
      <p:pic>
        <p:nvPicPr>
          <p:cNvPr id="4" name="slide 18-1">
            <a:hlinkClick r:id="" action="ppaction://media"/>
            <a:extLst>
              <a:ext uri="{FF2B5EF4-FFF2-40B4-BE49-F238E27FC236}">
                <a16:creationId xmlns:a16="http://schemas.microsoft.com/office/drawing/2014/main" id="{B6CDA919-2324-4AD4-9965-5F12BA7F0B69}"/>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723378" y="6324600"/>
            <a:ext cx="609600" cy="609600"/>
          </a:xfrm>
          <a:prstGeom prst="rect">
            <a:avLst/>
          </a:prstGeom>
        </p:spPr>
      </p:pic>
      <p:pic>
        <p:nvPicPr>
          <p:cNvPr id="6" name="slide 18-2">
            <a:hlinkClick r:id="" action="ppaction://media"/>
            <a:extLst>
              <a:ext uri="{FF2B5EF4-FFF2-40B4-BE49-F238E27FC236}">
                <a16:creationId xmlns:a16="http://schemas.microsoft.com/office/drawing/2014/main" id="{A4B45F14-F81A-4C92-B15B-EA5DBF0BE5AA}"/>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723378" y="6324600"/>
            <a:ext cx="609600" cy="609600"/>
          </a:xfrm>
          <a:prstGeom prst="rect">
            <a:avLst/>
          </a:prstGeom>
        </p:spPr>
      </p:pic>
      <p:pic>
        <p:nvPicPr>
          <p:cNvPr id="7" name="slide 18-3">
            <a:hlinkClick r:id="" action="ppaction://media"/>
            <a:extLst>
              <a:ext uri="{FF2B5EF4-FFF2-40B4-BE49-F238E27FC236}">
                <a16:creationId xmlns:a16="http://schemas.microsoft.com/office/drawing/2014/main" id="{DA2F3B01-5421-4D1E-8B08-A88316BA0B50}"/>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723378" y="6324600"/>
            <a:ext cx="609600" cy="609600"/>
          </a:xfrm>
          <a:prstGeom prst="rect">
            <a:avLst/>
          </a:prstGeom>
        </p:spPr>
      </p:pic>
      <p:pic>
        <p:nvPicPr>
          <p:cNvPr id="8" name="slide 18-4">
            <a:hlinkClick r:id="" action="ppaction://media"/>
            <a:extLst>
              <a:ext uri="{FF2B5EF4-FFF2-40B4-BE49-F238E27FC236}">
                <a16:creationId xmlns:a16="http://schemas.microsoft.com/office/drawing/2014/main" id="{9CE22392-D099-4624-B415-C5B99E31B491}"/>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723378" y="6324600"/>
            <a:ext cx="609600" cy="609600"/>
          </a:xfrm>
          <a:prstGeom prst="rect">
            <a:avLst/>
          </a:prstGeom>
        </p:spPr>
      </p:pic>
      <p:pic>
        <p:nvPicPr>
          <p:cNvPr id="11" name="slide 18-5">
            <a:hlinkClick r:id="" action="ppaction://media"/>
            <a:extLst>
              <a:ext uri="{FF2B5EF4-FFF2-40B4-BE49-F238E27FC236}">
                <a16:creationId xmlns:a16="http://schemas.microsoft.com/office/drawing/2014/main" id="{CA27DEA0-A214-4B1C-AF10-55C52752E9B4}"/>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723378" y="6324600"/>
            <a:ext cx="609600" cy="609600"/>
          </a:xfrm>
          <a:prstGeom prst="rect">
            <a:avLst/>
          </a:prstGeom>
        </p:spPr>
      </p:pic>
      <p:pic>
        <p:nvPicPr>
          <p:cNvPr id="12" name="slide 18-6">
            <a:hlinkClick r:id="" action="ppaction://media"/>
            <a:extLst>
              <a:ext uri="{FF2B5EF4-FFF2-40B4-BE49-F238E27FC236}">
                <a16:creationId xmlns:a16="http://schemas.microsoft.com/office/drawing/2014/main" id="{A8314FA0-3A0E-4FAD-A04D-74A687E63D53}"/>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704328" y="6324600"/>
            <a:ext cx="609600" cy="609600"/>
          </a:xfrm>
          <a:prstGeom prst="rect">
            <a:avLst/>
          </a:prstGeom>
        </p:spPr>
      </p:pic>
      <p:pic>
        <p:nvPicPr>
          <p:cNvPr id="13" name="slide 18-7">
            <a:hlinkClick r:id="" action="ppaction://media"/>
            <a:extLst>
              <a:ext uri="{FF2B5EF4-FFF2-40B4-BE49-F238E27FC236}">
                <a16:creationId xmlns:a16="http://schemas.microsoft.com/office/drawing/2014/main" id="{A1329FF7-A597-4843-B36D-851537E8E7FE}"/>
              </a:ext>
            </a:extLst>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723378" y="6343650"/>
            <a:ext cx="609600" cy="609600"/>
          </a:xfrm>
          <a:prstGeom prst="rect">
            <a:avLst/>
          </a:prstGeom>
        </p:spPr>
      </p:pic>
      <p:pic>
        <p:nvPicPr>
          <p:cNvPr id="14" name="slide 18-8">
            <a:hlinkClick r:id="" action="ppaction://media"/>
            <a:extLst>
              <a:ext uri="{FF2B5EF4-FFF2-40B4-BE49-F238E27FC236}">
                <a16:creationId xmlns:a16="http://schemas.microsoft.com/office/drawing/2014/main" id="{48FB9833-16A8-4E54-9DD4-2D70B57C1D6D}"/>
              </a:ext>
            </a:extLst>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723378" y="6419850"/>
            <a:ext cx="609600" cy="609600"/>
          </a:xfrm>
          <a:prstGeom prst="rect">
            <a:avLst/>
          </a:prstGeom>
        </p:spPr>
      </p:pic>
    </p:spTree>
    <p:extLst>
      <p:ext uri="{BB962C8B-B14F-4D97-AF65-F5344CB8AC3E}">
        <p14:creationId xmlns:p14="http://schemas.microsoft.com/office/powerpoint/2010/main" val="1717460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 presetClass="mediacall" presetSubtype="0" fill="hold" nodeType="withEffect">
                                  <p:stCondLst>
                                    <p:cond delay="0"/>
                                  </p:stCondLst>
                                  <p:childTnLst>
                                    <p:cmd type="call" cmd="playFrom(0.0)">
                                      <p:cBhvr>
                                        <p:cTn id="13" dur="18938"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 presetClass="mediacall" presetSubtype="0" fill="hold" nodeType="withEffect">
                                  <p:stCondLst>
                                    <p:cond delay="0"/>
                                  </p:stCondLst>
                                  <p:childTnLst>
                                    <p:cmd type="call" cmd="playFrom(0.0)">
                                      <p:cBhvr>
                                        <p:cTn id="20" dur="14524"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par>
                                <p:cTn id="26" presetID="1" presetClass="mediacall" presetSubtype="0" fill="hold" nodeType="withEffect">
                                  <p:stCondLst>
                                    <p:cond delay="0"/>
                                  </p:stCondLst>
                                  <p:childTnLst>
                                    <p:cmd type="call" cmd="playFrom(0.0)">
                                      <p:cBhvr>
                                        <p:cTn id="27" dur="31529" fill="hold"/>
                                        <p:tgtEl>
                                          <p:spTgt spid="8"/>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par>
                                <p:cTn id="33" presetID="1" presetClass="mediacall" presetSubtype="0" fill="hold" nodeType="withEffect">
                                  <p:stCondLst>
                                    <p:cond delay="0"/>
                                  </p:stCondLst>
                                  <p:childTnLst>
                                    <p:cmd type="call" cmd="playFrom(0.0)">
                                      <p:cBhvr>
                                        <p:cTn id="34" dur="12094" fill="hold"/>
                                        <p:tgtEl>
                                          <p:spTgt spid="11"/>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500"/>
                                        <p:tgtEl>
                                          <p:spTgt spid="5">
                                            <p:txEl>
                                              <p:pRg st="4" end="4"/>
                                            </p:txEl>
                                          </p:spTgt>
                                        </p:tgtEl>
                                      </p:cBhvr>
                                    </p:animEffect>
                                  </p:childTnLst>
                                </p:cTn>
                              </p:par>
                              <p:par>
                                <p:cTn id="40" presetID="1" presetClass="mediacall" presetSubtype="0" fill="hold" nodeType="withEffect">
                                  <p:stCondLst>
                                    <p:cond delay="0"/>
                                  </p:stCondLst>
                                  <p:childTnLst>
                                    <p:cmd type="call" cmd="playFrom(0.0)">
                                      <p:cBhvr>
                                        <p:cTn id="41" dur="15281" fill="hold"/>
                                        <p:tgtEl>
                                          <p:spTgt spid="12"/>
                                        </p:tgtEl>
                                      </p:cBhvr>
                                    </p:cmd>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Effect transition="in" filter="fade">
                                      <p:cBhvr>
                                        <p:cTn id="46" dur="500"/>
                                        <p:tgtEl>
                                          <p:spTgt spid="5">
                                            <p:txEl>
                                              <p:pRg st="5" end="5"/>
                                            </p:txEl>
                                          </p:spTgt>
                                        </p:tgtEl>
                                      </p:cBhvr>
                                    </p:animEffect>
                                  </p:childTnLst>
                                </p:cTn>
                              </p:par>
                              <p:par>
                                <p:cTn id="47" presetID="1" presetClass="mediacall" presetSubtype="0" fill="hold" nodeType="withEffect">
                                  <p:stCondLst>
                                    <p:cond delay="0"/>
                                  </p:stCondLst>
                                  <p:childTnLst>
                                    <p:cmd type="call" cmd="playFrom(0.0)">
                                      <p:cBhvr>
                                        <p:cTn id="48" dur="35631" fill="hold"/>
                                        <p:tgtEl>
                                          <p:spTgt spid="13"/>
                                        </p:tgtEl>
                                      </p:cBhvr>
                                    </p:cmd>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Effect transition="in" filter="fade">
                                      <p:cBhvr>
                                        <p:cTn id="53" dur="500"/>
                                        <p:tgtEl>
                                          <p:spTgt spid="5">
                                            <p:txEl>
                                              <p:pRg st="6" end="6"/>
                                            </p:txEl>
                                          </p:spTgt>
                                        </p:tgtEl>
                                      </p:cBhvr>
                                    </p:animEffect>
                                  </p:childTnLst>
                                </p:cTn>
                              </p:par>
                              <p:par>
                                <p:cTn id="54" presetID="1" presetClass="mediacall" presetSubtype="0" fill="hold" nodeType="withEffect">
                                  <p:stCondLst>
                                    <p:cond delay="0"/>
                                  </p:stCondLst>
                                  <p:childTnLst>
                                    <p:cmd type="call" cmd="playFrom(0.0)">
                                      <p:cBhvr>
                                        <p:cTn id="55" dur="2716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6" fill="hold" display="0">
                  <p:stCondLst>
                    <p:cond delay="indefinite"/>
                  </p:stCondLst>
                  <p:endCondLst>
                    <p:cond evt="onStopAudio" delay="0">
                      <p:tgtEl>
                        <p:sldTgt/>
                      </p:tgtEl>
                    </p:cond>
                  </p:endCondLst>
                </p:cTn>
                <p:tgtEl>
                  <p:spTgt spid="4"/>
                </p:tgtEl>
              </p:cMediaNode>
            </p:audio>
            <p:audio>
              <p:cMediaNode vol="80000" showWhenStopped="0">
                <p:cTn id="57" fill="hold" display="0">
                  <p:stCondLst>
                    <p:cond delay="indefinite"/>
                  </p:stCondLst>
                  <p:endCondLst>
                    <p:cond evt="onStopAudio" delay="0">
                      <p:tgtEl>
                        <p:sldTgt/>
                      </p:tgtEl>
                    </p:cond>
                  </p:endCondLst>
                </p:cTn>
                <p:tgtEl>
                  <p:spTgt spid="6"/>
                </p:tgtEl>
              </p:cMediaNode>
            </p:audio>
            <p:audio>
              <p:cMediaNode vol="80000" showWhenStopped="0">
                <p:cTn id="58" fill="hold" display="0">
                  <p:stCondLst>
                    <p:cond delay="indefinite"/>
                  </p:stCondLst>
                  <p:endCondLst>
                    <p:cond evt="onStopAudio" delay="0">
                      <p:tgtEl>
                        <p:sldTgt/>
                      </p:tgtEl>
                    </p:cond>
                  </p:endCondLst>
                </p:cTn>
                <p:tgtEl>
                  <p:spTgt spid="7"/>
                </p:tgtEl>
              </p:cMediaNode>
            </p:audio>
            <p:audio>
              <p:cMediaNode vol="80000" showWhenStopped="0">
                <p:cTn id="59" fill="hold" display="0">
                  <p:stCondLst>
                    <p:cond delay="indefinite"/>
                  </p:stCondLst>
                  <p:endCondLst>
                    <p:cond evt="onStopAudio" delay="0">
                      <p:tgtEl>
                        <p:sldTgt/>
                      </p:tgtEl>
                    </p:cond>
                  </p:endCondLst>
                </p:cTn>
                <p:tgtEl>
                  <p:spTgt spid="8"/>
                </p:tgtEl>
              </p:cMediaNode>
            </p:audio>
            <p:audio>
              <p:cMediaNode vol="80000" showWhenStopped="0">
                <p:cTn id="60" fill="hold" display="0">
                  <p:stCondLst>
                    <p:cond delay="indefinite"/>
                  </p:stCondLst>
                  <p:endCondLst>
                    <p:cond evt="onStopAudio" delay="0">
                      <p:tgtEl>
                        <p:sldTgt/>
                      </p:tgtEl>
                    </p:cond>
                  </p:endCondLst>
                </p:cTn>
                <p:tgtEl>
                  <p:spTgt spid="11"/>
                </p:tgtEl>
              </p:cMediaNode>
            </p:audio>
            <p:audio>
              <p:cMediaNode vol="80000" showWhenStopped="0">
                <p:cTn id="61" fill="hold" display="0">
                  <p:stCondLst>
                    <p:cond delay="indefinite"/>
                  </p:stCondLst>
                  <p:endCondLst>
                    <p:cond evt="onStopAudio" delay="0">
                      <p:tgtEl>
                        <p:sldTgt/>
                      </p:tgtEl>
                    </p:cond>
                  </p:endCondLst>
                </p:cTn>
                <p:tgtEl>
                  <p:spTgt spid="12"/>
                </p:tgtEl>
              </p:cMediaNode>
            </p:audio>
            <p:audio>
              <p:cMediaNode vol="80000" showWhenStopped="0">
                <p:cTn id="62" fill="hold" display="0">
                  <p:stCondLst>
                    <p:cond delay="indefinite"/>
                  </p:stCondLst>
                  <p:endCondLst>
                    <p:cond evt="onStopAudio" delay="0">
                      <p:tgtEl>
                        <p:sldTgt/>
                      </p:tgtEl>
                    </p:cond>
                  </p:endCondLst>
                </p:cTn>
                <p:tgtEl>
                  <p:spTgt spid="13"/>
                </p:tgtEl>
              </p:cMediaNode>
            </p:audio>
            <p:audio>
              <p:cMediaNode vol="80000" showWhenStopped="0">
                <p:cTn id="63"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E1A3-EDF0-4976-ACD8-AE5EB1A14088}"/>
              </a:ext>
            </a:extLst>
          </p:cNvPr>
          <p:cNvSpPr>
            <a:spLocks noGrp="1"/>
          </p:cNvSpPr>
          <p:nvPr>
            <p:ph type="title"/>
          </p:nvPr>
        </p:nvSpPr>
        <p:spPr>
          <a:xfrm>
            <a:off x="7663656" y="1252006"/>
            <a:ext cx="4514851" cy="573989"/>
          </a:xfrm>
        </p:spPr>
        <p:txBody>
          <a:bodyPr/>
          <a:lstStyle/>
          <a:p>
            <a:r>
              <a:rPr lang="en-US" dirty="0"/>
              <a:t>Mission and Vision</a:t>
            </a:r>
          </a:p>
        </p:txBody>
      </p:sp>
      <p:pic>
        <p:nvPicPr>
          <p:cNvPr id="6" name="Content Placeholder 5">
            <a:extLst>
              <a:ext uri="{FF2B5EF4-FFF2-40B4-BE49-F238E27FC236}">
                <a16:creationId xmlns:a16="http://schemas.microsoft.com/office/drawing/2014/main" id="{FDA44037-81B3-42B4-8E19-B199E277ADA7}"/>
              </a:ext>
            </a:extLst>
          </p:cNvPr>
          <p:cNvPicPr>
            <a:picLocks noGrp="1" noChangeAspect="1"/>
          </p:cNvPicPr>
          <p:nvPr>
            <p:ph idx="1"/>
          </p:nvPr>
        </p:nvPicPr>
        <p:blipFill>
          <a:blip r:embed="rId9"/>
          <a:stretch>
            <a:fillRect/>
          </a:stretch>
        </p:blipFill>
        <p:spPr>
          <a:xfrm>
            <a:off x="7663656" y="2297113"/>
            <a:ext cx="3779837" cy="3779837"/>
          </a:xfrm>
          <a:prstGeom prst="rect">
            <a:avLst/>
          </a:prstGeom>
        </p:spPr>
      </p:pic>
      <p:sp>
        <p:nvSpPr>
          <p:cNvPr id="5" name="Content Placeholder 4">
            <a:extLst>
              <a:ext uri="{FF2B5EF4-FFF2-40B4-BE49-F238E27FC236}">
                <a16:creationId xmlns:a16="http://schemas.microsoft.com/office/drawing/2014/main" id="{E8570708-CC79-4AA3-B856-938B8EB9FEFC}"/>
              </a:ext>
            </a:extLst>
          </p:cNvPr>
          <p:cNvSpPr>
            <a:spLocks noGrp="1"/>
          </p:cNvSpPr>
          <p:nvPr>
            <p:ph sz="quarter" idx="14"/>
          </p:nvPr>
        </p:nvSpPr>
        <p:spPr>
          <a:xfrm>
            <a:off x="1257301" y="1539001"/>
            <a:ext cx="4991099" cy="3779998"/>
          </a:xfrm>
        </p:spPr>
        <p:txBody>
          <a:bodyPr/>
          <a:lstStyle/>
          <a:p>
            <a:r>
              <a:rPr lang="en-US" sz="4400" dirty="0">
                <a:solidFill>
                  <a:srgbClr val="C00000"/>
                </a:solidFill>
              </a:rPr>
              <a:t>Mission Statement </a:t>
            </a:r>
          </a:p>
          <a:p>
            <a:pPr marL="0" indent="0">
              <a:buNone/>
            </a:pPr>
            <a:endParaRPr lang="en-US" sz="4400" dirty="0">
              <a:solidFill>
                <a:srgbClr val="C00000"/>
              </a:solidFill>
            </a:endParaRPr>
          </a:p>
          <a:p>
            <a:r>
              <a:rPr lang="en-US" sz="4400" dirty="0">
                <a:solidFill>
                  <a:srgbClr val="C00000"/>
                </a:solidFill>
              </a:rPr>
              <a:t>DBP Vision</a:t>
            </a:r>
          </a:p>
          <a:p>
            <a:endParaRPr lang="en-US" sz="4400" dirty="0">
              <a:solidFill>
                <a:srgbClr val="C00000"/>
              </a:solidFill>
            </a:endParaRPr>
          </a:p>
          <a:p>
            <a:r>
              <a:rPr lang="en-US" sz="4400" dirty="0">
                <a:solidFill>
                  <a:srgbClr val="C00000"/>
                </a:solidFill>
              </a:rPr>
              <a:t>Performance</a:t>
            </a:r>
          </a:p>
          <a:p>
            <a:pPr marL="0" indent="0">
              <a:buNone/>
            </a:pPr>
            <a:endParaRPr lang="en-US" dirty="0"/>
          </a:p>
        </p:txBody>
      </p:sp>
      <p:sp>
        <p:nvSpPr>
          <p:cNvPr id="3" name="TextBox 2">
            <a:extLst>
              <a:ext uri="{FF2B5EF4-FFF2-40B4-BE49-F238E27FC236}">
                <a16:creationId xmlns:a16="http://schemas.microsoft.com/office/drawing/2014/main" id="{5CB52C75-519C-4A85-B753-D326EB8ECBAD}"/>
              </a:ext>
            </a:extLst>
          </p:cNvPr>
          <p:cNvSpPr txBox="1"/>
          <p:nvPr/>
        </p:nvSpPr>
        <p:spPr>
          <a:xfrm>
            <a:off x="1645840" y="2215468"/>
            <a:ext cx="10172700" cy="3970318"/>
          </a:xfrm>
          <a:prstGeom prst="rect">
            <a:avLst/>
          </a:prstGeom>
          <a:solidFill>
            <a:schemeClr val="accent1"/>
          </a:solidFill>
        </p:spPr>
        <p:txBody>
          <a:bodyPr wrap="square" rtlCol="0">
            <a:spAutoFit/>
          </a:bodyPr>
          <a:lstStyle/>
          <a:p>
            <a:r>
              <a:rPr lang="en-US" sz="3600" dirty="0">
                <a:solidFill>
                  <a:schemeClr val="bg1"/>
                </a:solidFill>
              </a:rPr>
              <a:t>To become our community’s leader in promoting health by presenting a quality product.  Juices and smoothies that are naturally healthy, coffees that encourage, uplift and inspire the hearts of people, person by person, cup by cup, while supporting our community through giving, health, music, and friendliness. </a:t>
            </a:r>
          </a:p>
        </p:txBody>
      </p:sp>
      <p:pic>
        <p:nvPicPr>
          <p:cNvPr id="4" name="slide 19-1">
            <a:hlinkClick r:id="" action="ppaction://media"/>
            <a:extLst>
              <a:ext uri="{FF2B5EF4-FFF2-40B4-BE49-F238E27FC236}">
                <a16:creationId xmlns:a16="http://schemas.microsoft.com/office/drawing/2014/main" id="{6DCE6377-7A46-4CEC-8FE4-B1107794A72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2000" y="6267431"/>
            <a:ext cx="609600" cy="609600"/>
          </a:xfrm>
          <a:prstGeom prst="rect">
            <a:avLst/>
          </a:prstGeom>
        </p:spPr>
      </p:pic>
      <p:sp>
        <p:nvSpPr>
          <p:cNvPr id="8" name="TextBox 7">
            <a:extLst>
              <a:ext uri="{FF2B5EF4-FFF2-40B4-BE49-F238E27FC236}">
                <a16:creationId xmlns:a16="http://schemas.microsoft.com/office/drawing/2014/main" id="{82621D97-5E3E-4704-B62C-F64AF814F2A1}"/>
              </a:ext>
            </a:extLst>
          </p:cNvPr>
          <p:cNvSpPr txBox="1"/>
          <p:nvPr/>
        </p:nvSpPr>
        <p:spPr>
          <a:xfrm>
            <a:off x="1645840" y="3519549"/>
            <a:ext cx="10546160" cy="1754326"/>
          </a:xfrm>
          <a:prstGeom prst="rect">
            <a:avLst/>
          </a:prstGeom>
          <a:solidFill>
            <a:srgbClr val="E32D91"/>
          </a:solidFill>
        </p:spPr>
        <p:txBody>
          <a:bodyPr wrap="square" rtlCol="0">
            <a:spAutoFit/>
          </a:bodyPr>
          <a:lstStyle/>
          <a:p>
            <a:r>
              <a:rPr lang="en-US" sz="3600" dirty="0">
                <a:solidFill>
                  <a:schemeClr val="bg1"/>
                </a:solidFill>
              </a:rPr>
              <a:t>To inspire healthy living through providing a place where human connection and great health come together in song. </a:t>
            </a:r>
          </a:p>
        </p:txBody>
      </p:sp>
      <p:pic>
        <p:nvPicPr>
          <p:cNvPr id="9" name="slide 19-2">
            <a:hlinkClick r:id="" action="ppaction://media"/>
            <a:extLst>
              <a:ext uri="{FF2B5EF4-FFF2-40B4-BE49-F238E27FC236}">
                <a16:creationId xmlns:a16="http://schemas.microsoft.com/office/drawing/2014/main" id="{0629E0EE-6589-42C1-A018-7FB8354B8F8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52476" y="6248400"/>
            <a:ext cx="609600" cy="609600"/>
          </a:xfrm>
          <a:prstGeom prst="rect">
            <a:avLst/>
          </a:prstGeom>
        </p:spPr>
      </p:pic>
      <p:sp>
        <p:nvSpPr>
          <p:cNvPr id="11" name="TextBox 10">
            <a:extLst>
              <a:ext uri="{FF2B5EF4-FFF2-40B4-BE49-F238E27FC236}">
                <a16:creationId xmlns:a16="http://schemas.microsoft.com/office/drawing/2014/main" id="{2AB83633-1596-40B0-93BF-457F98A3A671}"/>
              </a:ext>
            </a:extLst>
          </p:cNvPr>
          <p:cNvSpPr txBox="1"/>
          <p:nvPr/>
        </p:nvSpPr>
        <p:spPr>
          <a:xfrm>
            <a:off x="1626790" y="5316875"/>
            <a:ext cx="10829924" cy="1846659"/>
          </a:xfrm>
          <a:prstGeom prst="rect">
            <a:avLst/>
          </a:prstGeom>
          <a:solidFill>
            <a:srgbClr val="E32D91"/>
          </a:solidFill>
        </p:spPr>
        <p:txBody>
          <a:bodyPr wrap="square" rtlCol="0">
            <a:spAutoFit/>
          </a:bodyPr>
          <a:lstStyle/>
          <a:p>
            <a:r>
              <a:rPr lang="en-US" sz="3200" dirty="0">
                <a:solidFill>
                  <a:schemeClr val="bg1"/>
                </a:solidFill>
              </a:rPr>
              <a:t>DBP will be taking Benchmarks from Starbuck, Dutch Brothers, Jamba Juice and Planet Smoothies.  Further, DBP will be using Balance Score Card Technologies to insure performance. </a:t>
            </a:r>
          </a:p>
          <a:p>
            <a:endParaRPr lang="en-US" dirty="0"/>
          </a:p>
        </p:txBody>
      </p:sp>
      <p:pic>
        <p:nvPicPr>
          <p:cNvPr id="12" name="slide 19-3">
            <a:hlinkClick r:id="" action="ppaction://media"/>
            <a:extLst>
              <a:ext uri="{FF2B5EF4-FFF2-40B4-BE49-F238E27FC236}">
                <a16:creationId xmlns:a16="http://schemas.microsoft.com/office/drawing/2014/main" id="{8092BF7B-5092-4F72-B799-CE057C1983DA}"/>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00101" y="6267431"/>
            <a:ext cx="609600" cy="609600"/>
          </a:xfrm>
          <a:prstGeom prst="rect">
            <a:avLst/>
          </a:prstGeom>
        </p:spPr>
      </p:pic>
      <p:pic>
        <p:nvPicPr>
          <p:cNvPr id="13" name="Picture 12">
            <a:extLst>
              <a:ext uri="{FF2B5EF4-FFF2-40B4-BE49-F238E27FC236}">
                <a16:creationId xmlns:a16="http://schemas.microsoft.com/office/drawing/2014/main" id="{C3E8BCA8-0500-4445-A3A5-F536AF90C8C1}"/>
              </a:ext>
            </a:extLst>
          </p:cNvPr>
          <p:cNvPicPr>
            <a:picLocks noChangeAspect="1"/>
          </p:cNvPicPr>
          <p:nvPr/>
        </p:nvPicPr>
        <p:blipFill>
          <a:blip r:embed="rId11"/>
          <a:stretch>
            <a:fillRect/>
          </a:stretch>
        </p:blipFill>
        <p:spPr>
          <a:xfrm>
            <a:off x="326272" y="2373401"/>
            <a:ext cx="420660" cy="2292295"/>
          </a:xfrm>
          <a:prstGeom prst="rect">
            <a:avLst/>
          </a:prstGeom>
        </p:spPr>
      </p:pic>
    </p:spTree>
    <p:extLst>
      <p:ext uri="{BB962C8B-B14F-4D97-AF65-F5344CB8AC3E}">
        <p14:creationId xmlns:p14="http://schemas.microsoft.com/office/powerpoint/2010/main" val="1029502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 presetClass="mediacall" presetSubtype="0" fill="hold" nodeType="withEffect">
                                  <p:stCondLst>
                                    <p:cond delay="0"/>
                                  </p:stCondLst>
                                  <p:childTnLst>
                                    <p:cmd type="call" cmd="playFrom(0.0)">
                                      <p:cBhvr>
                                        <p:cTn id="12" dur="25704"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 presetClass="mediacall" presetSubtype="0" fill="hold" nodeType="withEffect">
                                  <p:stCondLst>
                                    <p:cond delay="0"/>
                                  </p:stCondLst>
                                  <p:childTnLst>
                                    <p:cmd type="call" cmd="playFrom(0.0)">
                                      <p:cBhvr>
                                        <p:cTn id="25" dur="9900" fill="hold"/>
                                        <p:tgtEl>
                                          <p:spTgt spid="9"/>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500"/>
                                        <p:tgtEl>
                                          <p:spTgt spid="5">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 presetClass="mediacall" presetSubtype="0" fill="hold" nodeType="withEffect">
                                  <p:stCondLst>
                                    <p:cond delay="0"/>
                                  </p:stCondLst>
                                  <p:childTnLst>
                                    <p:cmd type="call" cmd="playFrom(0.0)">
                                      <p:cBhvr>
                                        <p:cTn id="38" dur="1718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StopAudio" delay="0">
                      <p:tgtEl>
                        <p:sldTgt/>
                      </p:tgtEl>
                    </p:cond>
                  </p:endCondLst>
                </p:cTn>
                <p:tgtEl>
                  <p:spTgt spid="4"/>
                </p:tgtEl>
              </p:cMediaNode>
            </p:audio>
            <p:audio>
              <p:cMediaNode vol="80000" showWhenStopped="0">
                <p:cTn id="40" fill="hold" display="0">
                  <p:stCondLst>
                    <p:cond delay="indefinite"/>
                  </p:stCondLst>
                  <p:endCondLst>
                    <p:cond evt="onStopAudio" delay="0">
                      <p:tgtEl>
                        <p:sldTgt/>
                      </p:tgtEl>
                    </p:cond>
                  </p:endCondLst>
                </p:cTn>
                <p:tgtEl>
                  <p:spTgt spid="9"/>
                </p:tgtEl>
              </p:cMediaNode>
            </p:audio>
            <p:audio>
              <p:cMediaNode vol="80000" showWhenStopped="0">
                <p:cTn id="41" fill="hold" display="0">
                  <p:stCondLst>
                    <p:cond delay="indefinite"/>
                  </p:stCondLst>
                  <p:endCondLst>
                    <p:cond evt="onStopAudio" delay="0">
                      <p:tgtEl>
                        <p:sldTgt/>
                      </p:tgtEl>
                    </p:cond>
                  </p:endCondLst>
                </p:cTn>
                <p:tgtEl>
                  <p:spTgt spid="12"/>
                </p:tgtEl>
              </p:cMediaNode>
            </p:audio>
          </p:childTnLst>
        </p:cTn>
      </p:par>
    </p:tnLst>
    <p:bldLst>
      <p:bldP spid="5" grpId="0" uiExpand="1" build="p"/>
      <p:bldP spid="3" grpId="0" animBg="1"/>
      <p:bldP spid="3" grpId="1" animBg="1"/>
      <p:bldP spid="8" grpId="0" animBg="1"/>
      <p:bldP spid="8" grpId="1"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74" y="0"/>
            <a:ext cx="10569251" cy="1219263"/>
          </a:xfrm>
        </p:spPr>
        <p:txBody>
          <a:bodyPr>
            <a:normAutofit/>
          </a:bodyPr>
          <a:lstStyle/>
          <a:p>
            <a:r>
              <a:rPr lang="en-US" sz="4000"/>
              <a:t>Positioning Techniques</a:t>
            </a:r>
            <a:endParaRPr lang="en-US" sz="4000" dirty="0"/>
          </a:p>
        </p:txBody>
      </p:sp>
      <p:sp>
        <p:nvSpPr>
          <p:cNvPr id="10" name="Text Placeholder 9"/>
          <p:cNvSpPr>
            <a:spLocks noGrp="1"/>
          </p:cNvSpPr>
          <p:nvPr>
            <p:ph type="body" idx="1"/>
          </p:nvPr>
        </p:nvSpPr>
        <p:spPr>
          <a:xfrm>
            <a:off x="2196036" y="1557261"/>
            <a:ext cx="8228123" cy="4712910"/>
          </a:xfrm>
        </p:spPr>
        <p:txBody>
          <a:bodyPr/>
          <a:lstStyle/>
          <a:p>
            <a:pPr marL="342900" indent="-342900" algn="l">
              <a:buAutoNum type="arabicPeriod"/>
            </a:pPr>
            <a:r>
              <a:rPr lang="en-US" sz="3200">
                <a:solidFill>
                  <a:srgbClr val="E32D91"/>
                </a:solidFill>
              </a:rPr>
              <a:t>Environmental Scan</a:t>
            </a:r>
          </a:p>
          <a:p>
            <a:pPr marL="342900" indent="-342900" algn="l">
              <a:buAutoNum type="arabicPeriod"/>
            </a:pPr>
            <a:r>
              <a:rPr lang="en-US" sz="3200">
                <a:solidFill>
                  <a:srgbClr val="E32D91"/>
                </a:solidFill>
              </a:rPr>
              <a:t>Target Customers</a:t>
            </a:r>
          </a:p>
          <a:p>
            <a:pPr marL="342900" indent="-342900" algn="l">
              <a:buAutoNum type="arabicPeriod"/>
            </a:pPr>
            <a:r>
              <a:rPr lang="en-US" sz="3200">
                <a:solidFill>
                  <a:srgbClr val="E32D91"/>
                </a:solidFill>
              </a:rPr>
              <a:t>Analysis</a:t>
            </a:r>
          </a:p>
          <a:p>
            <a:pPr marL="342900" indent="-342900" algn="l">
              <a:buAutoNum type="arabicPeriod"/>
            </a:pPr>
            <a:r>
              <a:rPr lang="en-US" sz="3200">
                <a:solidFill>
                  <a:srgbClr val="E32D91"/>
                </a:solidFill>
              </a:rPr>
              <a:t>Value Proposition, Culture</a:t>
            </a:r>
          </a:p>
          <a:p>
            <a:pPr marL="342900" indent="-342900" algn="l">
              <a:buAutoNum type="arabicPeriod"/>
            </a:pPr>
            <a:r>
              <a:rPr lang="en-US" sz="3200">
                <a:solidFill>
                  <a:srgbClr val="E32D91"/>
                </a:solidFill>
              </a:rPr>
              <a:t>Goals and Mission and Vision</a:t>
            </a:r>
          </a:p>
          <a:p>
            <a:pPr marL="342900" indent="-342900" algn="l">
              <a:buAutoNum type="arabicPeriod"/>
            </a:pPr>
            <a:r>
              <a:rPr lang="en-US" sz="3200">
                <a:solidFill>
                  <a:srgbClr val="E32D91"/>
                </a:solidFill>
              </a:rPr>
              <a:t>Competitive Advantage</a:t>
            </a:r>
          </a:p>
          <a:p>
            <a:pPr marL="342900" indent="-342900" algn="l">
              <a:buAutoNum type="arabicPeriod"/>
            </a:pPr>
            <a:r>
              <a:rPr lang="en-US" sz="3200">
                <a:solidFill>
                  <a:srgbClr val="E32D91"/>
                </a:solidFill>
              </a:rPr>
              <a:t>Performance Measures</a:t>
            </a:r>
            <a:endParaRPr lang="en-US" sz="3200" dirty="0">
              <a:solidFill>
                <a:srgbClr val="E32D91"/>
              </a:solidFill>
            </a:endParaRPr>
          </a:p>
        </p:txBody>
      </p:sp>
      <p:sp>
        <p:nvSpPr>
          <p:cNvPr id="3" name="Rectangle 2">
            <a:extLst>
              <a:ext uri="{FF2B5EF4-FFF2-40B4-BE49-F238E27FC236}">
                <a16:creationId xmlns:a16="http://schemas.microsoft.com/office/drawing/2014/main" id="{5440FD38-BC62-4159-B6E8-A1A2699921A5}"/>
              </a:ext>
            </a:extLst>
          </p:cNvPr>
          <p:cNvSpPr/>
          <p:nvPr/>
        </p:nvSpPr>
        <p:spPr>
          <a:xfrm>
            <a:off x="345232" y="2410440"/>
            <a:ext cx="410547" cy="2276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2">
            <a:hlinkClick r:id="" action="ppaction://media"/>
            <a:extLst>
              <a:ext uri="{FF2B5EF4-FFF2-40B4-BE49-F238E27FC236}">
                <a16:creationId xmlns:a16="http://schemas.microsoft.com/office/drawing/2014/main" id="{FE0CC651-E8A3-4899-82B0-7CBA8F27B5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5825" y="5965371"/>
            <a:ext cx="609600" cy="609600"/>
          </a:xfrm>
          <a:prstGeom prst="rect">
            <a:avLst/>
          </a:prstGeom>
        </p:spPr>
      </p:pic>
    </p:spTree>
    <p:extLst>
      <p:ext uri="{BB962C8B-B14F-4D97-AF65-F5344CB8AC3E}">
        <p14:creationId xmlns:p14="http://schemas.microsoft.com/office/powerpoint/2010/main" val="2259582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162" fill="hold"/>
                                        <p:tgtEl>
                                          <p:spTgt spid="4"/>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10"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5B5BEE-6663-477E-84CC-8F3239D3B1D6}"/>
              </a:ext>
            </a:extLst>
          </p:cNvPr>
          <p:cNvSpPr>
            <a:spLocks noGrp="1"/>
          </p:cNvSpPr>
          <p:nvPr>
            <p:ph type="title"/>
          </p:nvPr>
        </p:nvSpPr>
        <p:spPr>
          <a:xfrm>
            <a:off x="1104900" y="365125"/>
            <a:ext cx="10248899" cy="606425"/>
          </a:xfrm>
        </p:spPr>
        <p:txBody>
          <a:bodyPr>
            <a:normAutofit fontScale="90000"/>
          </a:bodyPr>
          <a:lstStyle/>
          <a:p>
            <a:r>
              <a:rPr lang="en-US" dirty="0"/>
              <a:t>Conclusion</a:t>
            </a:r>
          </a:p>
        </p:txBody>
      </p:sp>
      <p:pic>
        <p:nvPicPr>
          <p:cNvPr id="2" name="Picture 1">
            <a:extLst>
              <a:ext uri="{FF2B5EF4-FFF2-40B4-BE49-F238E27FC236}">
                <a16:creationId xmlns:a16="http://schemas.microsoft.com/office/drawing/2014/main" id="{682F0DF1-C77A-471D-B2ED-A08FC7C3C945}"/>
              </a:ext>
            </a:extLst>
          </p:cNvPr>
          <p:cNvPicPr>
            <a:picLocks noChangeAspect="1"/>
          </p:cNvPicPr>
          <p:nvPr/>
        </p:nvPicPr>
        <p:blipFill>
          <a:blip r:embed="rId5"/>
          <a:stretch>
            <a:fillRect/>
          </a:stretch>
        </p:blipFill>
        <p:spPr>
          <a:xfrm>
            <a:off x="317990" y="2357021"/>
            <a:ext cx="420660" cy="2286198"/>
          </a:xfrm>
          <a:prstGeom prst="rect">
            <a:avLst/>
          </a:prstGeom>
        </p:spPr>
      </p:pic>
      <p:sp>
        <p:nvSpPr>
          <p:cNvPr id="5" name="Content Placeholder 4">
            <a:extLst>
              <a:ext uri="{FF2B5EF4-FFF2-40B4-BE49-F238E27FC236}">
                <a16:creationId xmlns:a16="http://schemas.microsoft.com/office/drawing/2014/main" id="{7F3682A2-8929-495D-99AA-904C43545C14}"/>
              </a:ext>
            </a:extLst>
          </p:cNvPr>
          <p:cNvSpPr>
            <a:spLocks noGrp="1"/>
          </p:cNvSpPr>
          <p:nvPr>
            <p:ph idx="1"/>
          </p:nvPr>
        </p:nvSpPr>
        <p:spPr/>
        <p:txBody>
          <a:bodyPr>
            <a:normAutofit/>
          </a:bodyPr>
          <a:lstStyle/>
          <a:p>
            <a:r>
              <a:rPr lang="en-US" dirty="0"/>
              <a:t>The triple bottom line emphasizes the three Ps of people, the planet, and profits (</a:t>
            </a:r>
            <a:r>
              <a:rPr lang="en-US" dirty="0" err="1"/>
              <a:t>Ketchen</a:t>
            </a:r>
            <a:r>
              <a:rPr lang="en-US" dirty="0"/>
              <a:t>, 2011).  </a:t>
            </a:r>
          </a:p>
          <a:p>
            <a:r>
              <a:rPr lang="en-US" dirty="0"/>
              <a:t>DBP represents each area uniquely.</a:t>
            </a:r>
          </a:p>
          <a:p>
            <a:r>
              <a:rPr lang="en-US" dirty="0"/>
              <a:t> The location, “after the light and to the right.”</a:t>
            </a:r>
          </a:p>
          <a:p>
            <a:r>
              <a:rPr lang="en-US" dirty="0"/>
              <a:t> The chosen mission, vision, and goals of this enterprise will make this firm a community favorite.</a:t>
            </a:r>
          </a:p>
          <a:p>
            <a:r>
              <a:rPr lang="en-US" dirty="0"/>
              <a:t>For these reasons and all the rest listed in this presentation we feel that DBP is the future of the Coffee House and has a profitable future.</a:t>
            </a:r>
          </a:p>
        </p:txBody>
      </p:sp>
      <p:pic>
        <p:nvPicPr>
          <p:cNvPr id="4" name="slide 20">
            <a:hlinkClick r:id="" action="ppaction://media"/>
            <a:extLst>
              <a:ext uri="{FF2B5EF4-FFF2-40B4-BE49-F238E27FC236}">
                <a16:creationId xmlns:a16="http://schemas.microsoft.com/office/drawing/2014/main" id="{B1B78A15-6AF1-4F72-A25B-66AE6848DF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351" y="6176963"/>
            <a:ext cx="609600" cy="609600"/>
          </a:xfrm>
          <a:prstGeom prst="rect">
            <a:avLst/>
          </a:prstGeom>
        </p:spPr>
      </p:pic>
    </p:spTree>
    <p:extLst>
      <p:ext uri="{BB962C8B-B14F-4D97-AF65-F5344CB8AC3E}">
        <p14:creationId xmlns:p14="http://schemas.microsoft.com/office/powerpoint/2010/main" val="2779095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offee Gradient " title="Coffee Gradient ">
            <a:extLst>
              <a:ext uri="{FF2B5EF4-FFF2-40B4-BE49-F238E27FC236}">
                <a16:creationId xmlns:a16="http://schemas.microsoft.com/office/drawing/2014/main" id="{D0BE9D22-5B9F-4A03-9C68-556B52D0208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hidden="1">
            <a:extLst>
              <a:ext uri="{FF2B5EF4-FFF2-40B4-BE49-F238E27FC236}">
                <a16:creationId xmlns:a16="http://schemas.microsoft.com/office/drawing/2014/main" id="{EB985F8A-17BD-4D34-8264-513487E7BF41}"/>
              </a:ext>
            </a:extLst>
          </p:cNvPr>
          <p:cNvSpPr>
            <a:spLocks noGrp="1"/>
          </p:cNvSpPr>
          <p:nvPr>
            <p:ph type="title"/>
          </p:nvPr>
        </p:nvSpPr>
        <p:spPr/>
        <p:txBody>
          <a:bodyPr/>
          <a:lstStyle/>
          <a:p>
            <a:r>
              <a:rPr lang="en-US" dirty="0"/>
              <a:t>Large Photo Slide</a:t>
            </a:r>
          </a:p>
        </p:txBody>
      </p:sp>
      <p:sp>
        <p:nvSpPr>
          <p:cNvPr id="6" name="Oval 5" descr="Image caption">
            <a:extLst>
              <a:ext uri="{FF2B5EF4-FFF2-40B4-BE49-F238E27FC236}">
                <a16:creationId xmlns:a16="http://schemas.microsoft.com/office/drawing/2014/main" id="{2BCB8CB3-8468-48D4-9C1D-A581FC558D6F}"/>
              </a:ext>
            </a:extLst>
          </p:cNvPr>
          <p:cNvSpPr/>
          <p:nvPr/>
        </p:nvSpPr>
        <p:spPr>
          <a:xfrm>
            <a:off x="9353010" y="324464"/>
            <a:ext cx="2401524" cy="2388886"/>
          </a:xfrm>
          <a:prstGeom prst="ellipse">
            <a:avLst/>
          </a:prstGeom>
          <a:solidFill>
            <a:schemeClr val="accent1">
              <a:alpha val="70000"/>
            </a:schemeClr>
          </a:solidFill>
          <a:ln w="3175">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5" name="Rectangle 14">
            <a:extLst>
              <a:ext uri="{FF2B5EF4-FFF2-40B4-BE49-F238E27FC236}">
                <a16:creationId xmlns:a16="http://schemas.microsoft.com/office/drawing/2014/main" id="{76D4BFC2-69CA-4ED6-89E7-A9ADB571E7A4}"/>
              </a:ext>
            </a:extLst>
          </p:cNvPr>
          <p:cNvSpPr/>
          <p:nvPr/>
        </p:nvSpPr>
        <p:spPr>
          <a:xfrm>
            <a:off x="9061118" y="853067"/>
            <a:ext cx="2985308" cy="1331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pPr algn="ctr">
              <a:defRPr sz="10000">
                <a:solidFill>
                  <a:srgbClr val="3A3B39"/>
                </a:solidFill>
                <a:latin typeface="Bebas"/>
                <a:ea typeface="Bebas"/>
                <a:cs typeface="Bebas"/>
                <a:sym typeface="Bebas"/>
              </a:defRPr>
            </a:pPr>
            <a:r>
              <a:rPr lang="en-US" sz="2800" b="1" dirty="0">
                <a:solidFill>
                  <a:schemeClr val="bg1"/>
                </a:solidFill>
                <a:latin typeface="Gill Sans" panose="020B0502020104020203" pitchFamily="34" charset="-79"/>
                <a:cs typeface="Gill Sans" panose="020B0502020104020203" pitchFamily="34" charset="-79"/>
              </a:rPr>
              <a:t>Dutch Brothers</a:t>
            </a:r>
          </a:p>
          <a:p>
            <a:pPr algn="ctr">
              <a:defRPr sz="10000">
                <a:solidFill>
                  <a:srgbClr val="3A3B39"/>
                </a:solidFill>
                <a:latin typeface="Bebas"/>
                <a:ea typeface="Bebas"/>
                <a:cs typeface="Bebas"/>
                <a:sym typeface="Bebas"/>
              </a:defRPr>
            </a:pPr>
            <a:r>
              <a:rPr lang="en-US" sz="2800" b="1" dirty="0">
                <a:solidFill>
                  <a:schemeClr val="bg1"/>
                </a:solidFill>
                <a:latin typeface="Gill Sans" panose="020B0502020104020203" pitchFamily="34" charset="-79"/>
                <a:cs typeface="Gill Sans" panose="020B0502020104020203" pitchFamily="34" charset="-79"/>
              </a:rPr>
              <a:t>Plus</a:t>
            </a:r>
            <a:endParaRPr lang="en-US" sz="1100" b="1" dirty="0">
              <a:solidFill>
                <a:schemeClr val="bg1"/>
              </a:solidFill>
              <a:latin typeface="Gill Sans" panose="020B0502020104020203" pitchFamily="34" charset="-79"/>
              <a:cs typeface="Gill Sans" panose="020B0502020104020203" pitchFamily="34" charset="-79"/>
            </a:endParaRPr>
          </a:p>
        </p:txBody>
      </p:sp>
      <p:sp>
        <p:nvSpPr>
          <p:cNvPr id="7" name="Номер слайда 21">
            <a:extLst>
              <a:ext uri="{FF2B5EF4-FFF2-40B4-BE49-F238E27FC236}">
                <a16:creationId xmlns:a16="http://schemas.microsoft.com/office/drawing/2014/main" id="{F4A07F3C-2C0D-4DC2-AB4F-E0355135560A}"/>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21</a:t>
            </a:fld>
            <a:endParaRPr lang="en-US" sz="1000" dirty="0">
              <a:solidFill>
                <a:schemeClr val="bg1">
                  <a:alpha val="50000"/>
                </a:schemeClr>
              </a:solidFill>
            </a:endParaRPr>
          </a:p>
        </p:txBody>
      </p:sp>
      <p:pic>
        <p:nvPicPr>
          <p:cNvPr id="2" name="Picture 1">
            <a:extLst>
              <a:ext uri="{FF2B5EF4-FFF2-40B4-BE49-F238E27FC236}">
                <a16:creationId xmlns:a16="http://schemas.microsoft.com/office/drawing/2014/main" id="{67784CA3-2BA5-4569-9569-D501ED1A098B}"/>
              </a:ext>
            </a:extLst>
          </p:cNvPr>
          <p:cNvPicPr>
            <a:picLocks noChangeAspect="1"/>
          </p:cNvPicPr>
          <p:nvPr/>
        </p:nvPicPr>
        <p:blipFill>
          <a:blip r:embed="rId4"/>
          <a:stretch>
            <a:fillRect/>
          </a:stretch>
        </p:blipFill>
        <p:spPr>
          <a:xfrm>
            <a:off x="338310" y="2438301"/>
            <a:ext cx="420660" cy="2286198"/>
          </a:xfrm>
          <a:prstGeom prst="rect">
            <a:avLst/>
          </a:prstGeom>
        </p:spPr>
      </p:pic>
      <p:pic>
        <p:nvPicPr>
          <p:cNvPr id="4" name="Picture 3">
            <a:extLst>
              <a:ext uri="{FF2B5EF4-FFF2-40B4-BE49-F238E27FC236}">
                <a16:creationId xmlns:a16="http://schemas.microsoft.com/office/drawing/2014/main" id="{3369237C-CB1C-4DAC-A49E-462964C18E64}"/>
              </a:ext>
            </a:extLst>
          </p:cNvPr>
          <p:cNvPicPr>
            <a:picLocks noChangeAspect="1"/>
          </p:cNvPicPr>
          <p:nvPr/>
        </p:nvPicPr>
        <p:blipFill>
          <a:blip r:embed="rId5"/>
          <a:stretch>
            <a:fillRect/>
          </a:stretch>
        </p:blipFill>
        <p:spPr>
          <a:xfrm>
            <a:off x="4824479" y="2184747"/>
            <a:ext cx="3647941" cy="2388886"/>
          </a:xfrm>
          <a:prstGeom prst="rect">
            <a:avLst/>
          </a:prstGeom>
        </p:spPr>
      </p:pic>
    </p:spTree>
    <p:extLst>
      <p:ext uri="{BB962C8B-B14F-4D97-AF65-F5344CB8AC3E}">
        <p14:creationId xmlns:p14="http://schemas.microsoft.com/office/powerpoint/2010/main" val="1389222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937792"/>
            <a:ext cx="10668000" cy="2969443"/>
          </a:xfrm>
        </p:spPr>
        <p:txBody>
          <a:bodyPr>
            <a:normAutofit/>
          </a:bodyPr>
          <a:lstStyle/>
          <a:p>
            <a:r>
              <a:rPr lang="en-US" dirty="0"/>
              <a:t>THANK YOU</a:t>
            </a:r>
          </a:p>
        </p:txBody>
      </p:sp>
      <p:grpSp>
        <p:nvGrpSpPr>
          <p:cNvPr id="4" name="Group 3" descr="Contact information">
            <a:extLst>
              <a:ext uri="{FF2B5EF4-FFF2-40B4-BE49-F238E27FC236}">
                <a16:creationId xmlns:a16="http://schemas.microsoft.com/office/drawing/2014/main" id="{7F885A9A-7631-4DEB-AF93-A3F92A737491}"/>
              </a:ext>
            </a:extLst>
          </p:cNvPr>
          <p:cNvGrpSpPr/>
          <p:nvPr/>
        </p:nvGrpSpPr>
        <p:grpSpPr>
          <a:xfrm>
            <a:off x="5277127" y="4573658"/>
            <a:ext cx="2436916" cy="1355801"/>
            <a:chOff x="5422803" y="4282182"/>
            <a:chExt cx="2542320" cy="1611754"/>
          </a:xfrm>
        </p:grpSpPr>
        <p:sp>
          <p:nvSpPr>
            <p:cNvPr id="12" name="Subtitle 2">
              <a:extLst>
                <a:ext uri="{FF2B5EF4-FFF2-40B4-BE49-F238E27FC236}">
                  <a16:creationId xmlns:a16="http://schemas.microsoft.com/office/drawing/2014/main" id="{0482C242-6865-4FF8-811E-AD916C5E5ACC}"/>
                </a:ext>
              </a:extLst>
            </p:cNvPr>
            <p:cNvSpPr txBox="1">
              <a:spLocks/>
            </p:cNvSpPr>
            <p:nvPr/>
          </p:nvSpPr>
          <p:spPr>
            <a:xfrm>
              <a:off x="5940988" y="4282182"/>
              <a:ext cx="1387670" cy="432061"/>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00B0F0"/>
                </a:buClr>
              </a:pPr>
              <a:r>
                <a:rPr kumimoji="0" lang="en-ZA" u="none" strike="noStrike" kern="1200" cap="none" spc="200" normalizeH="0" baseline="0" noProof="0" dirty="0">
                  <a:ln>
                    <a:noFill/>
                  </a:ln>
                  <a:solidFill>
                    <a:srgbClr val="2F3342"/>
                  </a:solidFill>
                  <a:effectLst/>
                  <a:uLnTx/>
                  <a:uFillTx/>
                  <a:latin typeface="+mj-lt"/>
                  <a:cs typeface="Gill Sans" panose="020B0502020104020203" pitchFamily="34" charset="-79"/>
                </a:rPr>
                <a:t>Jeffery Morse</a:t>
              </a:r>
            </a:p>
          </p:txBody>
        </p:sp>
        <p:sp>
          <p:nvSpPr>
            <p:cNvPr id="13" name="Text Placeholder 17">
              <a:extLst>
                <a:ext uri="{FF2B5EF4-FFF2-40B4-BE49-F238E27FC236}">
                  <a16:creationId xmlns:a16="http://schemas.microsoft.com/office/drawing/2014/main" id="{FA605DA6-D2AE-4E36-8736-4375748596C0}"/>
                </a:ext>
              </a:extLst>
            </p:cNvPr>
            <p:cNvSpPr txBox="1">
              <a:spLocks/>
            </p:cNvSpPr>
            <p:nvPr/>
          </p:nvSpPr>
          <p:spPr>
            <a:xfrm>
              <a:off x="5422803" y="4872029"/>
              <a:ext cx="2424041" cy="432061"/>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dirty="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dirty="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dirty="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dirty="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B0F0"/>
                </a:buClr>
              </a:pPr>
              <a:r>
                <a:rPr kumimoji="0" lang="en-ZA" u="none" strike="noStrike" kern="1200" cap="none" spc="200" normalizeH="0" baseline="0" noProof="0" dirty="0">
                  <a:ln>
                    <a:noFill/>
                  </a:ln>
                  <a:solidFill>
                    <a:srgbClr val="2F3342"/>
                  </a:solidFill>
                  <a:effectLst/>
                  <a:uLnTx/>
                  <a:uFillTx/>
                  <a:latin typeface="+mj-lt"/>
                  <a:cs typeface="Gill Sans Light" panose="020B0302020104020203" pitchFamily="34" charset="-79"/>
                </a:rPr>
                <a:t>Strategic Fundamentals</a:t>
              </a:r>
            </a:p>
          </p:txBody>
        </p:sp>
        <p:sp>
          <p:nvSpPr>
            <p:cNvPr id="14" name="Text Placeholder 18">
              <a:extLst>
                <a:ext uri="{FF2B5EF4-FFF2-40B4-BE49-F238E27FC236}">
                  <a16:creationId xmlns:a16="http://schemas.microsoft.com/office/drawing/2014/main" id="{DE3972FF-9F48-40A0-A03E-7A4DAC9D0CAA}"/>
                </a:ext>
              </a:extLst>
            </p:cNvPr>
            <p:cNvSpPr txBox="1">
              <a:spLocks/>
            </p:cNvSpPr>
            <p:nvPr/>
          </p:nvSpPr>
          <p:spPr>
            <a:xfrm>
              <a:off x="5541082" y="5461876"/>
              <a:ext cx="2424041" cy="432060"/>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500"/>
                </a:spcAft>
                <a:buClr>
                  <a:srgbClr val="00B0F0"/>
                </a:buClr>
                <a:buSzTx/>
                <a:buFont typeface="Arial" panose="020B0604020202020204" pitchFamily="34" charset="0"/>
                <a:buNone/>
                <a:tabLst/>
                <a:defRPr/>
              </a:pPr>
              <a:r>
                <a:rPr lang="en-ZA" spc="200" dirty="0">
                  <a:solidFill>
                    <a:srgbClr val="2F3342"/>
                  </a:solidFill>
                  <a:latin typeface="+mj-lt"/>
                  <a:cs typeface="Gill Sans Light" panose="020B0302020104020203" pitchFamily="34" charset="-79"/>
                </a:rPr>
                <a:t>Brandman University</a:t>
              </a:r>
              <a:endParaRPr kumimoji="0" lang="en-ZA" u="none" strike="noStrike" kern="1200" cap="none" spc="200" normalizeH="0" baseline="0" noProof="0" dirty="0">
                <a:ln>
                  <a:noFill/>
                </a:ln>
                <a:solidFill>
                  <a:srgbClr val="2F3342"/>
                </a:solidFill>
                <a:effectLst/>
                <a:uLnTx/>
                <a:uFillTx/>
                <a:latin typeface="+mj-lt"/>
                <a:cs typeface="Gill Sans Light" panose="020B0302020104020203" pitchFamily="34" charset="-79"/>
              </a:endParaRPr>
            </a:p>
          </p:txBody>
        </p:sp>
      </p:grpSp>
      <p:pic>
        <p:nvPicPr>
          <p:cNvPr id="3" name="Picture 2">
            <a:extLst>
              <a:ext uri="{FF2B5EF4-FFF2-40B4-BE49-F238E27FC236}">
                <a16:creationId xmlns:a16="http://schemas.microsoft.com/office/drawing/2014/main" id="{CEC26F64-6E2D-42E3-BED5-B707F991F4AA}"/>
              </a:ext>
            </a:extLst>
          </p:cNvPr>
          <p:cNvPicPr>
            <a:picLocks noChangeAspect="1"/>
          </p:cNvPicPr>
          <p:nvPr/>
        </p:nvPicPr>
        <p:blipFill>
          <a:blip r:embed="rId3"/>
          <a:stretch>
            <a:fillRect/>
          </a:stretch>
        </p:blipFill>
        <p:spPr>
          <a:xfrm>
            <a:off x="317990" y="2380820"/>
            <a:ext cx="420660" cy="2286198"/>
          </a:xfrm>
          <a:prstGeom prst="rect">
            <a:avLst/>
          </a:prstGeom>
        </p:spPr>
      </p:pic>
    </p:spTree>
    <p:extLst>
      <p:ext uri="{BB962C8B-B14F-4D97-AF65-F5344CB8AC3E}">
        <p14:creationId xmlns:p14="http://schemas.microsoft.com/office/powerpoint/2010/main" val="562546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p:txBody>
          <a:bodyPr/>
          <a:lstStyle/>
          <a:p>
            <a:r>
              <a:rPr lang="en-US" dirty="0"/>
              <a:t>References</a:t>
            </a:r>
          </a:p>
        </p:txBody>
      </p:sp>
      <p:sp>
        <p:nvSpPr>
          <p:cNvPr id="8" name="TextBox 7">
            <a:hlinkClick r:id="rId3"/>
            <a:extLst>
              <a:ext uri="{FF2B5EF4-FFF2-40B4-BE49-F238E27FC236}">
                <a16:creationId xmlns:a16="http://schemas.microsoft.com/office/drawing/2014/main" id="{5FC6C278-4035-446A-A94B-030E792FDDF5}"/>
              </a:ext>
            </a:extLst>
          </p:cNvPr>
          <p:cNvSpPr txBox="1"/>
          <p:nvPr/>
        </p:nvSpPr>
        <p:spPr>
          <a:xfrm>
            <a:off x="1104900" y="1437527"/>
            <a:ext cx="9096374" cy="5355312"/>
          </a:xfrm>
          <a:prstGeom prst="rect">
            <a:avLst/>
          </a:prstGeom>
          <a:noFill/>
        </p:spPr>
        <p:txBody>
          <a:bodyPr wrap="square" rtlCol="0">
            <a:spAutoFit/>
          </a:bodyPr>
          <a:lstStyle/>
          <a:p>
            <a:pPr marL="514350" indent="-514350"/>
            <a:r>
              <a:rPr lang="en-US" dirty="0"/>
              <a:t>Daley, J. (2012) New Franchises Team Up and Make Co-branding Work, </a:t>
            </a:r>
            <a:r>
              <a:rPr lang="en-US" dirty="0" err="1"/>
              <a:t>Url</a:t>
            </a:r>
            <a:r>
              <a:rPr lang="en-US" dirty="0"/>
              <a:t>  </a:t>
            </a:r>
            <a:r>
              <a:rPr lang="en-US" dirty="0">
                <a:hlinkClick r:id="rId4"/>
              </a:rPr>
              <a:t>https://www.nasdaq.com/article/</a:t>
            </a:r>
            <a:r>
              <a:rPr lang="en-US" u="sng" dirty="0">
                <a:hlinkClick r:id="rId4"/>
              </a:rPr>
              <a:t>new-franchises-team-up-and-make-cobranding-work-cm129748</a:t>
            </a:r>
            <a:endParaRPr lang="en-US" u="sng" dirty="0"/>
          </a:p>
          <a:p>
            <a:pPr marL="514350" indent="-514350"/>
            <a:r>
              <a:rPr lang="en-US" dirty="0" err="1"/>
              <a:t>FactFinder</a:t>
            </a:r>
            <a:r>
              <a:rPr lang="en-US" dirty="0"/>
              <a:t>, (2018) </a:t>
            </a:r>
            <a:r>
              <a:rPr lang="en-US" dirty="0" err="1"/>
              <a:t>Url</a:t>
            </a:r>
            <a:r>
              <a:rPr lang="en-US" dirty="0"/>
              <a:t>  </a:t>
            </a:r>
            <a:r>
              <a:rPr lang="en-US" u="sng" dirty="0">
                <a:hlinkClick r:id="rId5"/>
              </a:rPr>
              <a:t>https://factfinder.census.gov/faces/nav/jsf/pages/community_facts.xhtml</a:t>
            </a:r>
            <a:endParaRPr lang="en-US" u="sng" dirty="0"/>
          </a:p>
          <a:p>
            <a:pPr marL="514350" indent="-514350"/>
            <a:r>
              <a:rPr lang="en-US" dirty="0"/>
              <a:t>Invest, (2018) </a:t>
            </a:r>
            <a:r>
              <a:rPr lang="en-US" u="sng" dirty="0" err="1"/>
              <a:t>Url</a:t>
            </a:r>
            <a:r>
              <a:rPr lang="en-US" u="sng" dirty="0"/>
              <a:t> </a:t>
            </a:r>
            <a:r>
              <a:rPr lang="en-US" u="sng" dirty="0">
                <a:hlinkClick r:id="rId6"/>
              </a:rPr>
              <a:t>https://www.investopedia.com/markets/stocks/sbux/#Financials</a:t>
            </a:r>
            <a:endParaRPr lang="en-US" u="sng" dirty="0"/>
          </a:p>
          <a:p>
            <a:pPr marL="514350" indent="-514350"/>
            <a:r>
              <a:rPr lang="en-US" dirty="0"/>
              <a:t>Jamba Inc. (2018) Annual Report </a:t>
            </a:r>
            <a:r>
              <a:rPr lang="en-US" u="sng" dirty="0"/>
              <a:t>http://ir.jambajuice.com/phoenix.zhtml?c=192409&amp;p=irol-newsArticle&amp;id=2338420</a:t>
            </a:r>
            <a:endParaRPr lang="en-US" dirty="0"/>
          </a:p>
          <a:p>
            <a:pPr marL="514350" indent="-514350"/>
            <a:r>
              <a:rPr lang="en-US" dirty="0" err="1"/>
              <a:t>Ketchen</a:t>
            </a:r>
            <a:r>
              <a:rPr lang="en-US" dirty="0"/>
              <a:t>, D. &amp; Short, J. (2011). Mastering Strategic Management. Washington, DC: Flat World Knowledge, Inc.</a:t>
            </a:r>
          </a:p>
          <a:p>
            <a:pPr marL="514350" indent="-514350"/>
            <a:r>
              <a:rPr lang="en-US" dirty="0" err="1"/>
              <a:t>Owler</a:t>
            </a:r>
            <a:r>
              <a:rPr lang="en-US" dirty="0"/>
              <a:t> (2018) Owler.com  </a:t>
            </a:r>
            <a:r>
              <a:rPr lang="en-US" dirty="0" err="1"/>
              <a:t>Url</a:t>
            </a:r>
            <a:r>
              <a:rPr lang="en-US" dirty="0"/>
              <a:t> https://www.owler.com/company/dutchbros</a:t>
            </a:r>
          </a:p>
          <a:p>
            <a:pPr marL="514350" indent="-514350"/>
            <a:r>
              <a:rPr lang="en-US" dirty="0"/>
              <a:t>Porter, M. E. (1980). Competitive strategy: Techniques for analyzing industries and competitors. New York, NY: Free Press.</a:t>
            </a:r>
          </a:p>
          <a:p>
            <a:pPr marL="514350" indent="-514350"/>
            <a:endParaRPr lang="en-US" dirty="0"/>
          </a:p>
          <a:p>
            <a:pPr marL="514350" indent="-514350"/>
            <a:endParaRPr lang="en-US" dirty="0"/>
          </a:p>
          <a:p>
            <a:pPr marL="514350" indent="-514350"/>
            <a:endParaRPr lang="en-US" dirty="0"/>
          </a:p>
          <a:p>
            <a:pPr marL="514350" indent="-514350"/>
            <a:endParaRPr lang="en-US" u="sng" dirty="0"/>
          </a:p>
          <a:p>
            <a:pPr marL="514350" indent="-514350"/>
            <a:endParaRPr lang="en-US" u="sng" dirty="0"/>
          </a:p>
          <a:p>
            <a:endParaRPr lang="en-US" dirty="0"/>
          </a:p>
        </p:txBody>
      </p:sp>
      <p:pic>
        <p:nvPicPr>
          <p:cNvPr id="2" name="Picture 1">
            <a:extLst>
              <a:ext uri="{FF2B5EF4-FFF2-40B4-BE49-F238E27FC236}">
                <a16:creationId xmlns:a16="http://schemas.microsoft.com/office/drawing/2014/main" id="{EC188FA9-6BDB-40A5-80F2-705A21592C78}"/>
              </a:ext>
            </a:extLst>
          </p:cNvPr>
          <p:cNvPicPr>
            <a:picLocks noChangeAspect="1"/>
          </p:cNvPicPr>
          <p:nvPr/>
        </p:nvPicPr>
        <p:blipFill>
          <a:blip r:embed="rId7"/>
          <a:stretch>
            <a:fillRect/>
          </a:stretch>
        </p:blipFill>
        <p:spPr>
          <a:xfrm>
            <a:off x="348470" y="2285901"/>
            <a:ext cx="420660" cy="2286198"/>
          </a:xfrm>
          <a:prstGeom prst="rect">
            <a:avLst/>
          </a:prstGeom>
        </p:spPr>
      </p:pic>
    </p:spTree>
    <p:extLst>
      <p:ext uri="{BB962C8B-B14F-4D97-AF65-F5344CB8AC3E}">
        <p14:creationId xmlns:p14="http://schemas.microsoft.com/office/powerpoint/2010/main" val="595823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Holding Coffee Beans" title="Person Holding Coffee Beans">
            <a:extLst>
              <a:ext uri="{FF2B5EF4-FFF2-40B4-BE49-F238E27FC236}">
                <a16:creationId xmlns:a16="http://schemas.microsoft.com/office/drawing/2014/main" id="{28AB8982-707E-4EEC-83D2-0727C4013DAC}"/>
              </a:ext>
            </a:extLst>
          </p:cNvPr>
          <p:cNvPicPr>
            <a:picLocks noGrp="1" noChangeAspect="1"/>
          </p:cNvPicPr>
          <p:nvPr>
            <p:ph type="pic" sz="quarter" idx="13"/>
          </p:nvPr>
        </p:nvPicPr>
        <p:blipFill>
          <a:blip r:embed="rId11">
            <a:extLst>
              <a:ext uri="{28A0092B-C50C-407E-A947-70E740481C1C}">
                <a14:useLocalDpi xmlns:a14="http://schemas.microsoft.com/office/drawing/2010/main" val="0"/>
              </a:ext>
            </a:extLst>
          </a:blip>
          <a:srcRect/>
          <a:stretch>
            <a:fillRect/>
          </a:stretch>
        </p:blipFill>
        <p:spPr/>
      </p:pic>
      <p:sp>
        <p:nvSpPr>
          <p:cNvPr id="11" name="Text Placeholder 10"/>
          <p:cNvSpPr>
            <a:spLocks noGrp="1"/>
          </p:cNvSpPr>
          <p:nvPr>
            <p:ph type="body" sz="quarter" idx="70"/>
          </p:nvPr>
        </p:nvSpPr>
        <p:spPr>
          <a:xfrm>
            <a:off x="8021322" y="930649"/>
            <a:ext cx="4393296" cy="719084"/>
          </a:xfrm>
        </p:spPr>
        <p:txBody>
          <a:bodyPr/>
          <a:lstStyle/>
          <a:p>
            <a:r>
              <a:rPr lang="en-US" sz="4800" b="1" dirty="0"/>
              <a:t>Concept</a:t>
            </a:r>
          </a:p>
        </p:txBody>
      </p:sp>
      <p:sp>
        <p:nvSpPr>
          <p:cNvPr id="20" name="Text Placeholder 19">
            <a:extLst>
              <a:ext uri="{FF2B5EF4-FFF2-40B4-BE49-F238E27FC236}">
                <a16:creationId xmlns:a16="http://schemas.microsoft.com/office/drawing/2014/main" id="{1A5AD738-856D-4A85-B701-C986789D9E82}"/>
              </a:ext>
            </a:extLst>
          </p:cNvPr>
          <p:cNvSpPr>
            <a:spLocks noGrp="1"/>
          </p:cNvSpPr>
          <p:nvPr>
            <p:ph type="body" idx="71"/>
          </p:nvPr>
        </p:nvSpPr>
        <p:spPr>
          <a:xfrm>
            <a:off x="8021322" y="1791834"/>
            <a:ext cx="4393295" cy="828387"/>
          </a:xfrm>
        </p:spPr>
        <p:txBody>
          <a:bodyPr/>
          <a:lstStyle/>
          <a:p>
            <a:r>
              <a:rPr lang="en-US" dirty="0"/>
              <a:t>Merging of Coffee Franchise with Juice Franchise</a:t>
            </a:r>
          </a:p>
        </p:txBody>
      </p:sp>
      <p:sp>
        <p:nvSpPr>
          <p:cNvPr id="5" name="Title 4" hidden="1">
            <a:extLst>
              <a:ext uri="{FF2B5EF4-FFF2-40B4-BE49-F238E27FC236}">
                <a16:creationId xmlns:a16="http://schemas.microsoft.com/office/drawing/2014/main" id="{E4312565-5F29-4C96-B5A2-E1EAE5CB5138}"/>
              </a:ext>
            </a:extLst>
          </p:cNvPr>
          <p:cNvSpPr>
            <a:spLocks noGrp="1"/>
          </p:cNvSpPr>
          <p:nvPr>
            <p:ph type="title"/>
          </p:nvPr>
        </p:nvSpPr>
        <p:spPr/>
        <p:txBody>
          <a:bodyPr/>
          <a:lstStyle/>
          <a:p>
            <a:r>
              <a:rPr lang="en-US" dirty="0"/>
              <a:t>Divider slide</a:t>
            </a:r>
          </a:p>
        </p:txBody>
      </p:sp>
      <p:sp>
        <p:nvSpPr>
          <p:cNvPr id="14" name="Freeform 27" descr="Image accent">
            <a:extLst>
              <a:ext uri="{FF2B5EF4-FFF2-40B4-BE49-F238E27FC236}">
                <a16:creationId xmlns:a16="http://schemas.microsoft.com/office/drawing/2014/main" id="{944C982A-D694-43A6-9330-50F554BC24A2}"/>
              </a:ext>
            </a:extLst>
          </p:cNvPr>
          <p:cNvSpPr/>
          <p:nvPr/>
        </p:nvSpPr>
        <p:spPr>
          <a:xfrm rot="10800000" flipH="1">
            <a:off x="1019801" y="-74801"/>
            <a:ext cx="4686301" cy="3733270"/>
          </a:xfrm>
          <a:custGeom>
            <a:avLst/>
            <a:gdLst>
              <a:gd name="connsiteX0" fmla="*/ 683 w 2374769"/>
              <a:gd name="connsiteY0" fmla="*/ 0 h 2362237"/>
              <a:gd name="connsiteX1" fmla="*/ 242807 w 2374769"/>
              <a:gd name="connsiteY1" fmla="*/ 12161 h 2362237"/>
              <a:gd name="connsiteX2" fmla="*/ 2374769 w 2374769"/>
              <a:gd name="connsiteY2" fmla="*/ 2362237 h 2362237"/>
              <a:gd name="connsiteX3" fmla="*/ 1543208 w 2374769"/>
              <a:gd name="connsiteY3" fmla="*/ 2362237 h 2362237"/>
              <a:gd name="connsiteX4" fmla="*/ 0 w 2374769"/>
              <a:gd name="connsiteY4" fmla="*/ 827150 h 2362237"/>
              <a:gd name="connsiteX5" fmla="*/ 0 w 2374769"/>
              <a:gd name="connsiteY5" fmla="*/ 34 h 2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769" h="2362237">
                <a:moveTo>
                  <a:pt x="683" y="0"/>
                </a:moveTo>
                <a:lnTo>
                  <a:pt x="242807" y="12161"/>
                </a:lnTo>
                <a:cubicBezTo>
                  <a:pt x="1440298" y="133133"/>
                  <a:pt x="2374769" y="1139131"/>
                  <a:pt x="2374769" y="2362237"/>
                </a:cubicBezTo>
                <a:lnTo>
                  <a:pt x="1543208" y="2362237"/>
                </a:lnTo>
                <a:cubicBezTo>
                  <a:pt x="1543208" y="1514432"/>
                  <a:pt x="852291" y="827150"/>
                  <a:pt x="0" y="827150"/>
                </a:cubicBezTo>
                <a:lnTo>
                  <a:pt x="0" y="34"/>
                </a:lnTo>
                <a:close/>
              </a:path>
            </a:pathLst>
          </a:cu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pic>
        <p:nvPicPr>
          <p:cNvPr id="2" name="Picture 1">
            <a:extLst>
              <a:ext uri="{FF2B5EF4-FFF2-40B4-BE49-F238E27FC236}">
                <a16:creationId xmlns:a16="http://schemas.microsoft.com/office/drawing/2014/main" id="{DF1E2716-AC24-4857-BA8A-9670BA7EAAD7}"/>
              </a:ext>
            </a:extLst>
          </p:cNvPr>
          <p:cNvPicPr>
            <a:picLocks noChangeAspect="1"/>
          </p:cNvPicPr>
          <p:nvPr/>
        </p:nvPicPr>
        <p:blipFill>
          <a:blip r:embed="rId12"/>
          <a:stretch>
            <a:fillRect/>
          </a:stretch>
        </p:blipFill>
        <p:spPr>
          <a:xfrm>
            <a:off x="349374" y="2416529"/>
            <a:ext cx="420660" cy="2286198"/>
          </a:xfrm>
          <a:prstGeom prst="rect">
            <a:avLst/>
          </a:prstGeom>
        </p:spPr>
      </p:pic>
      <p:pic>
        <p:nvPicPr>
          <p:cNvPr id="3" name="Picture 2">
            <a:extLst>
              <a:ext uri="{FF2B5EF4-FFF2-40B4-BE49-F238E27FC236}">
                <a16:creationId xmlns:a16="http://schemas.microsoft.com/office/drawing/2014/main" id="{B873F0BB-8B50-4F74-B741-BD2E5A08B22D}"/>
              </a:ext>
            </a:extLst>
          </p:cNvPr>
          <p:cNvPicPr>
            <a:picLocks noChangeAspect="1"/>
          </p:cNvPicPr>
          <p:nvPr/>
        </p:nvPicPr>
        <p:blipFill>
          <a:blip r:embed="rId13"/>
          <a:stretch>
            <a:fillRect/>
          </a:stretch>
        </p:blipFill>
        <p:spPr>
          <a:xfrm>
            <a:off x="8582025" y="3283965"/>
            <a:ext cx="3609975" cy="3609975"/>
          </a:xfrm>
          <a:prstGeom prst="rect">
            <a:avLst/>
          </a:prstGeom>
        </p:spPr>
      </p:pic>
      <p:sp>
        <p:nvSpPr>
          <p:cNvPr id="4" name="TextBox 3">
            <a:extLst>
              <a:ext uri="{FF2B5EF4-FFF2-40B4-BE49-F238E27FC236}">
                <a16:creationId xmlns:a16="http://schemas.microsoft.com/office/drawing/2014/main" id="{E5164A8D-5028-4D01-87D0-E08B648A67C7}"/>
              </a:ext>
            </a:extLst>
          </p:cNvPr>
          <p:cNvSpPr txBox="1"/>
          <p:nvPr/>
        </p:nvSpPr>
        <p:spPr>
          <a:xfrm>
            <a:off x="1405467" y="2118113"/>
            <a:ext cx="7823200" cy="370934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b="1" dirty="0">
                <a:solidFill>
                  <a:srgbClr val="E32D91"/>
                </a:solidFill>
              </a:rPr>
              <a:t>Reduces impacts of slump seasons</a:t>
            </a:r>
          </a:p>
          <a:p>
            <a:pPr marL="285750" indent="-285750">
              <a:lnSpc>
                <a:spcPct val="150000"/>
              </a:lnSpc>
              <a:buFont typeface="Arial" panose="020B0604020202020204" pitchFamily="34" charset="0"/>
              <a:buChar char="•"/>
            </a:pPr>
            <a:r>
              <a:rPr lang="en-US" sz="3200" b="1" dirty="0">
                <a:solidFill>
                  <a:srgbClr val="E32D91"/>
                </a:solidFill>
              </a:rPr>
              <a:t>Reduces impacts due to world health trends.</a:t>
            </a:r>
          </a:p>
          <a:p>
            <a:pPr marL="285750" indent="-285750">
              <a:lnSpc>
                <a:spcPct val="150000"/>
              </a:lnSpc>
              <a:buFont typeface="Arial" panose="020B0604020202020204" pitchFamily="34" charset="0"/>
              <a:buChar char="•"/>
            </a:pPr>
            <a:r>
              <a:rPr lang="en-US" sz="3200" b="1" dirty="0">
                <a:solidFill>
                  <a:srgbClr val="E32D91"/>
                </a:solidFill>
              </a:rPr>
              <a:t>Positive powered business improve the socioeconomic status </a:t>
            </a:r>
          </a:p>
        </p:txBody>
      </p:sp>
      <p:pic>
        <p:nvPicPr>
          <p:cNvPr id="6" name="slide 2-1">
            <a:hlinkClick r:id="" action="ppaction://media"/>
            <a:extLst>
              <a:ext uri="{FF2B5EF4-FFF2-40B4-BE49-F238E27FC236}">
                <a16:creationId xmlns:a16="http://schemas.microsoft.com/office/drawing/2014/main" id="{660ECF80-F86D-42E3-BCB3-785E89705A2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77500" y="6172200"/>
            <a:ext cx="609600" cy="609600"/>
          </a:xfrm>
          <a:prstGeom prst="rect">
            <a:avLst/>
          </a:prstGeom>
        </p:spPr>
      </p:pic>
      <p:pic>
        <p:nvPicPr>
          <p:cNvPr id="8" name="slide 2-2">
            <a:hlinkClick r:id="" action="ppaction://media"/>
            <a:extLst>
              <a:ext uri="{FF2B5EF4-FFF2-40B4-BE49-F238E27FC236}">
                <a16:creationId xmlns:a16="http://schemas.microsoft.com/office/drawing/2014/main" id="{22EF7D84-4A84-4504-8E94-7543AF56128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477500" y="6172200"/>
            <a:ext cx="609600" cy="609600"/>
          </a:xfrm>
          <a:prstGeom prst="rect">
            <a:avLst/>
          </a:prstGeom>
        </p:spPr>
      </p:pic>
      <p:pic>
        <p:nvPicPr>
          <p:cNvPr id="9" name="slide 2-3">
            <a:hlinkClick r:id="" action="ppaction://media"/>
            <a:extLst>
              <a:ext uri="{FF2B5EF4-FFF2-40B4-BE49-F238E27FC236}">
                <a16:creationId xmlns:a16="http://schemas.microsoft.com/office/drawing/2014/main" id="{D17BA970-9319-4876-9183-D97422826D4D}"/>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0477500" y="6228270"/>
            <a:ext cx="609600" cy="609600"/>
          </a:xfrm>
          <a:prstGeom prst="rect">
            <a:avLst/>
          </a:prstGeom>
        </p:spPr>
      </p:pic>
      <p:pic>
        <p:nvPicPr>
          <p:cNvPr id="10" name="slide 2-4">
            <a:hlinkClick r:id="" action="ppaction://media"/>
            <a:extLst>
              <a:ext uri="{FF2B5EF4-FFF2-40B4-BE49-F238E27FC236}">
                <a16:creationId xmlns:a16="http://schemas.microsoft.com/office/drawing/2014/main" id="{5C1BE324-A837-46A0-B752-9B86CF4C08EF}"/>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0477500" y="6172200"/>
            <a:ext cx="609600" cy="609600"/>
          </a:xfrm>
          <a:prstGeom prst="rect">
            <a:avLst/>
          </a:prstGeom>
        </p:spPr>
      </p:pic>
    </p:spTree>
    <p:extLst>
      <p:ext uri="{BB962C8B-B14F-4D97-AF65-F5344CB8AC3E}">
        <p14:creationId xmlns:p14="http://schemas.microsoft.com/office/powerpoint/2010/main" val="3812511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6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 presetClass="mediacall" presetSubtype="0" fill="hold" nodeType="withEffect">
                                  <p:stCondLst>
                                    <p:cond delay="0"/>
                                  </p:stCondLst>
                                  <p:childTnLst>
                                    <p:cmd type="call" cmd="playFrom(0.0)">
                                      <p:cBhvr>
                                        <p:cTn id="13" dur="31059" fill="hold"/>
                                        <p:tgtEl>
                                          <p:spTgt spid="8"/>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par>
                                <p:cTn id="19" presetID="1" presetClass="mediacall" presetSubtype="0" fill="hold" nodeType="withEffect">
                                  <p:stCondLst>
                                    <p:cond delay="0"/>
                                  </p:stCondLst>
                                  <p:childTnLst>
                                    <p:cmd type="call" cmd="playFrom(0.0)">
                                      <p:cBhvr>
                                        <p:cTn id="20" dur="16483" fill="hold"/>
                                        <p:tgtEl>
                                          <p:spTgt spid="9"/>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par>
                                <p:cTn id="26" presetID="1" presetClass="mediacall" presetSubtype="0" fill="hold" nodeType="withEffect">
                                  <p:stCondLst>
                                    <p:cond delay="0"/>
                                  </p:stCondLst>
                                  <p:childTnLst>
                                    <p:cmd type="call" cmd="playFrom(0.0)">
                                      <p:cBhvr>
                                        <p:cTn id="27" dur="106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6"/>
                </p:tgtEl>
              </p:cMediaNode>
            </p:audio>
            <p:audio>
              <p:cMediaNode vol="80000" showWhenStopped="0">
                <p:cTn id="29" fill="hold" display="0">
                  <p:stCondLst>
                    <p:cond delay="indefinite"/>
                  </p:stCondLst>
                  <p:endCondLst>
                    <p:cond evt="onStopAudio" delay="0">
                      <p:tgtEl>
                        <p:sldTgt/>
                      </p:tgtEl>
                    </p:cond>
                  </p:endCondLst>
                </p:cTn>
                <p:tgtEl>
                  <p:spTgt spid="8"/>
                </p:tgtEl>
              </p:cMediaNode>
            </p:audio>
            <p:audio>
              <p:cMediaNode vol="80000" showWhenStopped="0">
                <p:cTn id="30" fill="hold" display="0">
                  <p:stCondLst>
                    <p:cond delay="indefinite"/>
                  </p:stCondLst>
                  <p:endCondLst>
                    <p:cond evt="onStopAudio" delay="0">
                      <p:tgtEl>
                        <p:sldTgt/>
                      </p:tgtEl>
                    </p:cond>
                  </p:endCondLst>
                </p:cTn>
                <p:tgtEl>
                  <p:spTgt spid="9"/>
                </p:tgtEl>
              </p:cMediaNode>
            </p:audio>
            <p:audio>
              <p:cMediaNode vol="80000" showWhenStopped="0">
                <p:cTn id="31"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07AAEE5-F1E0-4CE1-907B-1614FF2E3EDA}"/>
              </a:ext>
            </a:extLst>
          </p:cNvPr>
          <p:cNvPicPr>
            <a:picLocks noGrp="1" noChangeAspect="1"/>
          </p:cNvPicPr>
          <p:nvPr>
            <p:ph type="pic" sz="quarter" idx="71"/>
          </p:nvPr>
        </p:nvPicPr>
        <p:blipFill>
          <a:blip r:embed="rId15"/>
          <a:srcRect l="31853" r="31853"/>
          <a:stretch>
            <a:fillRect/>
          </a:stretch>
        </p:blipFill>
        <p:spPr>
          <a:prstGeom prst="rect">
            <a:avLst/>
          </a:prstGeom>
        </p:spPr>
      </p:pic>
      <p:sp>
        <p:nvSpPr>
          <p:cNvPr id="4" name="Title 3">
            <a:extLst>
              <a:ext uri="{FF2B5EF4-FFF2-40B4-BE49-F238E27FC236}">
                <a16:creationId xmlns:a16="http://schemas.microsoft.com/office/drawing/2014/main" id="{DC24CE53-4105-4E4F-B951-3423AF13FD84}"/>
              </a:ext>
            </a:extLst>
          </p:cNvPr>
          <p:cNvSpPr>
            <a:spLocks noGrp="1"/>
          </p:cNvSpPr>
          <p:nvPr>
            <p:ph type="title"/>
          </p:nvPr>
        </p:nvSpPr>
        <p:spPr>
          <a:xfrm>
            <a:off x="6506984" y="367061"/>
            <a:ext cx="5402082" cy="802052"/>
          </a:xfrm>
        </p:spPr>
        <p:txBody>
          <a:bodyPr/>
          <a:lstStyle/>
          <a:p>
            <a:r>
              <a:rPr lang="en-US" dirty="0"/>
              <a:t>The Current Socioeconomic</a:t>
            </a:r>
            <a:br>
              <a:rPr lang="en-US" dirty="0"/>
            </a:br>
            <a:r>
              <a:rPr lang="en-US" dirty="0"/>
              <a:t>status of Linda California</a:t>
            </a:r>
          </a:p>
        </p:txBody>
      </p:sp>
      <p:sp>
        <p:nvSpPr>
          <p:cNvPr id="8" name="TextBox 7">
            <a:extLst>
              <a:ext uri="{FF2B5EF4-FFF2-40B4-BE49-F238E27FC236}">
                <a16:creationId xmlns:a16="http://schemas.microsoft.com/office/drawing/2014/main" id="{32EBD1A9-FDCD-445B-BECA-936E2E8C98C0}"/>
              </a:ext>
            </a:extLst>
          </p:cNvPr>
          <p:cNvSpPr txBox="1"/>
          <p:nvPr/>
        </p:nvSpPr>
        <p:spPr>
          <a:xfrm>
            <a:off x="6506984" y="1536174"/>
            <a:ext cx="6019800" cy="3785652"/>
          </a:xfrm>
          <a:prstGeom prst="rect">
            <a:avLst/>
          </a:prstGeom>
          <a:noFill/>
        </p:spPr>
        <p:txBody>
          <a:bodyPr wrap="square" rtlCol="0">
            <a:spAutoFit/>
          </a:bodyPr>
          <a:lstStyle/>
          <a:p>
            <a:pPr marL="285750" indent="-285750">
              <a:buFont typeface="Arial" panose="020B0604020202020204" pitchFamily="34" charset="0"/>
              <a:buChar char="•"/>
            </a:pPr>
            <a:r>
              <a:rPr lang="en-US" sz="6000" dirty="0">
                <a:solidFill>
                  <a:srgbClr val="E32D91"/>
                </a:solidFill>
              </a:rPr>
              <a:t>People of vision</a:t>
            </a:r>
          </a:p>
          <a:p>
            <a:pPr marL="285750" indent="-285750">
              <a:buFont typeface="Arial" panose="020B0604020202020204" pitchFamily="34" charset="0"/>
              <a:buChar char="•"/>
            </a:pPr>
            <a:r>
              <a:rPr lang="en-US" sz="6000" dirty="0">
                <a:solidFill>
                  <a:srgbClr val="E32D91"/>
                </a:solidFill>
              </a:rPr>
              <a:t>Donating back</a:t>
            </a:r>
          </a:p>
          <a:p>
            <a:pPr marL="285750" indent="-285750">
              <a:buFont typeface="Arial" panose="020B0604020202020204" pitchFamily="34" charset="0"/>
              <a:buChar char="•"/>
            </a:pPr>
            <a:r>
              <a:rPr lang="en-US" sz="6000" dirty="0">
                <a:solidFill>
                  <a:srgbClr val="E32D91"/>
                </a:solidFill>
              </a:rPr>
              <a:t>Being successful</a:t>
            </a:r>
          </a:p>
          <a:p>
            <a:pPr marL="285750" indent="-285750">
              <a:buFont typeface="Arial" panose="020B0604020202020204" pitchFamily="34" charset="0"/>
              <a:buChar char="•"/>
            </a:pPr>
            <a:r>
              <a:rPr lang="en-US" sz="6000" dirty="0">
                <a:solidFill>
                  <a:srgbClr val="E32D91"/>
                </a:solidFill>
              </a:rPr>
              <a:t>Hiring local</a:t>
            </a:r>
          </a:p>
        </p:txBody>
      </p:sp>
      <p:pic>
        <p:nvPicPr>
          <p:cNvPr id="2" name="Picture 1">
            <a:extLst>
              <a:ext uri="{FF2B5EF4-FFF2-40B4-BE49-F238E27FC236}">
                <a16:creationId xmlns:a16="http://schemas.microsoft.com/office/drawing/2014/main" id="{B263CD78-5258-4840-B46E-CACFFF441A71}"/>
              </a:ext>
            </a:extLst>
          </p:cNvPr>
          <p:cNvPicPr>
            <a:picLocks noChangeAspect="1"/>
          </p:cNvPicPr>
          <p:nvPr/>
        </p:nvPicPr>
        <p:blipFill>
          <a:blip r:embed="rId16"/>
          <a:stretch>
            <a:fillRect/>
          </a:stretch>
        </p:blipFill>
        <p:spPr>
          <a:xfrm>
            <a:off x="327552" y="2282852"/>
            <a:ext cx="420660" cy="2292295"/>
          </a:xfrm>
          <a:prstGeom prst="rect">
            <a:avLst/>
          </a:prstGeom>
        </p:spPr>
      </p:pic>
      <p:pic>
        <p:nvPicPr>
          <p:cNvPr id="3" name="slide 4-1">
            <a:hlinkClick r:id="" action="ppaction://media"/>
            <a:extLst>
              <a:ext uri="{FF2B5EF4-FFF2-40B4-BE49-F238E27FC236}">
                <a16:creationId xmlns:a16="http://schemas.microsoft.com/office/drawing/2014/main" id="{6EDC088F-4F7A-4321-B49D-4E63FE9B030A}"/>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185166" y="5881339"/>
            <a:ext cx="609600" cy="609600"/>
          </a:xfrm>
          <a:prstGeom prst="rect">
            <a:avLst/>
          </a:prstGeom>
        </p:spPr>
      </p:pic>
      <p:pic>
        <p:nvPicPr>
          <p:cNvPr id="6" name="slide 4-2">
            <a:hlinkClick r:id="" action="ppaction://media"/>
            <a:extLst>
              <a:ext uri="{FF2B5EF4-FFF2-40B4-BE49-F238E27FC236}">
                <a16:creationId xmlns:a16="http://schemas.microsoft.com/office/drawing/2014/main" id="{8E0FEF21-2CB1-4456-9D55-28E968843B78}"/>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1185166" y="5881339"/>
            <a:ext cx="609600" cy="609600"/>
          </a:xfrm>
          <a:prstGeom prst="rect">
            <a:avLst/>
          </a:prstGeom>
        </p:spPr>
      </p:pic>
      <p:pic>
        <p:nvPicPr>
          <p:cNvPr id="7" name="slide 4-3">
            <a:hlinkClick r:id="" action="ppaction://media"/>
            <a:extLst>
              <a:ext uri="{FF2B5EF4-FFF2-40B4-BE49-F238E27FC236}">
                <a16:creationId xmlns:a16="http://schemas.microsoft.com/office/drawing/2014/main" id="{081CD48C-E59B-41F0-B3A0-585672BC3FD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1185166" y="5881339"/>
            <a:ext cx="609600" cy="609600"/>
          </a:xfrm>
          <a:prstGeom prst="rect">
            <a:avLst/>
          </a:prstGeom>
        </p:spPr>
      </p:pic>
      <p:pic>
        <p:nvPicPr>
          <p:cNvPr id="9" name="slide 4-4">
            <a:hlinkClick r:id="" action="ppaction://media"/>
            <a:extLst>
              <a:ext uri="{FF2B5EF4-FFF2-40B4-BE49-F238E27FC236}">
                <a16:creationId xmlns:a16="http://schemas.microsoft.com/office/drawing/2014/main" id="{DE137C91-25F7-4672-8424-D8AC5832220C}"/>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1185166" y="5881339"/>
            <a:ext cx="609600" cy="609600"/>
          </a:xfrm>
          <a:prstGeom prst="rect">
            <a:avLst/>
          </a:prstGeom>
        </p:spPr>
      </p:pic>
      <p:pic>
        <p:nvPicPr>
          <p:cNvPr id="10" name="slide 4-5">
            <a:hlinkClick r:id="" action="ppaction://media"/>
            <a:extLst>
              <a:ext uri="{FF2B5EF4-FFF2-40B4-BE49-F238E27FC236}">
                <a16:creationId xmlns:a16="http://schemas.microsoft.com/office/drawing/2014/main" id="{158B2A57-169B-4B29-A3BE-FE1ED32A1BE4}"/>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1223266" y="5917487"/>
            <a:ext cx="609600" cy="609600"/>
          </a:xfrm>
          <a:prstGeom prst="rect">
            <a:avLst/>
          </a:prstGeom>
        </p:spPr>
      </p:pic>
      <p:pic>
        <p:nvPicPr>
          <p:cNvPr id="11" name="slide 4-1">
            <a:hlinkClick r:id="" action="ppaction://media"/>
            <a:extLst>
              <a:ext uri="{FF2B5EF4-FFF2-40B4-BE49-F238E27FC236}">
                <a16:creationId xmlns:a16="http://schemas.microsoft.com/office/drawing/2014/main" id="{759EA097-4148-403A-AA9D-7427145C8A0D}"/>
              </a:ext>
            </a:extLst>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11204216" y="5899413"/>
            <a:ext cx="609600" cy="609600"/>
          </a:xfrm>
          <a:prstGeom prst="rect">
            <a:avLst/>
          </a:prstGeom>
        </p:spPr>
      </p:pic>
    </p:spTree>
    <p:extLst>
      <p:ext uri="{BB962C8B-B14F-4D97-AF65-F5344CB8AC3E}">
        <p14:creationId xmlns:p14="http://schemas.microsoft.com/office/powerpoint/2010/main" val="1750238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9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 presetClass="mediacall" presetSubtype="0" fill="hold" nodeType="withEffect">
                                  <p:stCondLst>
                                    <p:cond delay="0"/>
                                  </p:stCondLst>
                                  <p:childTnLst>
                                    <p:cmd type="call" cmd="playFrom(0.0)">
                                      <p:cBhvr>
                                        <p:cTn id="13" dur="5511"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par>
                                <p:cTn id="19" presetID="1" presetClass="mediacall" presetSubtype="0" fill="hold" nodeType="withEffect">
                                  <p:stCondLst>
                                    <p:cond delay="0"/>
                                  </p:stCondLst>
                                  <p:childTnLst>
                                    <p:cmd type="call" cmd="playFrom(0.0)">
                                      <p:cBhvr>
                                        <p:cTn id="20" dur="2324"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par>
                                <p:cTn id="26" presetID="1" presetClass="mediacall" presetSubtype="0" fill="hold" nodeType="withEffect">
                                  <p:stCondLst>
                                    <p:cond delay="0"/>
                                  </p:stCondLst>
                                  <p:childTnLst>
                                    <p:cmd type="call" cmd="playFrom(0.0)">
                                      <p:cBhvr>
                                        <p:cTn id="27" dur="2586" fill="hold"/>
                                        <p:tgtEl>
                                          <p:spTgt spid="9"/>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par>
                                <p:cTn id="33" presetID="1" presetClass="mediacall" presetSubtype="0" fill="hold" nodeType="withEffect">
                                  <p:stCondLst>
                                    <p:cond delay="0"/>
                                  </p:stCondLst>
                                  <p:childTnLst>
                                    <p:cmd type="call" cmd="playFrom(0.0)">
                                      <p:cBhvr>
                                        <p:cTn id="34" dur="21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6"/>
                </p:tgtEl>
              </p:cMediaNode>
            </p:audio>
            <p:audio>
              <p:cMediaNode vol="80000" showWhenStopped="0">
                <p:cTn id="37" fill="hold" display="0">
                  <p:stCondLst>
                    <p:cond delay="indefinite"/>
                  </p:stCondLst>
                  <p:endCondLst>
                    <p:cond evt="onStopAudio" delay="0">
                      <p:tgtEl>
                        <p:sldTgt/>
                      </p:tgtEl>
                    </p:cond>
                  </p:endCondLst>
                </p:cTn>
                <p:tgtEl>
                  <p:spTgt spid="7"/>
                </p:tgtEl>
              </p:cMediaNode>
            </p:audio>
            <p:audio>
              <p:cMediaNode vol="80000" showWhenStopped="0">
                <p:cTn id="38" fill="hold" display="0">
                  <p:stCondLst>
                    <p:cond delay="indefinite"/>
                  </p:stCondLst>
                  <p:endCondLst>
                    <p:cond evt="onStopAudio" delay="0">
                      <p:tgtEl>
                        <p:sldTgt/>
                      </p:tgtEl>
                    </p:cond>
                  </p:endCondLst>
                </p:cTn>
                <p:tgtEl>
                  <p:spTgt spid="9"/>
                </p:tgtEl>
              </p:cMediaNode>
            </p:audio>
            <p:audio>
              <p:cMediaNode vol="80000" showWhenStopped="0">
                <p:cTn id="39" fill="hold" display="0">
                  <p:stCondLst>
                    <p:cond delay="indefinite"/>
                  </p:stCondLst>
                  <p:endCondLst>
                    <p:cond evt="onStopAudio" delay="0">
                      <p:tgtEl>
                        <p:sldTgt/>
                      </p:tgtEl>
                    </p:cond>
                  </p:endCondLst>
                </p:cTn>
                <p:tgtEl>
                  <p:spTgt spid="10"/>
                </p:tgtEl>
              </p:cMediaNode>
            </p:audio>
            <p:audio>
              <p:cMediaNode vol="80000" showWhenStopped="0">
                <p:cTn id="40"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07AAEE5-F1E0-4CE1-907B-1614FF2E3EDA}"/>
              </a:ext>
            </a:extLst>
          </p:cNvPr>
          <p:cNvPicPr>
            <a:picLocks noGrp="1" noChangeAspect="1"/>
          </p:cNvPicPr>
          <p:nvPr>
            <p:ph type="pic" sz="quarter" idx="71"/>
          </p:nvPr>
        </p:nvPicPr>
        <p:blipFill>
          <a:blip r:embed="rId5"/>
          <a:srcRect l="31853" r="31853"/>
          <a:stretch>
            <a:fillRect/>
          </a:stretch>
        </p:blipFill>
        <p:spPr>
          <a:prstGeom prst="rect">
            <a:avLst/>
          </a:prstGeom>
        </p:spPr>
      </p:pic>
      <p:sp>
        <p:nvSpPr>
          <p:cNvPr id="4" name="Title 3">
            <a:extLst>
              <a:ext uri="{FF2B5EF4-FFF2-40B4-BE49-F238E27FC236}">
                <a16:creationId xmlns:a16="http://schemas.microsoft.com/office/drawing/2014/main" id="{DC24CE53-4105-4E4F-B951-3423AF13FD84}"/>
              </a:ext>
            </a:extLst>
          </p:cNvPr>
          <p:cNvSpPr>
            <a:spLocks noGrp="1"/>
          </p:cNvSpPr>
          <p:nvPr>
            <p:ph type="title"/>
          </p:nvPr>
        </p:nvSpPr>
        <p:spPr>
          <a:xfrm>
            <a:off x="6096000" y="0"/>
            <a:ext cx="5402082" cy="802052"/>
          </a:xfrm>
        </p:spPr>
        <p:txBody>
          <a:bodyPr/>
          <a:lstStyle/>
          <a:p>
            <a:r>
              <a:rPr lang="en-US" dirty="0"/>
              <a:t>The Current Socioeconomic</a:t>
            </a:r>
            <a:br>
              <a:rPr lang="en-US" dirty="0"/>
            </a:br>
            <a:r>
              <a:rPr lang="en-US" dirty="0"/>
              <a:t>status of Linda California</a:t>
            </a:r>
          </a:p>
        </p:txBody>
      </p:sp>
      <p:pic>
        <p:nvPicPr>
          <p:cNvPr id="2" name="Picture 1">
            <a:extLst>
              <a:ext uri="{FF2B5EF4-FFF2-40B4-BE49-F238E27FC236}">
                <a16:creationId xmlns:a16="http://schemas.microsoft.com/office/drawing/2014/main" id="{5AFCDE56-2A43-4EEF-82C5-87D1752FE7BB}"/>
              </a:ext>
            </a:extLst>
          </p:cNvPr>
          <p:cNvPicPr>
            <a:picLocks noChangeAspect="1"/>
          </p:cNvPicPr>
          <p:nvPr/>
        </p:nvPicPr>
        <p:blipFill>
          <a:blip r:embed="rId6"/>
          <a:stretch>
            <a:fillRect/>
          </a:stretch>
        </p:blipFill>
        <p:spPr>
          <a:xfrm>
            <a:off x="490242" y="401026"/>
            <a:ext cx="11211516" cy="6090432"/>
          </a:xfrm>
          <a:prstGeom prst="rect">
            <a:avLst/>
          </a:prstGeom>
        </p:spPr>
      </p:pic>
      <p:pic>
        <p:nvPicPr>
          <p:cNvPr id="3" name="Picture 2">
            <a:extLst>
              <a:ext uri="{FF2B5EF4-FFF2-40B4-BE49-F238E27FC236}">
                <a16:creationId xmlns:a16="http://schemas.microsoft.com/office/drawing/2014/main" id="{D724DC52-25FF-4D04-BDC4-86DF8ECCFF85}"/>
              </a:ext>
            </a:extLst>
          </p:cNvPr>
          <p:cNvPicPr>
            <a:picLocks noChangeAspect="1"/>
          </p:cNvPicPr>
          <p:nvPr/>
        </p:nvPicPr>
        <p:blipFill>
          <a:blip r:embed="rId7"/>
          <a:stretch>
            <a:fillRect/>
          </a:stretch>
        </p:blipFill>
        <p:spPr>
          <a:xfrm>
            <a:off x="265430" y="2282852"/>
            <a:ext cx="420660" cy="2292295"/>
          </a:xfrm>
          <a:prstGeom prst="rect">
            <a:avLst/>
          </a:prstGeom>
        </p:spPr>
      </p:pic>
      <p:pic>
        <p:nvPicPr>
          <p:cNvPr id="6" name="slide 5">
            <a:hlinkClick r:id="" action="ppaction://media"/>
            <a:extLst>
              <a:ext uri="{FF2B5EF4-FFF2-40B4-BE49-F238E27FC236}">
                <a16:creationId xmlns:a16="http://schemas.microsoft.com/office/drawing/2014/main" id="{BADB54AE-01E6-49EF-8A8E-C5E566B968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07532" y="5600700"/>
            <a:ext cx="609600" cy="609600"/>
          </a:xfrm>
          <a:prstGeom prst="rect">
            <a:avLst/>
          </a:prstGeom>
        </p:spPr>
      </p:pic>
    </p:spTree>
    <p:extLst>
      <p:ext uri="{BB962C8B-B14F-4D97-AF65-F5344CB8AC3E}">
        <p14:creationId xmlns:p14="http://schemas.microsoft.com/office/powerpoint/2010/main" val="793478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07AAEE5-F1E0-4CE1-907B-1614FF2E3EDA}"/>
              </a:ext>
            </a:extLst>
          </p:cNvPr>
          <p:cNvPicPr>
            <a:picLocks noGrp="1" noChangeAspect="1"/>
          </p:cNvPicPr>
          <p:nvPr>
            <p:ph type="pic" sz="quarter" idx="71"/>
          </p:nvPr>
        </p:nvPicPr>
        <p:blipFill>
          <a:blip r:embed="rId5"/>
          <a:srcRect l="31853" r="31853"/>
          <a:stretch>
            <a:fillRect/>
          </a:stretch>
        </p:blipFill>
        <p:spPr>
          <a:prstGeom prst="rect">
            <a:avLst/>
          </a:prstGeom>
        </p:spPr>
      </p:pic>
      <p:sp>
        <p:nvSpPr>
          <p:cNvPr id="4" name="Title 3">
            <a:extLst>
              <a:ext uri="{FF2B5EF4-FFF2-40B4-BE49-F238E27FC236}">
                <a16:creationId xmlns:a16="http://schemas.microsoft.com/office/drawing/2014/main" id="{DC24CE53-4105-4E4F-B951-3423AF13FD84}"/>
              </a:ext>
            </a:extLst>
          </p:cNvPr>
          <p:cNvSpPr>
            <a:spLocks noGrp="1"/>
          </p:cNvSpPr>
          <p:nvPr>
            <p:ph type="title"/>
          </p:nvPr>
        </p:nvSpPr>
        <p:spPr>
          <a:xfrm>
            <a:off x="6096000" y="0"/>
            <a:ext cx="5402082" cy="802052"/>
          </a:xfrm>
        </p:spPr>
        <p:txBody>
          <a:bodyPr/>
          <a:lstStyle/>
          <a:p>
            <a:r>
              <a:rPr lang="en-US" dirty="0"/>
              <a:t>The Current Socioeconomic</a:t>
            </a:r>
            <a:br>
              <a:rPr lang="en-US" dirty="0"/>
            </a:br>
            <a:r>
              <a:rPr lang="en-US" dirty="0"/>
              <a:t>status of Linda California</a:t>
            </a:r>
          </a:p>
        </p:txBody>
      </p:sp>
      <p:pic>
        <p:nvPicPr>
          <p:cNvPr id="6" name="Picture 5" descr="A screenshot of a social media post&#10;&#10;Description generated with very high confidence">
            <a:extLst>
              <a:ext uri="{FF2B5EF4-FFF2-40B4-BE49-F238E27FC236}">
                <a16:creationId xmlns:a16="http://schemas.microsoft.com/office/drawing/2014/main" id="{BD14E0C2-17D2-43EA-9313-D4C687ECCA7A}"/>
              </a:ext>
            </a:extLst>
          </p:cNvPr>
          <p:cNvPicPr>
            <a:picLocks noChangeAspect="1"/>
          </p:cNvPicPr>
          <p:nvPr/>
        </p:nvPicPr>
        <p:blipFill>
          <a:blip r:embed="rId6"/>
          <a:stretch>
            <a:fillRect/>
          </a:stretch>
        </p:blipFill>
        <p:spPr>
          <a:xfrm>
            <a:off x="2690812" y="1547812"/>
            <a:ext cx="6810375" cy="3762375"/>
          </a:xfrm>
          <a:prstGeom prst="rect">
            <a:avLst/>
          </a:prstGeom>
        </p:spPr>
      </p:pic>
      <p:pic>
        <p:nvPicPr>
          <p:cNvPr id="8" name="Picture 7" descr="A screenshot of a social media post&#10;&#10;Description generated with very high confidence">
            <a:extLst>
              <a:ext uri="{FF2B5EF4-FFF2-40B4-BE49-F238E27FC236}">
                <a16:creationId xmlns:a16="http://schemas.microsoft.com/office/drawing/2014/main" id="{666A4B27-9F66-4A3A-84AB-E877878DBCB4}"/>
              </a:ext>
            </a:extLst>
          </p:cNvPr>
          <p:cNvPicPr>
            <a:picLocks noChangeAspect="1"/>
          </p:cNvPicPr>
          <p:nvPr/>
        </p:nvPicPr>
        <p:blipFill>
          <a:blip r:embed="rId6"/>
          <a:stretch>
            <a:fillRect/>
          </a:stretch>
        </p:blipFill>
        <p:spPr>
          <a:xfrm>
            <a:off x="504060" y="683125"/>
            <a:ext cx="11687940" cy="6456974"/>
          </a:xfrm>
          <a:prstGeom prst="rect">
            <a:avLst/>
          </a:prstGeom>
        </p:spPr>
      </p:pic>
      <p:pic>
        <p:nvPicPr>
          <p:cNvPr id="2" name="Picture 1">
            <a:extLst>
              <a:ext uri="{FF2B5EF4-FFF2-40B4-BE49-F238E27FC236}">
                <a16:creationId xmlns:a16="http://schemas.microsoft.com/office/drawing/2014/main" id="{15644600-4746-4386-9F03-3F1683A6AFA0}"/>
              </a:ext>
            </a:extLst>
          </p:cNvPr>
          <p:cNvPicPr>
            <a:picLocks noChangeAspect="1"/>
          </p:cNvPicPr>
          <p:nvPr/>
        </p:nvPicPr>
        <p:blipFill>
          <a:blip r:embed="rId7"/>
          <a:stretch>
            <a:fillRect/>
          </a:stretch>
        </p:blipFill>
        <p:spPr>
          <a:xfrm>
            <a:off x="327552" y="2483365"/>
            <a:ext cx="420660" cy="2292295"/>
          </a:xfrm>
          <a:prstGeom prst="rect">
            <a:avLst/>
          </a:prstGeom>
        </p:spPr>
      </p:pic>
      <p:pic>
        <p:nvPicPr>
          <p:cNvPr id="3" name="slide 6">
            <a:hlinkClick r:id="" action="ppaction://media"/>
            <a:extLst>
              <a:ext uri="{FF2B5EF4-FFF2-40B4-BE49-F238E27FC236}">
                <a16:creationId xmlns:a16="http://schemas.microsoft.com/office/drawing/2014/main" id="{8A44FBBA-709B-4CF4-9170-2D59DF95DF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93282" y="6248400"/>
            <a:ext cx="609600" cy="609600"/>
          </a:xfrm>
          <a:prstGeom prst="rect">
            <a:avLst/>
          </a:prstGeom>
        </p:spPr>
      </p:pic>
    </p:spTree>
    <p:extLst>
      <p:ext uri="{BB962C8B-B14F-4D97-AF65-F5344CB8AC3E}">
        <p14:creationId xmlns:p14="http://schemas.microsoft.com/office/powerpoint/2010/main" val="127838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ouring Milk Design into Coffee" title="Pouring Milk Design into Coffee">
            <a:extLst>
              <a:ext uri="{FF2B5EF4-FFF2-40B4-BE49-F238E27FC236}">
                <a16:creationId xmlns:a16="http://schemas.microsoft.com/office/drawing/2014/main" id="{875ED820-017D-47E9-8107-163E4133A528}"/>
              </a:ext>
            </a:extLst>
          </p:cNvPr>
          <p:cNvPicPr>
            <a:picLocks noGrp="1" noChangeAspect="1"/>
          </p:cNvPicPr>
          <p:nvPr>
            <p:ph type="pic" sz="quarter" idx="71"/>
          </p:nvPr>
        </p:nvPicPr>
        <p:blipFill>
          <a:blip r:embed="rId15">
            <a:extLst>
              <a:ext uri="{28A0092B-C50C-407E-A947-70E740481C1C}">
                <a14:useLocalDpi xmlns:a14="http://schemas.microsoft.com/office/drawing/2010/main" val="0"/>
              </a:ext>
            </a:extLst>
          </a:blip>
          <a:srcRect/>
          <a:stretch>
            <a:fillRect/>
          </a:stretch>
        </p:blipFill>
        <p:spPr/>
      </p:pic>
      <p:sp>
        <p:nvSpPr>
          <p:cNvPr id="5" name="Title 4">
            <a:extLst>
              <a:ext uri="{FF2B5EF4-FFF2-40B4-BE49-F238E27FC236}">
                <a16:creationId xmlns:a16="http://schemas.microsoft.com/office/drawing/2014/main" id="{78CC151D-3E87-49F8-947C-F3CD2D5C3781}"/>
              </a:ext>
            </a:extLst>
          </p:cNvPr>
          <p:cNvSpPr>
            <a:spLocks noGrp="1"/>
          </p:cNvSpPr>
          <p:nvPr>
            <p:ph type="title"/>
          </p:nvPr>
        </p:nvSpPr>
        <p:spPr>
          <a:xfrm>
            <a:off x="6369335" y="0"/>
            <a:ext cx="4070065" cy="852852"/>
          </a:xfrm>
        </p:spPr>
        <p:txBody>
          <a:bodyPr/>
          <a:lstStyle/>
          <a:p>
            <a:r>
              <a:rPr lang="en-US" dirty="0"/>
              <a:t>Key Opportunities</a:t>
            </a:r>
          </a:p>
        </p:txBody>
      </p:sp>
      <p:pic>
        <p:nvPicPr>
          <p:cNvPr id="2" name="Picture 1">
            <a:extLst>
              <a:ext uri="{FF2B5EF4-FFF2-40B4-BE49-F238E27FC236}">
                <a16:creationId xmlns:a16="http://schemas.microsoft.com/office/drawing/2014/main" id="{7555DCEE-775F-4854-8F31-920906493B71}"/>
              </a:ext>
            </a:extLst>
          </p:cNvPr>
          <p:cNvPicPr>
            <a:picLocks noChangeAspect="1"/>
          </p:cNvPicPr>
          <p:nvPr/>
        </p:nvPicPr>
        <p:blipFill>
          <a:blip r:embed="rId16"/>
          <a:stretch>
            <a:fillRect/>
          </a:stretch>
        </p:blipFill>
        <p:spPr>
          <a:xfrm>
            <a:off x="324625" y="2391404"/>
            <a:ext cx="420660" cy="2286198"/>
          </a:xfrm>
          <a:prstGeom prst="rect">
            <a:avLst/>
          </a:prstGeom>
        </p:spPr>
      </p:pic>
      <p:sp>
        <p:nvSpPr>
          <p:cNvPr id="8" name="TextBox 7">
            <a:extLst>
              <a:ext uri="{FF2B5EF4-FFF2-40B4-BE49-F238E27FC236}">
                <a16:creationId xmlns:a16="http://schemas.microsoft.com/office/drawing/2014/main" id="{075550DB-475C-4C40-9623-DD4FC7DDA17A}"/>
              </a:ext>
            </a:extLst>
          </p:cNvPr>
          <p:cNvSpPr txBox="1"/>
          <p:nvPr/>
        </p:nvSpPr>
        <p:spPr>
          <a:xfrm>
            <a:off x="5434149" y="739053"/>
            <a:ext cx="6433226" cy="723274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solidFill>
                  <a:srgbClr val="E32D91"/>
                </a:solidFill>
              </a:rPr>
              <a:t>First Mover Advantage – the Healthy Coffee Choice.</a:t>
            </a:r>
          </a:p>
          <a:p>
            <a:pPr marL="285750" indent="-285750">
              <a:lnSpc>
                <a:spcPct val="150000"/>
              </a:lnSpc>
              <a:buFont typeface="Arial" panose="020B0604020202020204" pitchFamily="34" charset="0"/>
              <a:buChar char="•"/>
            </a:pPr>
            <a:r>
              <a:rPr lang="en-US" sz="3200" dirty="0">
                <a:solidFill>
                  <a:srgbClr val="E32D91"/>
                </a:solidFill>
              </a:rPr>
              <a:t>First in Attaining Key Contracts.</a:t>
            </a:r>
          </a:p>
          <a:p>
            <a:pPr marL="285750" indent="-285750">
              <a:lnSpc>
                <a:spcPct val="150000"/>
              </a:lnSpc>
              <a:buFont typeface="Arial" panose="020B0604020202020204" pitchFamily="34" charset="0"/>
              <a:buChar char="•"/>
            </a:pPr>
            <a:r>
              <a:rPr lang="en-US" sz="3200" dirty="0">
                <a:solidFill>
                  <a:srgbClr val="E32D91"/>
                </a:solidFill>
              </a:rPr>
              <a:t>The Advantage of Yuba College.</a:t>
            </a:r>
          </a:p>
          <a:p>
            <a:pPr marL="285750" indent="-285750">
              <a:lnSpc>
                <a:spcPct val="150000"/>
              </a:lnSpc>
              <a:buFont typeface="Arial" panose="020B0604020202020204" pitchFamily="34" charset="0"/>
              <a:buChar char="•"/>
            </a:pPr>
            <a:r>
              <a:rPr lang="en-US" sz="3200" dirty="0">
                <a:solidFill>
                  <a:srgbClr val="E32D91"/>
                </a:solidFill>
              </a:rPr>
              <a:t>Six local k12 public schools are nearby.</a:t>
            </a:r>
          </a:p>
          <a:p>
            <a:pPr marL="285750" indent="-285750">
              <a:lnSpc>
                <a:spcPct val="150000"/>
              </a:lnSpc>
              <a:buFont typeface="Arial" panose="020B0604020202020204" pitchFamily="34" charset="0"/>
              <a:buChar char="•"/>
            </a:pPr>
            <a:r>
              <a:rPr lang="en-US" sz="3200" dirty="0">
                <a:solidFill>
                  <a:srgbClr val="E32D91"/>
                </a:solidFill>
              </a:rPr>
              <a:t>North Beale Road is also a main entrance to Beale air force base</a:t>
            </a:r>
          </a:p>
          <a:p>
            <a:pPr marL="285750" indent="-285750">
              <a:lnSpc>
                <a:spcPct val="150000"/>
              </a:lnSpc>
              <a:buFont typeface="Arial" panose="020B0604020202020204" pitchFamily="34" charset="0"/>
              <a:buChar char="•"/>
            </a:pPr>
            <a:endParaRPr lang="en-US" sz="3200" dirty="0">
              <a:solidFill>
                <a:srgbClr val="E32D91"/>
              </a:solidFill>
            </a:endParaRPr>
          </a:p>
          <a:p>
            <a:pPr marL="285750" indent="-285750">
              <a:buFont typeface="Arial" panose="020B0604020202020204" pitchFamily="34" charset="0"/>
              <a:buChar char="•"/>
            </a:pPr>
            <a:endParaRPr lang="en-US" sz="3200" dirty="0">
              <a:solidFill>
                <a:srgbClr val="E32D91"/>
              </a:solidFill>
            </a:endParaRPr>
          </a:p>
        </p:txBody>
      </p:sp>
      <p:pic>
        <p:nvPicPr>
          <p:cNvPr id="3" name="slide 7-1">
            <a:hlinkClick r:id="" action="ppaction://media"/>
            <a:extLst>
              <a:ext uri="{FF2B5EF4-FFF2-40B4-BE49-F238E27FC236}">
                <a16:creationId xmlns:a16="http://schemas.microsoft.com/office/drawing/2014/main" id="{9D633DA4-77DF-4906-8219-6EC1292606F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10950" y="6118947"/>
            <a:ext cx="609600" cy="609600"/>
          </a:xfrm>
          <a:prstGeom prst="rect">
            <a:avLst/>
          </a:prstGeom>
        </p:spPr>
      </p:pic>
      <p:pic>
        <p:nvPicPr>
          <p:cNvPr id="4" name="slide 7-2">
            <a:hlinkClick r:id="" action="ppaction://media"/>
            <a:extLst>
              <a:ext uri="{FF2B5EF4-FFF2-40B4-BE49-F238E27FC236}">
                <a16:creationId xmlns:a16="http://schemas.microsoft.com/office/drawing/2014/main" id="{7BD70789-3783-41F1-BF39-B948B0D7822F}"/>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1487150" y="6118947"/>
            <a:ext cx="609600" cy="609600"/>
          </a:xfrm>
          <a:prstGeom prst="rect">
            <a:avLst/>
          </a:prstGeom>
        </p:spPr>
      </p:pic>
      <p:pic>
        <p:nvPicPr>
          <p:cNvPr id="7" name="slide 7-3">
            <a:hlinkClick r:id="" action="ppaction://media"/>
            <a:extLst>
              <a:ext uri="{FF2B5EF4-FFF2-40B4-BE49-F238E27FC236}">
                <a16:creationId xmlns:a16="http://schemas.microsoft.com/office/drawing/2014/main" id="{FB4C8AD9-788A-44C5-9DCD-DC0BBD27713E}"/>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1449050" y="6118947"/>
            <a:ext cx="609600" cy="609600"/>
          </a:xfrm>
          <a:prstGeom prst="rect">
            <a:avLst/>
          </a:prstGeom>
        </p:spPr>
      </p:pic>
      <p:pic>
        <p:nvPicPr>
          <p:cNvPr id="9" name="slide 7-4">
            <a:hlinkClick r:id="" action="ppaction://media"/>
            <a:extLst>
              <a:ext uri="{FF2B5EF4-FFF2-40B4-BE49-F238E27FC236}">
                <a16:creationId xmlns:a16="http://schemas.microsoft.com/office/drawing/2014/main" id="{CF8AE656-EA56-4C2F-8E5B-73B7509FE0D6}"/>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1525250" y="6118947"/>
            <a:ext cx="609600" cy="609600"/>
          </a:xfrm>
          <a:prstGeom prst="rect">
            <a:avLst/>
          </a:prstGeom>
        </p:spPr>
      </p:pic>
      <p:pic>
        <p:nvPicPr>
          <p:cNvPr id="10" name="slide 7-5">
            <a:hlinkClick r:id="" action="ppaction://media"/>
            <a:extLst>
              <a:ext uri="{FF2B5EF4-FFF2-40B4-BE49-F238E27FC236}">
                <a16:creationId xmlns:a16="http://schemas.microsoft.com/office/drawing/2014/main" id="{67362277-BE83-4EED-AF02-B1B99CD5134C}"/>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1410950" y="6118947"/>
            <a:ext cx="609600" cy="609600"/>
          </a:xfrm>
          <a:prstGeom prst="rect">
            <a:avLst/>
          </a:prstGeom>
        </p:spPr>
      </p:pic>
      <p:pic>
        <p:nvPicPr>
          <p:cNvPr id="11" name="slide 7-6">
            <a:hlinkClick r:id="" action="ppaction://media"/>
            <a:extLst>
              <a:ext uri="{FF2B5EF4-FFF2-40B4-BE49-F238E27FC236}">
                <a16:creationId xmlns:a16="http://schemas.microsoft.com/office/drawing/2014/main" id="{E2A01132-2538-4D37-96B8-6DDC9F26E15F}"/>
              </a:ext>
            </a:extLst>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11449050" y="6176097"/>
            <a:ext cx="609600" cy="609600"/>
          </a:xfrm>
          <a:prstGeom prst="rect">
            <a:avLst/>
          </a:prstGeom>
        </p:spPr>
      </p:pic>
    </p:spTree>
    <p:extLst>
      <p:ext uri="{BB962C8B-B14F-4D97-AF65-F5344CB8AC3E}">
        <p14:creationId xmlns:p14="http://schemas.microsoft.com/office/powerpoint/2010/main" val="39940657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3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 presetClass="mediacall" presetSubtype="0" fill="hold" nodeType="withEffect">
                                  <p:stCondLst>
                                    <p:cond delay="0"/>
                                  </p:stCondLst>
                                  <p:childTnLst>
                                    <p:cmd type="call" cmd="playFrom(0.0)">
                                      <p:cBhvr>
                                        <p:cTn id="13" dur="15046" fill="hold"/>
                                        <p:tgtEl>
                                          <p:spTgt spid="4"/>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par>
                                <p:cTn id="19" presetID="1" presetClass="mediacall" presetSubtype="0" fill="hold" nodeType="withEffect">
                                  <p:stCondLst>
                                    <p:cond delay="0"/>
                                  </p:stCondLst>
                                  <p:childTnLst>
                                    <p:cmd type="call" cmd="playFrom(0.0)">
                                      <p:cBhvr>
                                        <p:cTn id="20" dur="13766"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par>
                                <p:cTn id="26" presetID="1" presetClass="mediacall" presetSubtype="0" fill="hold" nodeType="withEffect">
                                  <p:stCondLst>
                                    <p:cond delay="0"/>
                                  </p:stCondLst>
                                  <p:childTnLst>
                                    <p:cmd type="call" cmd="playFrom(0.0)">
                                      <p:cBhvr>
                                        <p:cTn id="27" dur="23222" fill="hold"/>
                                        <p:tgtEl>
                                          <p:spTgt spid="9"/>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par>
                                <p:cTn id="33" presetID="1" presetClass="mediacall" presetSubtype="0" fill="hold" nodeType="withEffect">
                                  <p:stCondLst>
                                    <p:cond delay="0"/>
                                  </p:stCondLst>
                                  <p:childTnLst>
                                    <p:cmd type="call" cmd="playFrom(0.0)">
                                      <p:cBhvr>
                                        <p:cTn id="34" dur="20349" fill="hold"/>
                                        <p:tgtEl>
                                          <p:spTgt spid="10"/>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fade">
                                      <p:cBhvr>
                                        <p:cTn id="39" dur="500"/>
                                        <p:tgtEl>
                                          <p:spTgt spid="8">
                                            <p:txEl>
                                              <p:pRg st="4" end="4"/>
                                            </p:txEl>
                                          </p:spTgt>
                                        </p:tgtEl>
                                      </p:cBhvr>
                                    </p:animEffect>
                                  </p:childTnLst>
                                </p:cTn>
                              </p:par>
                              <p:par>
                                <p:cTn id="40" presetID="1" presetClass="mediacall" presetSubtype="0" fill="hold" nodeType="withEffect">
                                  <p:stCondLst>
                                    <p:cond delay="0"/>
                                  </p:stCondLst>
                                  <p:childTnLst>
                                    <p:cmd type="call" cmd="playFrom(0.0)">
                                      <p:cBhvr>
                                        <p:cTn id="41" dur="128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3"/>
                </p:tgtEl>
              </p:cMediaNode>
            </p:audio>
            <p:audio>
              <p:cMediaNode vol="80000" showWhenStopped="0">
                <p:cTn id="43" fill="hold" display="0">
                  <p:stCondLst>
                    <p:cond delay="indefinite"/>
                  </p:stCondLst>
                  <p:endCondLst>
                    <p:cond evt="onStopAudio" delay="0">
                      <p:tgtEl>
                        <p:sldTgt/>
                      </p:tgtEl>
                    </p:cond>
                  </p:endCondLst>
                </p:cTn>
                <p:tgtEl>
                  <p:spTgt spid="4"/>
                </p:tgtEl>
              </p:cMediaNode>
            </p:audio>
            <p:audio>
              <p:cMediaNode vol="80000" showWhenStopped="0">
                <p:cTn id="44" fill="hold" display="0">
                  <p:stCondLst>
                    <p:cond delay="indefinite"/>
                  </p:stCondLst>
                  <p:endCondLst>
                    <p:cond evt="onStopAudio" delay="0">
                      <p:tgtEl>
                        <p:sldTgt/>
                      </p:tgtEl>
                    </p:cond>
                  </p:endCondLst>
                </p:cTn>
                <p:tgtEl>
                  <p:spTgt spid="7"/>
                </p:tgtEl>
              </p:cMediaNode>
            </p:audio>
            <p:audio>
              <p:cMediaNode vol="80000" showWhenStopped="0">
                <p:cTn id="45" fill="hold" display="0">
                  <p:stCondLst>
                    <p:cond delay="indefinite"/>
                  </p:stCondLst>
                  <p:endCondLst>
                    <p:cond evt="onStopAudio" delay="0">
                      <p:tgtEl>
                        <p:sldTgt/>
                      </p:tgtEl>
                    </p:cond>
                  </p:endCondLst>
                </p:cTn>
                <p:tgtEl>
                  <p:spTgt spid="9"/>
                </p:tgtEl>
              </p:cMediaNode>
            </p:audio>
            <p:audio>
              <p:cMediaNode vol="80000" showWhenStopped="0">
                <p:cTn id="46" fill="hold" display="0">
                  <p:stCondLst>
                    <p:cond delay="indefinite"/>
                  </p:stCondLst>
                  <p:endCondLst>
                    <p:cond evt="onStopAudio" delay="0">
                      <p:tgtEl>
                        <p:sldTgt/>
                      </p:tgtEl>
                    </p:cond>
                  </p:endCondLst>
                </p:cTn>
                <p:tgtEl>
                  <p:spTgt spid="10"/>
                </p:tgtEl>
              </p:cMediaNode>
            </p:audio>
            <p:audio>
              <p:cMediaNode vol="80000" showWhenStopped="0">
                <p:cTn id="4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E19986B-6BF1-4ACF-B9CC-DBD1466DD33A}"/>
              </a:ext>
            </a:extLst>
          </p:cNvPr>
          <p:cNvSpPr>
            <a:spLocks noGrp="1"/>
          </p:cNvSpPr>
          <p:nvPr>
            <p:ph type="title"/>
          </p:nvPr>
        </p:nvSpPr>
        <p:spPr>
          <a:xfrm>
            <a:off x="1329321" y="133350"/>
            <a:ext cx="6299388" cy="807176"/>
          </a:xfrm>
        </p:spPr>
        <p:txBody>
          <a:bodyPr/>
          <a:lstStyle/>
          <a:p>
            <a:r>
              <a:rPr lang="en-US" dirty="0"/>
              <a:t>No real direct competition</a:t>
            </a:r>
          </a:p>
        </p:txBody>
      </p:sp>
      <p:sp>
        <p:nvSpPr>
          <p:cNvPr id="8" name="Oval 7" descr="Background accent"/>
          <p:cNvSpPr/>
          <p:nvPr/>
        </p:nvSpPr>
        <p:spPr>
          <a:xfrm>
            <a:off x="1329322" y="5717514"/>
            <a:ext cx="1012464" cy="1007136"/>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0" name="Номер слайда 21">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8</a:t>
            </a:fld>
            <a:endParaRPr lang="en-US" sz="1000" dirty="0">
              <a:solidFill>
                <a:schemeClr val="bg1">
                  <a:alpha val="50000"/>
                </a:schemeClr>
              </a:solidFill>
            </a:endParaRPr>
          </a:p>
        </p:txBody>
      </p:sp>
      <p:pic>
        <p:nvPicPr>
          <p:cNvPr id="2" name="Picture 1">
            <a:extLst>
              <a:ext uri="{FF2B5EF4-FFF2-40B4-BE49-F238E27FC236}">
                <a16:creationId xmlns:a16="http://schemas.microsoft.com/office/drawing/2014/main" id="{BF4D251A-903C-44A0-904F-9D135A20A57D}"/>
              </a:ext>
            </a:extLst>
          </p:cNvPr>
          <p:cNvPicPr>
            <a:picLocks noChangeAspect="1"/>
          </p:cNvPicPr>
          <p:nvPr/>
        </p:nvPicPr>
        <p:blipFill>
          <a:blip r:embed="rId7"/>
          <a:stretch>
            <a:fillRect/>
          </a:stretch>
        </p:blipFill>
        <p:spPr>
          <a:xfrm>
            <a:off x="417541" y="2481844"/>
            <a:ext cx="420660" cy="2286198"/>
          </a:xfrm>
          <a:prstGeom prst="rect">
            <a:avLst/>
          </a:prstGeom>
        </p:spPr>
      </p:pic>
      <p:pic>
        <p:nvPicPr>
          <p:cNvPr id="4" name="Picture 3">
            <a:extLst>
              <a:ext uri="{FF2B5EF4-FFF2-40B4-BE49-F238E27FC236}">
                <a16:creationId xmlns:a16="http://schemas.microsoft.com/office/drawing/2014/main" id="{A32AE26F-B918-4F38-8800-7AE1D9BBC951}"/>
              </a:ext>
            </a:extLst>
          </p:cNvPr>
          <p:cNvPicPr>
            <a:picLocks noChangeAspect="1"/>
          </p:cNvPicPr>
          <p:nvPr/>
        </p:nvPicPr>
        <p:blipFill>
          <a:blip r:embed="rId8"/>
          <a:stretch>
            <a:fillRect/>
          </a:stretch>
        </p:blipFill>
        <p:spPr>
          <a:xfrm>
            <a:off x="1087750" y="940526"/>
            <a:ext cx="10686709" cy="5347323"/>
          </a:xfrm>
          <a:prstGeom prst="rect">
            <a:avLst/>
          </a:prstGeom>
        </p:spPr>
      </p:pic>
      <p:pic>
        <p:nvPicPr>
          <p:cNvPr id="3" name="slide 8-1">
            <a:hlinkClick r:id="" action="ppaction://media"/>
            <a:extLst>
              <a:ext uri="{FF2B5EF4-FFF2-40B4-BE49-F238E27FC236}">
                <a16:creationId xmlns:a16="http://schemas.microsoft.com/office/drawing/2014/main" id="{F10DCE51-C8A0-43C4-987A-4EAA91D56F6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4948" y="6115050"/>
            <a:ext cx="609600" cy="609600"/>
          </a:xfrm>
          <a:prstGeom prst="rect">
            <a:avLst/>
          </a:prstGeom>
        </p:spPr>
      </p:pic>
      <p:pic>
        <p:nvPicPr>
          <p:cNvPr id="5" name="slide 8-2">
            <a:hlinkClick r:id="" action="ppaction://media"/>
            <a:extLst>
              <a:ext uri="{FF2B5EF4-FFF2-40B4-BE49-F238E27FC236}">
                <a16:creationId xmlns:a16="http://schemas.microsoft.com/office/drawing/2014/main" id="{A0B1EB7A-0A6E-4405-A94B-6FB393F0B5F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27871" y="6115050"/>
            <a:ext cx="609600" cy="609600"/>
          </a:xfrm>
          <a:prstGeom prst="rect">
            <a:avLst/>
          </a:prstGeom>
        </p:spPr>
      </p:pic>
    </p:spTree>
    <p:extLst>
      <p:ext uri="{BB962C8B-B14F-4D97-AF65-F5344CB8AC3E}">
        <p14:creationId xmlns:p14="http://schemas.microsoft.com/office/powerpoint/2010/main" val="434107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8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9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audio>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Designed Coffee" title="Designed Coffee">
            <a:extLst>
              <a:ext uri="{FF2B5EF4-FFF2-40B4-BE49-F238E27FC236}">
                <a16:creationId xmlns:a16="http://schemas.microsoft.com/office/drawing/2014/main" id="{4F5BE8ED-85E2-439A-AE89-3A54F5B19A98}"/>
              </a:ext>
            </a:extLst>
          </p:cNvPr>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rcRect/>
          <a:stretch>
            <a:fillRect/>
          </a:stretch>
        </p:blipFill>
        <p:spPr>
          <a:xfrm>
            <a:off x="838201" y="133350"/>
            <a:ext cx="10248899" cy="2555057"/>
          </a:xfrm>
        </p:spPr>
      </p:pic>
      <p:sp>
        <p:nvSpPr>
          <p:cNvPr id="3" name="Text Placeholder 2"/>
          <p:cNvSpPr>
            <a:spLocks noGrp="1"/>
          </p:cNvSpPr>
          <p:nvPr>
            <p:ph type="body" sz="quarter" idx="4294967295"/>
          </p:nvPr>
        </p:nvSpPr>
        <p:spPr>
          <a:xfrm>
            <a:off x="1329322" y="2925432"/>
            <a:ext cx="10862678" cy="3266362"/>
          </a:xfrm>
        </p:spPr>
        <p:txBody>
          <a:bodyPr>
            <a:normAutofit/>
          </a:bodyPr>
          <a:lstStyle/>
          <a:p>
            <a:pPr marL="0" indent="0">
              <a:lnSpc>
                <a:spcPct val="150000"/>
              </a:lnSpc>
              <a:buNone/>
            </a:pPr>
            <a:r>
              <a:rPr lang="en-US" dirty="0"/>
              <a:t>Jamba Juice is reporting  EBIT 15 million (Jamba. 2018).</a:t>
            </a:r>
          </a:p>
          <a:p>
            <a:pPr marL="0" indent="0">
              <a:lnSpc>
                <a:spcPct val="150000"/>
              </a:lnSpc>
              <a:buNone/>
            </a:pPr>
            <a:r>
              <a:rPr lang="en-US" dirty="0"/>
              <a:t>Starbucks in reporting EIT as 4.3 billion.</a:t>
            </a:r>
          </a:p>
          <a:p>
            <a:pPr marL="0" indent="0">
              <a:lnSpc>
                <a:spcPct val="150000"/>
              </a:lnSpc>
              <a:buNone/>
            </a:pPr>
            <a:r>
              <a:rPr lang="en-US" dirty="0"/>
              <a:t>One source estimates Dutch Brothers at 250 Million (</a:t>
            </a:r>
            <a:r>
              <a:rPr lang="en-US" dirty="0" err="1"/>
              <a:t>Owler</a:t>
            </a:r>
            <a:r>
              <a:rPr lang="en-US" dirty="0"/>
              <a:t>, 2018)</a:t>
            </a:r>
          </a:p>
          <a:p>
            <a:pPr marL="0" indent="0">
              <a:lnSpc>
                <a:spcPct val="150000"/>
              </a:lnSpc>
              <a:buNone/>
            </a:pPr>
            <a:r>
              <a:rPr lang="en-US" dirty="0"/>
              <a:t>Planet Smoothie is reporting a total of 290 Million in sales /</a:t>
            </a:r>
            <a:r>
              <a:rPr lang="en-US" dirty="0" err="1"/>
              <a:t>yr</a:t>
            </a:r>
            <a:endParaRPr lang="en-US" dirty="0"/>
          </a:p>
        </p:txBody>
      </p:sp>
      <p:sp>
        <p:nvSpPr>
          <p:cNvPr id="11" name="Title 10">
            <a:extLst>
              <a:ext uri="{FF2B5EF4-FFF2-40B4-BE49-F238E27FC236}">
                <a16:creationId xmlns:a16="http://schemas.microsoft.com/office/drawing/2014/main" id="{7E19986B-6BF1-4ACF-B9CC-DBD1466DD33A}"/>
              </a:ext>
            </a:extLst>
          </p:cNvPr>
          <p:cNvSpPr>
            <a:spLocks noGrp="1"/>
          </p:cNvSpPr>
          <p:nvPr>
            <p:ph type="title"/>
          </p:nvPr>
        </p:nvSpPr>
        <p:spPr>
          <a:xfrm>
            <a:off x="1329322" y="1081782"/>
            <a:ext cx="6691272" cy="658192"/>
          </a:xfrm>
        </p:spPr>
        <p:txBody>
          <a:bodyPr/>
          <a:lstStyle/>
          <a:p>
            <a:r>
              <a:rPr lang="en-US" sz="6600" b="1" i="1" dirty="0"/>
              <a:t>Industry Analysis</a:t>
            </a:r>
          </a:p>
        </p:txBody>
      </p:sp>
      <p:sp>
        <p:nvSpPr>
          <p:cNvPr id="8" name="Oval 7" descr="Background accent"/>
          <p:cNvSpPr/>
          <p:nvPr/>
        </p:nvSpPr>
        <p:spPr>
          <a:xfrm>
            <a:off x="1329322" y="5717514"/>
            <a:ext cx="1012464" cy="1007136"/>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0" name="Номер слайда 21">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9</a:t>
            </a:fld>
            <a:endParaRPr lang="en-US" sz="1000" dirty="0">
              <a:solidFill>
                <a:schemeClr val="bg1">
                  <a:alpha val="50000"/>
                </a:schemeClr>
              </a:solidFill>
            </a:endParaRPr>
          </a:p>
        </p:txBody>
      </p:sp>
      <p:pic>
        <p:nvPicPr>
          <p:cNvPr id="2" name="Picture 1">
            <a:extLst>
              <a:ext uri="{FF2B5EF4-FFF2-40B4-BE49-F238E27FC236}">
                <a16:creationId xmlns:a16="http://schemas.microsoft.com/office/drawing/2014/main" id="{BF4D251A-903C-44A0-904F-9D135A20A57D}"/>
              </a:ext>
            </a:extLst>
          </p:cNvPr>
          <p:cNvPicPr>
            <a:picLocks noChangeAspect="1"/>
          </p:cNvPicPr>
          <p:nvPr/>
        </p:nvPicPr>
        <p:blipFill>
          <a:blip r:embed="rId6"/>
          <a:stretch>
            <a:fillRect/>
          </a:stretch>
        </p:blipFill>
        <p:spPr>
          <a:xfrm>
            <a:off x="417541" y="2481844"/>
            <a:ext cx="420660" cy="2286198"/>
          </a:xfrm>
          <a:prstGeom prst="rect">
            <a:avLst/>
          </a:prstGeom>
        </p:spPr>
      </p:pic>
      <p:pic>
        <p:nvPicPr>
          <p:cNvPr id="4" name="slide 9">
            <a:hlinkClick r:id="" action="ppaction://media"/>
            <a:extLst>
              <a:ext uri="{FF2B5EF4-FFF2-40B4-BE49-F238E27FC236}">
                <a16:creationId xmlns:a16="http://schemas.microsoft.com/office/drawing/2014/main" id="{978347B1-3D2F-48B4-8D74-08319DD63D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82300" y="6153150"/>
            <a:ext cx="609600" cy="609600"/>
          </a:xfrm>
          <a:prstGeom prst="rect">
            <a:avLst/>
          </a:prstGeom>
        </p:spPr>
      </p:pic>
    </p:spTree>
    <p:extLst>
      <p:ext uri="{BB962C8B-B14F-4D97-AF65-F5344CB8AC3E}">
        <p14:creationId xmlns:p14="http://schemas.microsoft.com/office/powerpoint/2010/main" val="3051116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Fashion Brochure">
      <a:dk1>
        <a:sysClr val="windowText" lastClr="000000"/>
      </a:dk1>
      <a:lt1>
        <a:sysClr val="window" lastClr="FFFFFF"/>
      </a:lt1>
      <a:dk2>
        <a:srgbClr val="454551"/>
      </a:dk2>
      <a:lt2>
        <a:srgbClr val="D8D9DC"/>
      </a:lt2>
      <a:accent1>
        <a:srgbClr val="E32D91"/>
      </a:accent1>
      <a:accent2>
        <a:srgbClr val="0C0C0C"/>
      </a:accent2>
      <a:accent3>
        <a:srgbClr val="595959"/>
      </a:accent3>
      <a:accent4>
        <a:srgbClr val="F9D5E9"/>
      </a:accent4>
      <a:accent5>
        <a:srgbClr val="EE81BD"/>
      </a:accent5>
      <a:accent6>
        <a:srgbClr val="D54773"/>
      </a:accent6>
      <a:hlink>
        <a:srgbClr val="C830CC"/>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_Presentation_AS - v5" id="{D6FEF257-C6BD-4453-AA57-A59372C69A2D}" vid="{A72E7331-081C-4C3F-8305-13C3663A99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BCEAFE-9517-4599-8E26-5ADF9E209080}">
  <ds:schemaRefs>
    <ds:schemaRef ds:uri="http://purl.org/dc/dcmitype/"/>
    <ds:schemaRef ds:uri="http://schemas.microsoft.com/office/infopath/2007/PartnerControls"/>
    <ds:schemaRef ds:uri="6dc4bcd6-49db-4c07-9060-8acfc67cef9f"/>
    <ds:schemaRef ds:uri="http://schemas.microsoft.com/office/2006/documentManagement/types"/>
    <ds:schemaRef ds:uri="http://purl.org/dc/elements/1.1/"/>
    <ds:schemaRef ds:uri="http://schemas.openxmlformats.org/package/2006/metadata/core-properties"/>
    <ds:schemaRef ds:uri="http://purl.org/dc/terms/"/>
    <ds:schemaRef ds:uri="http://www.w3.org/XML/1998/namespace"/>
    <ds:schemaRef ds:uri="fb0879af-3eba-417a-a55a-ffe6dcd6ca77"/>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28FC66A0-44CF-466E-944E-3FD9F72D8627}">
  <ds:schemaRefs>
    <ds:schemaRef ds:uri="http://schemas.microsoft.com/sharepoint/v3/contenttype/forms"/>
  </ds:schemaRefs>
</ds:datastoreItem>
</file>

<file path=customXml/itemProps3.xml><?xml version="1.0" encoding="utf-8"?>
<ds:datastoreItem xmlns:ds="http://schemas.openxmlformats.org/officeDocument/2006/customXml" ds:itemID="{CDB32867-8D73-44C2-8109-4B381868C6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 presentation</Template>
  <TotalTime>0</TotalTime>
  <Words>1876</Words>
  <Application>Microsoft Office PowerPoint</Application>
  <PresentationFormat>Widescreen</PresentationFormat>
  <Paragraphs>296</Paragraphs>
  <Slides>23</Slides>
  <Notes>23</Notes>
  <HiddenSlides>1</HiddenSlides>
  <MMClips>69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Bebas</vt:lpstr>
      <vt:lpstr>Calibri</vt:lpstr>
      <vt:lpstr>Calibri Light</vt:lpstr>
      <vt:lpstr>Gill Sans</vt:lpstr>
      <vt:lpstr>Gill Sans Light</vt:lpstr>
      <vt:lpstr>Office Theme</vt:lpstr>
      <vt:lpstr>DutchBro</vt:lpstr>
      <vt:lpstr>Positioning Techniques</vt:lpstr>
      <vt:lpstr>Divider slide</vt:lpstr>
      <vt:lpstr>The Current Socioeconomic status of Linda California</vt:lpstr>
      <vt:lpstr>The Current Socioeconomic status of Linda California</vt:lpstr>
      <vt:lpstr>The Current Socioeconomic status of Linda California</vt:lpstr>
      <vt:lpstr>Key Opportunities</vt:lpstr>
      <vt:lpstr>No real direct competition</vt:lpstr>
      <vt:lpstr>Industry Analysis</vt:lpstr>
      <vt:lpstr>SWOT</vt:lpstr>
      <vt:lpstr>SWOT</vt:lpstr>
      <vt:lpstr>Opportunities</vt:lpstr>
      <vt:lpstr>Threats</vt:lpstr>
      <vt:lpstr>VRIO</vt:lpstr>
      <vt:lpstr>VRIO</vt:lpstr>
      <vt:lpstr>Core Values </vt:lpstr>
      <vt:lpstr>Our Goals </vt:lpstr>
      <vt:lpstr>Stratagies </vt:lpstr>
      <vt:lpstr>Mission and Vision</vt:lpstr>
      <vt:lpstr>Conclusion</vt:lpstr>
      <vt:lpstr>Large Photo Slide</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2018-08-30T01:44:19Z</dcterms:created>
  <dcterms:modified xsi:type="dcterms:W3CDTF">2018-09-01T03:03:28Z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