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9"/>
  </p:notesMasterIdLst>
  <p:handoutMasterIdLst>
    <p:handoutMasterId r:id="rId30"/>
  </p:handoutMasterIdLst>
  <p:sldIdLst>
    <p:sldId id="256" r:id="rId6"/>
    <p:sldId id="260" r:id="rId7"/>
    <p:sldId id="261" r:id="rId8"/>
    <p:sldId id="272" r:id="rId9"/>
    <p:sldId id="273" r:id="rId10"/>
    <p:sldId id="274" r:id="rId11"/>
    <p:sldId id="275" r:id="rId12"/>
    <p:sldId id="276" r:id="rId13"/>
    <p:sldId id="277" r:id="rId14"/>
    <p:sldId id="278" r:id="rId15"/>
    <p:sldId id="279" r:id="rId16"/>
    <p:sldId id="280" r:id="rId17"/>
    <p:sldId id="281" r:id="rId18"/>
    <p:sldId id="269" r:id="rId19"/>
    <p:sldId id="262" r:id="rId20"/>
    <p:sldId id="266" r:id="rId21"/>
    <p:sldId id="267" r:id="rId22"/>
    <p:sldId id="268" r:id="rId23"/>
    <p:sldId id="271" r:id="rId24"/>
    <p:sldId id="270" r:id="rId25"/>
    <p:sldId id="263" r:id="rId26"/>
    <p:sldId id="264" r:id="rId27"/>
    <p:sldId id="26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16">
          <p15:clr>
            <a:srgbClr val="A4A3A4"/>
          </p15:clr>
        </p15:guide>
        <p15:guide id="3" orient="horz" pos="96">
          <p15:clr>
            <a:srgbClr val="A4A3A4"/>
          </p15:clr>
        </p15:guide>
        <p15:guide id="4" orient="horz" pos="912">
          <p15:clr>
            <a:srgbClr val="A4A3A4"/>
          </p15:clr>
        </p15:guide>
        <p15:guide id="5" orient="horz" pos="3888">
          <p15:clr>
            <a:srgbClr val="A4A3A4"/>
          </p15:clr>
        </p15:guide>
        <p15:guide id="6" orient="horz" pos="1413">
          <p15:clr>
            <a:srgbClr val="A4A3A4"/>
          </p15:clr>
        </p15:guide>
        <p15:guide id="7" pos="2880">
          <p15:clr>
            <a:srgbClr val="A4A3A4"/>
          </p15:clr>
        </p15:guide>
        <p15:guide id="8" pos="240">
          <p15:clr>
            <a:srgbClr val="A4A3A4"/>
          </p15:clr>
        </p15:guide>
        <p15:guide id="9" pos="55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72" autoAdjust="0"/>
  </p:normalViewPr>
  <p:slideViewPr>
    <p:cSldViewPr>
      <p:cViewPr varScale="1">
        <p:scale>
          <a:sx n="72" d="100"/>
          <a:sy n="72" d="100"/>
        </p:scale>
        <p:origin x="1512" y="60"/>
      </p:cViewPr>
      <p:guideLst>
        <p:guide orient="horz" pos="2160"/>
        <p:guide orient="horz" pos="816"/>
        <p:guide orient="horz" pos="96"/>
        <p:guide orient="horz" pos="912"/>
        <p:guide orient="horz" pos="3888"/>
        <p:guide orient="horz" pos="1413"/>
        <p:guide pos="2880"/>
        <p:guide pos="240"/>
        <p:guide pos="552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3" d="100"/>
          <a:sy n="83" d="100"/>
        </p:scale>
        <p:origin x="-381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FIN365\m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7893656014758"/>
          <c:y val="3.2369824739649486E-2"/>
          <c:w val="0.83206497406171465"/>
          <c:h val="0.56530670561341123"/>
        </c:manualLayout>
      </c:layout>
      <c:lineChart>
        <c:grouping val="standard"/>
        <c:varyColors val="0"/>
        <c:ser>
          <c:idx val="0"/>
          <c:order val="0"/>
          <c:tx>
            <c:strRef>
              <c:f>'MM with taxes  and distress (2'!$I$7</c:f>
              <c:strCache>
                <c:ptCount val="1"/>
                <c:pt idx="0">
                  <c:v>Value of the unlevered firm</c:v>
                </c:pt>
              </c:strCache>
            </c:strRef>
          </c:tx>
          <c:spPr>
            <a:ln w="63500"/>
          </c:spPr>
          <c:marker>
            <c:symbol val="none"/>
          </c:marker>
          <c:cat>
            <c:numRef>
              <c:f>'MM with taxes  and distress (2'!$B$8:$B$26</c:f>
              <c:numCache>
                <c:formatCode>0.000</c:formatCode>
                <c:ptCount val="1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numCache>
            </c:numRef>
          </c:cat>
          <c:val>
            <c:numRef>
              <c:f>'MM with taxes  and distress (2'!$I$8:$I$26</c:f>
              <c:numCache>
                <c:formatCode>"$"#,##0</c:formatCode>
                <c:ptCount val="19"/>
                <c:pt idx="0">
                  <c:v>1000</c:v>
                </c:pt>
                <c:pt idx="1">
                  <c:v>1000</c:v>
                </c:pt>
                <c:pt idx="2">
                  <c:v>1000</c:v>
                </c:pt>
                <c:pt idx="3">
                  <c:v>1000</c:v>
                </c:pt>
                <c:pt idx="4">
                  <c:v>1000</c:v>
                </c:pt>
                <c:pt idx="5">
                  <c:v>1000</c:v>
                </c:pt>
                <c:pt idx="6">
                  <c:v>1000</c:v>
                </c:pt>
                <c:pt idx="7">
                  <c:v>1000</c:v>
                </c:pt>
                <c:pt idx="8">
                  <c:v>1000</c:v>
                </c:pt>
                <c:pt idx="9">
                  <c:v>1000</c:v>
                </c:pt>
                <c:pt idx="10">
                  <c:v>1000</c:v>
                </c:pt>
                <c:pt idx="11">
                  <c:v>1000</c:v>
                </c:pt>
                <c:pt idx="12">
                  <c:v>1000</c:v>
                </c:pt>
                <c:pt idx="13">
                  <c:v>1000</c:v>
                </c:pt>
                <c:pt idx="14">
                  <c:v>1000</c:v>
                </c:pt>
                <c:pt idx="15">
                  <c:v>1000</c:v>
                </c:pt>
                <c:pt idx="16">
                  <c:v>1000</c:v>
                </c:pt>
                <c:pt idx="17">
                  <c:v>1000</c:v>
                </c:pt>
                <c:pt idx="18">
                  <c:v>1000</c:v>
                </c:pt>
              </c:numCache>
            </c:numRef>
          </c:val>
          <c:smooth val="0"/>
          <c:extLst>
            <c:ext xmlns:c16="http://schemas.microsoft.com/office/drawing/2014/chart" uri="{C3380CC4-5D6E-409C-BE32-E72D297353CC}">
              <c16:uniqueId val="{00000000-D072-4D1D-924B-A9CB1D0FD47E}"/>
            </c:ext>
          </c:extLst>
        </c:ser>
        <c:ser>
          <c:idx val="1"/>
          <c:order val="1"/>
          <c:tx>
            <c:strRef>
              <c:f>'MM with taxes  and distress (2'!$J$7</c:f>
              <c:strCache>
                <c:ptCount val="1"/>
                <c:pt idx="0">
                  <c:v>Value of the levered firm without costs of financial distress</c:v>
                </c:pt>
              </c:strCache>
            </c:strRef>
          </c:tx>
          <c:spPr>
            <a:ln w="63500"/>
          </c:spPr>
          <c:marker>
            <c:symbol val="none"/>
          </c:marker>
          <c:cat>
            <c:numRef>
              <c:f>'MM with taxes  and distress (2'!$B$8:$B$26</c:f>
              <c:numCache>
                <c:formatCode>0.000</c:formatCode>
                <c:ptCount val="1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numCache>
            </c:numRef>
          </c:cat>
          <c:val>
            <c:numRef>
              <c:f>'MM with taxes  and distress (2'!$J$8:$J$26</c:f>
              <c:numCache>
                <c:formatCode>"$"#,##0</c:formatCode>
                <c:ptCount val="19"/>
                <c:pt idx="0">
                  <c:v>1000</c:v>
                </c:pt>
                <c:pt idx="1">
                  <c:v>1080</c:v>
                </c:pt>
                <c:pt idx="2">
                  <c:v>1133.3333333333333</c:v>
                </c:pt>
                <c:pt idx="3">
                  <c:v>1171.4285714285716</c:v>
                </c:pt>
                <c:pt idx="4">
                  <c:v>1200</c:v>
                </c:pt>
                <c:pt idx="5">
                  <c:v>1222.2222222222222</c:v>
                </c:pt>
                <c:pt idx="6">
                  <c:v>1240</c:v>
                </c:pt>
                <c:pt idx="7">
                  <c:v>1254.5454545454545</c:v>
                </c:pt>
                <c:pt idx="8">
                  <c:v>1266.6666666666667</c:v>
                </c:pt>
                <c:pt idx="9">
                  <c:v>1276.9230769230769</c:v>
                </c:pt>
                <c:pt idx="10">
                  <c:v>1285.7142857142858</c:v>
                </c:pt>
                <c:pt idx="11">
                  <c:v>1293.3333333333333</c:v>
                </c:pt>
                <c:pt idx="12">
                  <c:v>1300</c:v>
                </c:pt>
                <c:pt idx="13">
                  <c:v>1305.8823529411766</c:v>
                </c:pt>
                <c:pt idx="14">
                  <c:v>1311.1111111111111</c:v>
                </c:pt>
                <c:pt idx="15">
                  <c:v>1315.7894736842106</c:v>
                </c:pt>
                <c:pt idx="16">
                  <c:v>1320</c:v>
                </c:pt>
                <c:pt idx="17">
                  <c:v>1323.8095238095239</c:v>
                </c:pt>
                <c:pt idx="18">
                  <c:v>1327.2727272727273</c:v>
                </c:pt>
              </c:numCache>
            </c:numRef>
          </c:val>
          <c:smooth val="0"/>
          <c:extLst>
            <c:ext xmlns:c16="http://schemas.microsoft.com/office/drawing/2014/chart" uri="{C3380CC4-5D6E-409C-BE32-E72D297353CC}">
              <c16:uniqueId val="{00000001-D072-4D1D-924B-A9CB1D0FD47E}"/>
            </c:ext>
          </c:extLst>
        </c:ser>
        <c:ser>
          <c:idx val="2"/>
          <c:order val="2"/>
          <c:tx>
            <c:strRef>
              <c:f>'MM with taxes  and distress (2'!$K$7</c:f>
              <c:strCache>
                <c:ptCount val="1"/>
                <c:pt idx="0">
                  <c:v>Value of the firm: with taxes and costs of financial distress</c:v>
                </c:pt>
              </c:strCache>
            </c:strRef>
          </c:tx>
          <c:spPr>
            <a:ln w="63500">
              <a:solidFill>
                <a:srgbClr val="C00000"/>
              </a:solidFill>
            </a:ln>
          </c:spPr>
          <c:marker>
            <c:symbol val="none"/>
          </c:marker>
          <c:dPt>
            <c:idx val="8"/>
            <c:bubble3D val="0"/>
            <c:extLst>
              <c:ext xmlns:c16="http://schemas.microsoft.com/office/drawing/2014/chart" uri="{C3380CC4-5D6E-409C-BE32-E72D297353CC}">
                <c16:uniqueId val="{00000002-D072-4D1D-924B-A9CB1D0FD47E}"/>
              </c:ext>
            </c:extLst>
          </c:dPt>
          <c:dPt>
            <c:idx val="9"/>
            <c:marker>
              <c:symbol val="circle"/>
              <c:size val="9"/>
              <c:spPr>
                <a:solidFill>
                  <a:schemeClr val="accent4">
                    <a:lumMod val="75000"/>
                  </a:schemeClr>
                </a:solidFill>
              </c:spPr>
            </c:marker>
            <c:bubble3D val="0"/>
            <c:extLst>
              <c:ext xmlns:c16="http://schemas.microsoft.com/office/drawing/2014/chart" uri="{C3380CC4-5D6E-409C-BE32-E72D297353CC}">
                <c16:uniqueId val="{00000003-D072-4D1D-924B-A9CB1D0FD47E}"/>
              </c:ext>
            </c:extLst>
          </c:dPt>
          <c:cat>
            <c:numRef>
              <c:f>'MM with taxes  and distress (2'!$B$8:$B$26</c:f>
              <c:numCache>
                <c:formatCode>0.000</c:formatCode>
                <c:ptCount val="1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numCache>
            </c:numRef>
          </c:cat>
          <c:val>
            <c:numRef>
              <c:f>'MM with taxes  and distress (2'!$K$8:$K$26</c:f>
              <c:numCache>
                <c:formatCode>"$"#,##0</c:formatCode>
                <c:ptCount val="19"/>
                <c:pt idx="0">
                  <c:v>1000</c:v>
                </c:pt>
                <c:pt idx="1">
                  <c:v>1080</c:v>
                </c:pt>
                <c:pt idx="2">
                  <c:v>1133.3333333333333</c:v>
                </c:pt>
                <c:pt idx="3">
                  <c:v>1171.4285714285716</c:v>
                </c:pt>
                <c:pt idx="4">
                  <c:v>1200</c:v>
                </c:pt>
                <c:pt idx="5">
                  <c:v>1222.2222222222222</c:v>
                </c:pt>
                <c:pt idx="6">
                  <c:v>1238.5</c:v>
                </c:pt>
                <c:pt idx="7">
                  <c:v>1250.0454545454545</c:v>
                </c:pt>
                <c:pt idx="8">
                  <c:v>1257.6666666666667</c:v>
                </c:pt>
                <c:pt idx="9">
                  <c:v>1261.9230769230769</c:v>
                </c:pt>
                <c:pt idx="10">
                  <c:v>1263.2142857142858</c:v>
                </c:pt>
                <c:pt idx="11">
                  <c:v>1261.8333333333333</c:v>
                </c:pt>
                <c:pt idx="12">
                  <c:v>1258</c:v>
                </c:pt>
                <c:pt idx="13">
                  <c:v>1251.8823529411766</c:v>
                </c:pt>
                <c:pt idx="14">
                  <c:v>1243.6111111111111</c:v>
                </c:pt>
                <c:pt idx="15">
                  <c:v>1233.2894736842106</c:v>
                </c:pt>
                <c:pt idx="16">
                  <c:v>1221</c:v>
                </c:pt>
                <c:pt idx="17">
                  <c:v>1206.8095238095239</c:v>
                </c:pt>
                <c:pt idx="18">
                  <c:v>1190.7727272727273</c:v>
                </c:pt>
              </c:numCache>
            </c:numRef>
          </c:val>
          <c:smooth val="0"/>
          <c:extLst>
            <c:ext xmlns:c16="http://schemas.microsoft.com/office/drawing/2014/chart" uri="{C3380CC4-5D6E-409C-BE32-E72D297353CC}">
              <c16:uniqueId val="{00000004-D072-4D1D-924B-A9CB1D0FD47E}"/>
            </c:ext>
          </c:extLst>
        </c:ser>
        <c:dLbls>
          <c:showLegendKey val="0"/>
          <c:showVal val="0"/>
          <c:showCatName val="0"/>
          <c:showSerName val="0"/>
          <c:showPercent val="0"/>
          <c:showBubbleSize val="0"/>
        </c:dLbls>
        <c:smooth val="0"/>
        <c:axId val="154518656"/>
        <c:axId val="154520576"/>
      </c:lineChart>
      <c:catAx>
        <c:axId val="154518656"/>
        <c:scaling>
          <c:orientation val="minMax"/>
        </c:scaling>
        <c:delete val="0"/>
        <c:axPos val="b"/>
        <c:title>
          <c:tx>
            <c:rich>
              <a:bodyPr/>
              <a:lstStyle/>
              <a:p>
                <a:pPr>
                  <a:defRPr sz="1800" b="0"/>
                </a:pPr>
                <a:r>
                  <a:rPr lang="en-US" sz="1800" b="0" dirty="0" smtClean="0"/>
                  <a:t>Debt/Equity</a:t>
                </a:r>
                <a:endParaRPr lang="en-US" sz="1800" b="0" dirty="0"/>
              </a:p>
            </c:rich>
          </c:tx>
          <c:layout>
            <c:manualLayout>
              <c:xMode val="edge"/>
              <c:yMode val="edge"/>
              <c:x val="0.47406231158178774"/>
              <c:y val="0.61176699686732705"/>
            </c:manualLayout>
          </c:layout>
          <c:overlay val="0"/>
        </c:title>
        <c:numFmt formatCode="0.0" sourceLinked="0"/>
        <c:majorTickMark val="none"/>
        <c:minorTickMark val="none"/>
        <c:tickLblPos val="none"/>
        <c:crossAx val="154520576"/>
        <c:crosses val="autoZero"/>
        <c:auto val="1"/>
        <c:lblAlgn val="ctr"/>
        <c:lblOffset val="100"/>
        <c:noMultiLvlLbl val="0"/>
      </c:catAx>
      <c:valAx>
        <c:axId val="154520576"/>
        <c:scaling>
          <c:orientation val="minMax"/>
          <c:min val="800"/>
        </c:scaling>
        <c:delete val="0"/>
        <c:axPos val="l"/>
        <c:title>
          <c:tx>
            <c:rich>
              <a:bodyPr rot="0" vert="horz"/>
              <a:lstStyle/>
              <a:p>
                <a:pPr>
                  <a:defRPr sz="1800" b="0"/>
                </a:pPr>
                <a:r>
                  <a:rPr lang="en-US" sz="1800" b="0" dirty="0" smtClean="0"/>
                  <a:t>Market </a:t>
                </a:r>
              </a:p>
              <a:p>
                <a:pPr>
                  <a:defRPr sz="1800" b="0"/>
                </a:pPr>
                <a:r>
                  <a:rPr lang="en-US" sz="1800" b="0" dirty="0" smtClean="0"/>
                  <a:t>Value </a:t>
                </a:r>
              </a:p>
              <a:p>
                <a:pPr>
                  <a:defRPr sz="1800" b="0"/>
                </a:pPr>
                <a:r>
                  <a:rPr lang="en-US" sz="1800" b="0" dirty="0" smtClean="0"/>
                  <a:t>of the </a:t>
                </a:r>
              </a:p>
              <a:p>
                <a:pPr>
                  <a:defRPr sz="1800" b="0"/>
                </a:pPr>
                <a:r>
                  <a:rPr lang="en-US" sz="1800" b="0" dirty="0" smtClean="0"/>
                  <a:t>Firm</a:t>
                </a:r>
                <a:endParaRPr lang="en-US" sz="1800" b="0" dirty="0"/>
              </a:p>
            </c:rich>
          </c:tx>
          <c:layout>
            <c:manualLayout>
              <c:xMode val="edge"/>
              <c:yMode val="edge"/>
              <c:x val="1.0455904914842423E-2"/>
              <c:y val="8.169651172635678E-2"/>
            </c:manualLayout>
          </c:layout>
          <c:overlay val="0"/>
        </c:title>
        <c:numFmt formatCode="&quot;$&quot;#,##0" sourceLinked="1"/>
        <c:majorTickMark val="none"/>
        <c:minorTickMark val="none"/>
        <c:tickLblPos val="none"/>
        <c:crossAx val="154518656"/>
        <c:crossesAt val="1"/>
        <c:crossBetween val="midCat"/>
      </c:valAx>
    </c:plotArea>
    <c:legend>
      <c:legendPos val="t"/>
      <c:layout>
        <c:manualLayout>
          <c:xMode val="edge"/>
          <c:yMode val="edge"/>
          <c:x val="3.4982598365499988E-2"/>
          <c:y val="0.72446236559139787"/>
          <c:w val="0.93772399754048941"/>
          <c:h val="0.24281453729574126"/>
        </c:manualLayout>
      </c:layout>
      <c:overlay val="0"/>
      <c:txPr>
        <a:bodyPr/>
        <a:lstStyle/>
        <a:p>
          <a:pPr>
            <a:defRPr sz="2000"/>
          </a:pPr>
          <a:endParaRPr lang="en-US"/>
        </a:p>
      </c:txPr>
    </c:legend>
    <c:plotVisOnly val="1"/>
    <c:dispBlanksAs val="gap"/>
    <c:showDLblsOverMax val="0"/>
  </c:chart>
  <c:spPr>
    <a:noFill/>
    <a:ln>
      <a:noFill/>
    </a:ln>
  </c:spPr>
  <c:txPr>
    <a:bodyPr/>
    <a:lstStyle/>
    <a:p>
      <a:pPr>
        <a:defRPr sz="24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682B4-2CB5-47D3-A3FE-3A9A5113DDE2}" type="doc">
      <dgm:prSet loTypeId="urn:microsoft.com/office/officeart/2009/3/layout/StepUpProcess" loCatId="process" qsTypeId="urn:microsoft.com/office/officeart/2005/8/quickstyle/simple5" qsCatId="simple" csTypeId="urn:microsoft.com/office/officeart/2005/8/colors/colorful3" csCatId="colorful" phldr="1"/>
      <dgm:spPr/>
      <dgm:t>
        <a:bodyPr/>
        <a:lstStyle/>
        <a:p>
          <a:endParaRPr lang="en-US"/>
        </a:p>
      </dgm:t>
    </dgm:pt>
    <dgm:pt modelId="{7D8F3D26-54B2-48C7-AA14-0EBD87FAA740}">
      <dgm:prSet phldrT="[Text]"/>
      <dgm:spPr/>
      <dgm:t>
        <a:bodyPr/>
        <a:lstStyle/>
        <a:p>
          <a:r>
            <a:rPr lang="en-US" dirty="0" smtClean="0"/>
            <a:t>Capital Structure Irrelevance</a:t>
          </a:r>
          <a:endParaRPr lang="en-US" dirty="0"/>
        </a:p>
      </dgm:t>
    </dgm:pt>
    <dgm:pt modelId="{68ED8F24-852A-4136-9ABC-BB14C1525884}" type="parTrans" cxnId="{5F6BE9B8-ACE1-4206-8BF2-28EC2C1A2D19}">
      <dgm:prSet/>
      <dgm:spPr/>
      <dgm:t>
        <a:bodyPr/>
        <a:lstStyle/>
        <a:p>
          <a:endParaRPr lang="en-US"/>
        </a:p>
      </dgm:t>
    </dgm:pt>
    <dgm:pt modelId="{75C30503-54B3-42DD-8414-CE799A5727C1}" type="sibTrans" cxnId="{5F6BE9B8-ACE1-4206-8BF2-28EC2C1A2D19}">
      <dgm:prSet/>
      <dgm:spPr/>
      <dgm:t>
        <a:bodyPr/>
        <a:lstStyle/>
        <a:p>
          <a:endParaRPr lang="en-US"/>
        </a:p>
      </dgm:t>
    </dgm:pt>
    <dgm:pt modelId="{1416D600-9523-4F21-80C0-958EF4D5B4FE}">
      <dgm:prSet phldrT="[Text]"/>
      <dgm:spPr/>
      <dgm:t>
        <a:bodyPr/>
        <a:lstStyle/>
        <a:p>
          <a:r>
            <a:rPr lang="en-US" dirty="0" smtClean="0"/>
            <a:t>Benefit from Tax Deductibility of Interest</a:t>
          </a:r>
          <a:endParaRPr lang="en-US" dirty="0"/>
        </a:p>
      </dgm:t>
    </dgm:pt>
    <dgm:pt modelId="{27119925-6A89-4AA8-AF7F-92A0A98C90D2}" type="parTrans" cxnId="{C2C083E1-65FC-4AB5-A096-2383C0778785}">
      <dgm:prSet/>
      <dgm:spPr/>
      <dgm:t>
        <a:bodyPr/>
        <a:lstStyle/>
        <a:p>
          <a:endParaRPr lang="en-US"/>
        </a:p>
      </dgm:t>
    </dgm:pt>
    <dgm:pt modelId="{76BF08BC-4819-4B04-A39D-6374EEF0CD45}" type="sibTrans" cxnId="{C2C083E1-65FC-4AB5-A096-2383C0778785}">
      <dgm:prSet/>
      <dgm:spPr/>
      <dgm:t>
        <a:bodyPr/>
        <a:lstStyle/>
        <a:p>
          <a:endParaRPr lang="en-US"/>
        </a:p>
      </dgm:t>
    </dgm:pt>
    <dgm:pt modelId="{93150CBD-F6DB-48CA-9F7F-36FA6B3DE5B7}">
      <dgm:prSet phldrT="[Text]"/>
      <dgm:spPr/>
      <dgm:t>
        <a:bodyPr/>
        <a:lstStyle/>
        <a:p>
          <a:r>
            <a:rPr lang="en-US" dirty="0" smtClean="0"/>
            <a:t>Costs of Financial Distress</a:t>
          </a:r>
          <a:endParaRPr lang="en-US" dirty="0"/>
        </a:p>
      </dgm:t>
    </dgm:pt>
    <dgm:pt modelId="{BC1F593D-04A5-4848-8B95-F23C14CFD339}" type="parTrans" cxnId="{20F0AF9C-D9BE-400A-8366-2B5AACF3CFC6}">
      <dgm:prSet/>
      <dgm:spPr/>
      <dgm:t>
        <a:bodyPr/>
        <a:lstStyle/>
        <a:p>
          <a:endParaRPr lang="en-US"/>
        </a:p>
      </dgm:t>
    </dgm:pt>
    <dgm:pt modelId="{9B047F01-B3FD-415C-8A95-3201AC773880}" type="sibTrans" cxnId="{20F0AF9C-D9BE-400A-8366-2B5AACF3CFC6}">
      <dgm:prSet/>
      <dgm:spPr/>
      <dgm:t>
        <a:bodyPr/>
        <a:lstStyle/>
        <a:p>
          <a:endParaRPr lang="en-US"/>
        </a:p>
      </dgm:t>
    </dgm:pt>
    <dgm:pt modelId="{4F41015F-B7F1-4AF5-85DA-1F7D4E0C592B}">
      <dgm:prSet phldrT="[Text]"/>
      <dgm:spPr/>
      <dgm:t>
        <a:bodyPr/>
        <a:lstStyle/>
        <a:p>
          <a:r>
            <a:rPr lang="en-US" dirty="0" smtClean="0"/>
            <a:t>Agency Costs</a:t>
          </a:r>
          <a:endParaRPr lang="en-US" dirty="0"/>
        </a:p>
      </dgm:t>
    </dgm:pt>
    <dgm:pt modelId="{C5744EC2-E0EB-4F25-9A58-B90F7A8743DF}" type="parTrans" cxnId="{28514A37-3F2D-4A0F-8733-4FB0237B7A81}">
      <dgm:prSet/>
      <dgm:spPr/>
      <dgm:t>
        <a:bodyPr/>
        <a:lstStyle/>
        <a:p>
          <a:endParaRPr lang="en-US"/>
        </a:p>
      </dgm:t>
    </dgm:pt>
    <dgm:pt modelId="{388FEEB9-4A31-454A-BAC5-F852C23AA54E}" type="sibTrans" cxnId="{28514A37-3F2D-4A0F-8733-4FB0237B7A81}">
      <dgm:prSet/>
      <dgm:spPr/>
      <dgm:t>
        <a:bodyPr/>
        <a:lstStyle/>
        <a:p>
          <a:endParaRPr lang="en-US"/>
        </a:p>
      </dgm:t>
    </dgm:pt>
    <dgm:pt modelId="{46F588B8-A83B-4ECD-A701-C993C1B5F652}">
      <dgm:prSet phldrT="[Text]"/>
      <dgm:spPr/>
      <dgm:t>
        <a:bodyPr/>
        <a:lstStyle/>
        <a:p>
          <a:r>
            <a:rPr lang="en-US" dirty="0" smtClean="0"/>
            <a:t>Costs of Asymmetric Information</a:t>
          </a:r>
          <a:endParaRPr lang="en-US" dirty="0"/>
        </a:p>
      </dgm:t>
    </dgm:pt>
    <dgm:pt modelId="{F9727D57-4F40-445E-9FD5-94B6B9DA72F9}" type="parTrans" cxnId="{BB0764BE-83BD-4784-BE6F-C933285B33C0}">
      <dgm:prSet/>
      <dgm:spPr/>
      <dgm:t>
        <a:bodyPr/>
        <a:lstStyle/>
        <a:p>
          <a:endParaRPr lang="en-US"/>
        </a:p>
      </dgm:t>
    </dgm:pt>
    <dgm:pt modelId="{EC985A23-D271-4CED-9A1E-0CF5B2023B03}" type="sibTrans" cxnId="{BB0764BE-83BD-4784-BE6F-C933285B33C0}">
      <dgm:prSet/>
      <dgm:spPr/>
      <dgm:t>
        <a:bodyPr/>
        <a:lstStyle/>
        <a:p>
          <a:endParaRPr lang="en-US"/>
        </a:p>
      </dgm:t>
    </dgm:pt>
    <dgm:pt modelId="{DB9C511B-DEF4-4D3D-8139-A2A0971BCB52}" type="pres">
      <dgm:prSet presAssocID="{6DC682B4-2CB5-47D3-A3FE-3A9A5113DDE2}" presName="rootnode" presStyleCnt="0">
        <dgm:presLayoutVars>
          <dgm:chMax/>
          <dgm:chPref/>
          <dgm:dir/>
          <dgm:animLvl val="lvl"/>
        </dgm:presLayoutVars>
      </dgm:prSet>
      <dgm:spPr/>
      <dgm:t>
        <a:bodyPr/>
        <a:lstStyle/>
        <a:p>
          <a:endParaRPr lang="en-US"/>
        </a:p>
      </dgm:t>
    </dgm:pt>
    <dgm:pt modelId="{E4C4E240-45E4-4E23-8F6C-6F2729080C3C}" type="pres">
      <dgm:prSet presAssocID="{7D8F3D26-54B2-48C7-AA14-0EBD87FAA740}" presName="composite" presStyleCnt="0"/>
      <dgm:spPr/>
    </dgm:pt>
    <dgm:pt modelId="{3B33A60E-6620-44BF-B668-0B203F8BD57A}" type="pres">
      <dgm:prSet presAssocID="{7D8F3D26-54B2-48C7-AA14-0EBD87FAA740}" presName="LShape" presStyleLbl="alignNode1" presStyleIdx="0" presStyleCnt="9"/>
      <dgm:spPr/>
    </dgm:pt>
    <dgm:pt modelId="{6C9DCC7D-FD0A-40FE-855E-47216009D46C}" type="pres">
      <dgm:prSet presAssocID="{7D8F3D26-54B2-48C7-AA14-0EBD87FAA740}" presName="ParentText" presStyleLbl="revTx" presStyleIdx="0" presStyleCnt="5">
        <dgm:presLayoutVars>
          <dgm:chMax val="0"/>
          <dgm:chPref val="0"/>
          <dgm:bulletEnabled val="1"/>
        </dgm:presLayoutVars>
      </dgm:prSet>
      <dgm:spPr/>
      <dgm:t>
        <a:bodyPr/>
        <a:lstStyle/>
        <a:p>
          <a:endParaRPr lang="en-US"/>
        </a:p>
      </dgm:t>
    </dgm:pt>
    <dgm:pt modelId="{2563F5D1-2152-4767-A4A1-3BB9C04776D3}" type="pres">
      <dgm:prSet presAssocID="{7D8F3D26-54B2-48C7-AA14-0EBD87FAA740}" presName="Triangle" presStyleLbl="alignNode1" presStyleIdx="1" presStyleCnt="9"/>
      <dgm:spPr/>
    </dgm:pt>
    <dgm:pt modelId="{38073560-6EDB-484F-855F-DAD797086C96}" type="pres">
      <dgm:prSet presAssocID="{75C30503-54B3-42DD-8414-CE799A5727C1}" presName="sibTrans" presStyleCnt="0"/>
      <dgm:spPr/>
    </dgm:pt>
    <dgm:pt modelId="{E7939D17-B5FB-4DCC-A8EB-D882C8501CA0}" type="pres">
      <dgm:prSet presAssocID="{75C30503-54B3-42DD-8414-CE799A5727C1}" presName="space" presStyleCnt="0"/>
      <dgm:spPr/>
    </dgm:pt>
    <dgm:pt modelId="{97699127-60C8-42DB-B953-CEA4BCB08D9D}" type="pres">
      <dgm:prSet presAssocID="{1416D600-9523-4F21-80C0-958EF4D5B4FE}" presName="composite" presStyleCnt="0"/>
      <dgm:spPr/>
    </dgm:pt>
    <dgm:pt modelId="{47A4C620-2514-480A-AE8F-7426A4EBBD47}" type="pres">
      <dgm:prSet presAssocID="{1416D600-9523-4F21-80C0-958EF4D5B4FE}" presName="LShape" presStyleLbl="alignNode1" presStyleIdx="2" presStyleCnt="9"/>
      <dgm:spPr/>
    </dgm:pt>
    <dgm:pt modelId="{BFA0D683-53CB-4809-A6E4-7BAD74F3FDDA}" type="pres">
      <dgm:prSet presAssocID="{1416D600-9523-4F21-80C0-958EF4D5B4FE}" presName="ParentText" presStyleLbl="revTx" presStyleIdx="1" presStyleCnt="5">
        <dgm:presLayoutVars>
          <dgm:chMax val="0"/>
          <dgm:chPref val="0"/>
          <dgm:bulletEnabled val="1"/>
        </dgm:presLayoutVars>
      </dgm:prSet>
      <dgm:spPr/>
      <dgm:t>
        <a:bodyPr/>
        <a:lstStyle/>
        <a:p>
          <a:endParaRPr lang="en-US"/>
        </a:p>
      </dgm:t>
    </dgm:pt>
    <dgm:pt modelId="{BB0CDDF2-CC1A-4BFB-8FA8-4890AE72476E}" type="pres">
      <dgm:prSet presAssocID="{1416D600-9523-4F21-80C0-958EF4D5B4FE}" presName="Triangle" presStyleLbl="alignNode1" presStyleIdx="3" presStyleCnt="9"/>
      <dgm:spPr/>
    </dgm:pt>
    <dgm:pt modelId="{5B75EB80-944C-4333-A396-34707D943EFA}" type="pres">
      <dgm:prSet presAssocID="{76BF08BC-4819-4B04-A39D-6374EEF0CD45}" presName="sibTrans" presStyleCnt="0"/>
      <dgm:spPr/>
    </dgm:pt>
    <dgm:pt modelId="{1F4C0913-3E28-4348-8DBC-67691A3081E1}" type="pres">
      <dgm:prSet presAssocID="{76BF08BC-4819-4B04-A39D-6374EEF0CD45}" presName="space" presStyleCnt="0"/>
      <dgm:spPr/>
    </dgm:pt>
    <dgm:pt modelId="{4DBC001E-1D77-40B3-B444-A26AA06161E9}" type="pres">
      <dgm:prSet presAssocID="{93150CBD-F6DB-48CA-9F7F-36FA6B3DE5B7}" presName="composite" presStyleCnt="0"/>
      <dgm:spPr/>
    </dgm:pt>
    <dgm:pt modelId="{28FAA7D6-1C88-492D-9A86-EFAF4F974A1A}" type="pres">
      <dgm:prSet presAssocID="{93150CBD-F6DB-48CA-9F7F-36FA6B3DE5B7}" presName="LShape" presStyleLbl="alignNode1" presStyleIdx="4" presStyleCnt="9"/>
      <dgm:spPr/>
    </dgm:pt>
    <dgm:pt modelId="{32FAE92D-2E03-4C11-9CDD-F00BEF1391FE}" type="pres">
      <dgm:prSet presAssocID="{93150CBD-F6DB-48CA-9F7F-36FA6B3DE5B7}" presName="ParentText" presStyleLbl="revTx" presStyleIdx="2" presStyleCnt="5">
        <dgm:presLayoutVars>
          <dgm:chMax val="0"/>
          <dgm:chPref val="0"/>
          <dgm:bulletEnabled val="1"/>
        </dgm:presLayoutVars>
      </dgm:prSet>
      <dgm:spPr/>
      <dgm:t>
        <a:bodyPr/>
        <a:lstStyle/>
        <a:p>
          <a:endParaRPr lang="en-US"/>
        </a:p>
      </dgm:t>
    </dgm:pt>
    <dgm:pt modelId="{12CC0F69-AFCD-4153-BCDD-A5990FA3480E}" type="pres">
      <dgm:prSet presAssocID="{93150CBD-F6DB-48CA-9F7F-36FA6B3DE5B7}" presName="Triangle" presStyleLbl="alignNode1" presStyleIdx="5" presStyleCnt="9"/>
      <dgm:spPr/>
    </dgm:pt>
    <dgm:pt modelId="{48205EF4-283C-4FE0-A30C-632F037DCBFC}" type="pres">
      <dgm:prSet presAssocID="{9B047F01-B3FD-415C-8A95-3201AC773880}" presName="sibTrans" presStyleCnt="0"/>
      <dgm:spPr/>
    </dgm:pt>
    <dgm:pt modelId="{8E6AB65B-8EC5-4C04-B8B5-87A7088C50E3}" type="pres">
      <dgm:prSet presAssocID="{9B047F01-B3FD-415C-8A95-3201AC773880}" presName="space" presStyleCnt="0"/>
      <dgm:spPr/>
    </dgm:pt>
    <dgm:pt modelId="{2ED84C0C-10FA-4B30-9EBD-822E1754A312}" type="pres">
      <dgm:prSet presAssocID="{4F41015F-B7F1-4AF5-85DA-1F7D4E0C592B}" presName="composite" presStyleCnt="0"/>
      <dgm:spPr/>
    </dgm:pt>
    <dgm:pt modelId="{D08FA7E2-089A-417A-85DC-9DB9D7B3BEF2}" type="pres">
      <dgm:prSet presAssocID="{4F41015F-B7F1-4AF5-85DA-1F7D4E0C592B}" presName="LShape" presStyleLbl="alignNode1" presStyleIdx="6" presStyleCnt="9"/>
      <dgm:spPr/>
    </dgm:pt>
    <dgm:pt modelId="{9147D035-9039-43A6-8F76-DE6F70BFF77C}" type="pres">
      <dgm:prSet presAssocID="{4F41015F-B7F1-4AF5-85DA-1F7D4E0C592B}" presName="ParentText" presStyleLbl="revTx" presStyleIdx="3" presStyleCnt="5">
        <dgm:presLayoutVars>
          <dgm:chMax val="0"/>
          <dgm:chPref val="0"/>
          <dgm:bulletEnabled val="1"/>
        </dgm:presLayoutVars>
      </dgm:prSet>
      <dgm:spPr/>
      <dgm:t>
        <a:bodyPr/>
        <a:lstStyle/>
        <a:p>
          <a:endParaRPr lang="en-US"/>
        </a:p>
      </dgm:t>
    </dgm:pt>
    <dgm:pt modelId="{F7B18CC1-B8FF-43D8-9794-63C1AA361ADE}" type="pres">
      <dgm:prSet presAssocID="{4F41015F-B7F1-4AF5-85DA-1F7D4E0C592B}" presName="Triangle" presStyleLbl="alignNode1" presStyleIdx="7" presStyleCnt="9"/>
      <dgm:spPr/>
    </dgm:pt>
    <dgm:pt modelId="{E0AD12A2-F0AE-4044-8A59-1A50A0A7048C}" type="pres">
      <dgm:prSet presAssocID="{388FEEB9-4A31-454A-BAC5-F852C23AA54E}" presName="sibTrans" presStyleCnt="0"/>
      <dgm:spPr/>
    </dgm:pt>
    <dgm:pt modelId="{A88C3BF3-8555-4BFF-A1E8-499D44DE927B}" type="pres">
      <dgm:prSet presAssocID="{388FEEB9-4A31-454A-BAC5-F852C23AA54E}" presName="space" presStyleCnt="0"/>
      <dgm:spPr/>
    </dgm:pt>
    <dgm:pt modelId="{6FB9DF29-89D5-4855-8693-12D511A1D75E}" type="pres">
      <dgm:prSet presAssocID="{46F588B8-A83B-4ECD-A701-C993C1B5F652}" presName="composite" presStyleCnt="0"/>
      <dgm:spPr/>
    </dgm:pt>
    <dgm:pt modelId="{93D0ECC8-B7E3-412B-A792-2246A3DFFCB5}" type="pres">
      <dgm:prSet presAssocID="{46F588B8-A83B-4ECD-A701-C993C1B5F652}" presName="LShape" presStyleLbl="alignNode1" presStyleIdx="8" presStyleCnt="9"/>
      <dgm:spPr/>
    </dgm:pt>
    <dgm:pt modelId="{7F852DAD-2FB3-4739-A15A-BCCEE21ABA74}" type="pres">
      <dgm:prSet presAssocID="{46F588B8-A83B-4ECD-A701-C993C1B5F652}" presName="ParentText" presStyleLbl="revTx" presStyleIdx="4" presStyleCnt="5">
        <dgm:presLayoutVars>
          <dgm:chMax val="0"/>
          <dgm:chPref val="0"/>
          <dgm:bulletEnabled val="1"/>
        </dgm:presLayoutVars>
      </dgm:prSet>
      <dgm:spPr/>
      <dgm:t>
        <a:bodyPr/>
        <a:lstStyle/>
        <a:p>
          <a:endParaRPr lang="en-US"/>
        </a:p>
      </dgm:t>
    </dgm:pt>
  </dgm:ptLst>
  <dgm:cxnLst>
    <dgm:cxn modelId="{BB1DEB83-FFD8-4594-9541-F8A4FEBD1914}" type="presOf" srcId="{4F41015F-B7F1-4AF5-85DA-1F7D4E0C592B}" destId="{9147D035-9039-43A6-8F76-DE6F70BFF77C}" srcOrd="0" destOrd="0" presId="urn:microsoft.com/office/officeart/2009/3/layout/StepUpProcess"/>
    <dgm:cxn modelId="{913E3321-893D-4FB6-9883-FDC6459DB3B5}" type="presOf" srcId="{6DC682B4-2CB5-47D3-A3FE-3A9A5113DDE2}" destId="{DB9C511B-DEF4-4D3D-8139-A2A0971BCB52}" srcOrd="0" destOrd="0" presId="urn:microsoft.com/office/officeart/2009/3/layout/StepUpProcess"/>
    <dgm:cxn modelId="{1AA9F67A-8673-4D4C-839B-3C908F8B9422}" type="presOf" srcId="{93150CBD-F6DB-48CA-9F7F-36FA6B3DE5B7}" destId="{32FAE92D-2E03-4C11-9CDD-F00BEF1391FE}" srcOrd="0" destOrd="0" presId="urn:microsoft.com/office/officeart/2009/3/layout/StepUpProcess"/>
    <dgm:cxn modelId="{BD3A8F55-B188-4E85-99A8-54EE229C0A9E}" type="presOf" srcId="{46F588B8-A83B-4ECD-A701-C993C1B5F652}" destId="{7F852DAD-2FB3-4739-A15A-BCCEE21ABA74}" srcOrd="0" destOrd="0" presId="urn:microsoft.com/office/officeart/2009/3/layout/StepUpProcess"/>
    <dgm:cxn modelId="{BB0764BE-83BD-4784-BE6F-C933285B33C0}" srcId="{6DC682B4-2CB5-47D3-A3FE-3A9A5113DDE2}" destId="{46F588B8-A83B-4ECD-A701-C993C1B5F652}" srcOrd="4" destOrd="0" parTransId="{F9727D57-4F40-445E-9FD5-94B6B9DA72F9}" sibTransId="{EC985A23-D271-4CED-9A1E-0CF5B2023B03}"/>
    <dgm:cxn modelId="{74E8A794-86E0-4823-A066-4A70F31AB5DB}" type="presOf" srcId="{1416D600-9523-4F21-80C0-958EF4D5B4FE}" destId="{BFA0D683-53CB-4809-A6E4-7BAD74F3FDDA}" srcOrd="0" destOrd="0" presId="urn:microsoft.com/office/officeart/2009/3/layout/StepUpProcess"/>
    <dgm:cxn modelId="{E6426226-B1E4-470D-9795-8F411D1CA250}" type="presOf" srcId="{7D8F3D26-54B2-48C7-AA14-0EBD87FAA740}" destId="{6C9DCC7D-FD0A-40FE-855E-47216009D46C}" srcOrd="0" destOrd="0" presId="urn:microsoft.com/office/officeart/2009/3/layout/StepUpProcess"/>
    <dgm:cxn modelId="{5F6BE9B8-ACE1-4206-8BF2-28EC2C1A2D19}" srcId="{6DC682B4-2CB5-47D3-A3FE-3A9A5113DDE2}" destId="{7D8F3D26-54B2-48C7-AA14-0EBD87FAA740}" srcOrd="0" destOrd="0" parTransId="{68ED8F24-852A-4136-9ABC-BB14C1525884}" sibTransId="{75C30503-54B3-42DD-8414-CE799A5727C1}"/>
    <dgm:cxn modelId="{20F0AF9C-D9BE-400A-8366-2B5AACF3CFC6}" srcId="{6DC682B4-2CB5-47D3-A3FE-3A9A5113DDE2}" destId="{93150CBD-F6DB-48CA-9F7F-36FA6B3DE5B7}" srcOrd="2" destOrd="0" parTransId="{BC1F593D-04A5-4848-8B95-F23C14CFD339}" sibTransId="{9B047F01-B3FD-415C-8A95-3201AC773880}"/>
    <dgm:cxn modelId="{C2C083E1-65FC-4AB5-A096-2383C0778785}" srcId="{6DC682B4-2CB5-47D3-A3FE-3A9A5113DDE2}" destId="{1416D600-9523-4F21-80C0-958EF4D5B4FE}" srcOrd="1" destOrd="0" parTransId="{27119925-6A89-4AA8-AF7F-92A0A98C90D2}" sibTransId="{76BF08BC-4819-4B04-A39D-6374EEF0CD45}"/>
    <dgm:cxn modelId="{28514A37-3F2D-4A0F-8733-4FB0237B7A81}" srcId="{6DC682B4-2CB5-47D3-A3FE-3A9A5113DDE2}" destId="{4F41015F-B7F1-4AF5-85DA-1F7D4E0C592B}" srcOrd="3" destOrd="0" parTransId="{C5744EC2-E0EB-4F25-9A58-B90F7A8743DF}" sibTransId="{388FEEB9-4A31-454A-BAC5-F852C23AA54E}"/>
    <dgm:cxn modelId="{FEB8C916-A0FE-44E3-BA6B-96A712F69961}" type="presParOf" srcId="{DB9C511B-DEF4-4D3D-8139-A2A0971BCB52}" destId="{E4C4E240-45E4-4E23-8F6C-6F2729080C3C}" srcOrd="0" destOrd="0" presId="urn:microsoft.com/office/officeart/2009/3/layout/StepUpProcess"/>
    <dgm:cxn modelId="{0CCB05B4-A645-4AC6-93F3-BA19EA72A430}" type="presParOf" srcId="{E4C4E240-45E4-4E23-8F6C-6F2729080C3C}" destId="{3B33A60E-6620-44BF-B668-0B203F8BD57A}" srcOrd="0" destOrd="0" presId="urn:microsoft.com/office/officeart/2009/3/layout/StepUpProcess"/>
    <dgm:cxn modelId="{EFA3A1A9-EFAA-4437-83E9-41677CB60E2F}" type="presParOf" srcId="{E4C4E240-45E4-4E23-8F6C-6F2729080C3C}" destId="{6C9DCC7D-FD0A-40FE-855E-47216009D46C}" srcOrd="1" destOrd="0" presId="urn:microsoft.com/office/officeart/2009/3/layout/StepUpProcess"/>
    <dgm:cxn modelId="{189ADE61-1F4C-4026-AD60-FF19959D2650}" type="presParOf" srcId="{E4C4E240-45E4-4E23-8F6C-6F2729080C3C}" destId="{2563F5D1-2152-4767-A4A1-3BB9C04776D3}" srcOrd="2" destOrd="0" presId="urn:microsoft.com/office/officeart/2009/3/layout/StepUpProcess"/>
    <dgm:cxn modelId="{45AC30A6-E0F0-4AF6-87B4-455B4330E42E}" type="presParOf" srcId="{DB9C511B-DEF4-4D3D-8139-A2A0971BCB52}" destId="{38073560-6EDB-484F-855F-DAD797086C96}" srcOrd="1" destOrd="0" presId="urn:microsoft.com/office/officeart/2009/3/layout/StepUpProcess"/>
    <dgm:cxn modelId="{2B2D85F7-AA41-4B2C-8D6C-D063BCE7DF12}" type="presParOf" srcId="{38073560-6EDB-484F-855F-DAD797086C96}" destId="{E7939D17-B5FB-4DCC-A8EB-D882C8501CA0}" srcOrd="0" destOrd="0" presId="urn:microsoft.com/office/officeart/2009/3/layout/StepUpProcess"/>
    <dgm:cxn modelId="{8970344B-6EB0-4122-9B57-5866A5C57BCE}" type="presParOf" srcId="{DB9C511B-DEF4-4D3D-8139-A2A0971BCB52}" destId="{97699127-60C8-42DB-B953-CEA4BCB08D9D}" srcOrd="2" destOrd="0" presId="urn:microsoft.com/office/officeart/2009/3/layout/StepUpProcess"/>
    <dgm:cxn modelId="{800F6043-F4BE-4D49-B9F2-290CC41CCAEA}" type="presParOf" srcId="{97699127-60C8-42DB-B953-CEA4BCB08D9D}" destId="{47A4C620-2514-480A-AE8F-7426A4EBBD47}" srcOrd="0" destOrd="0" presId="urn:microsoft.com/office/officeart/2009/3/layout/StepUpProcess"/>
    <dgm:cxn modelId="{FC94D3CA-63D4-416E-9EAB-2D527CB0DAE0}" type="presParOf" srcId="{97699127-60C8-42DB-B953-CEA4BCB08D9D}" destId="{BFA0D683-53CB-4809-A6E4-7BAD74F3FDDA}" srcOrd="1" destOrd="0" presId="urn:microsoft.com/office/officeart/2009/3/layout/StepUpProcess"/>
    <dgm:cxn modelId="{9A1A9D3F-AE28-4701-8270-835B32DC55BF}" type="presParOf" srcId="{97699127-60C8-42DB-B953-CEA4BCB08D9D}" destId="{BB0CDDF2-CC1A-4BFB-8FA8-4890AE72476E}" srcOrd="2" destOrd="0" presId="urn:microsoft.com/office/officeart/2009/3/layout/StepUpProcess"/>
    <dgm:cxn modelId="{5BCC7A93-8F57-4FEE-8F5F-D15129E8AD77}" type="presParOf" srcId="{DB9C511B-DEF4-4D3D-8139-A2A0971BCB52}" destId="{5B75EB80-944C-4333-A396-34707D943EFA}" srcOrd="3" destOrd="0" presId="urn:microsoft.com/office/officeart/2009/3/layout/StepUpProcess"/>
    <dgm:cxn modelId="{2384A975-EE3D-4BF5-9FB5-6E44B80BE249}" type="presParOf" srcId="{5B75EB80-944C-4333-A396-34707D943EFA}" destId="{1F4C0913-3E28-4348-8DBC-67691A3081E1}" srcOrd="0" destOrd="0" presId="urn:microsoft.com/office/officeart/2009/3/layout/StepUpProcess"/>
    <dgm:cxn modelId="{0FE69685-EF7A-43D7-8F47-06AEB0B7601E}" type="presParOf" srcId="{DB9C511B-DEF4-4D3D-8139-A2A0971BCB52}" destId="{4DBC001E-1D77-40B3-B444-A26AA06161E9}" srcOrd="4" destOrd="0" presId="urn:microsoft.com/office/officeart/2009/3/layout/StepUpProcess"/>
    <dgm:cxn modelId="{C17AED50-EEF7-4DA4-B70B-EDC8BB672B39}" type="presParOf" srcId="{4DBC001E-1D77-40B3-B444-A26AA06161E9}" destId="{28FAA7D6-1C88-492D-9A86-EFAF4F974A1A}" srcOrd="0" destOrd="0" presId="urn:microsoft.com/office/officeart/2009/3/layout/StepUpProcess"/>
    <dgm:cxn modelId="{414C69D4-5FB6-4A84-AB67-7826A16E787D}" type="presParOf" srcId="{4DBC001E-1D77-40B3-B444-A26AA06161E9}" destId="{32FAE92D-2E03-4C11-9CDD-F00BEF1391FE}" srcOrd="1" destOrd="0" presId="urn:microsoft.com/office/officeart/2009/3/layout/StepUpProcess"/>
    <dgm:cxn modelId="{DA1ACD32-A69C-4B86-9191-22D3854E1533}" type="presParOf" srcId="{4DBC001E-1D77-40B3-B444-A26AA06161E9}" destId="{12CC0F69-AFCD-4153-BCDD-A5990FA3480E}" srcOrd="2" destOrd="0" presId="urn:microsoft.com/office/officeart/2009/3/layout/StepUpProcess"/>
    <dgm:cxn modelId="{8F0213FF-443A-4E82-A8B6-C7CCDA7FEF37}" type="presParOf" srcId="{DB9C511B-DEF4-4D3D-8139-A2A0971BCB52}" destId="{48205EF4-283C-4FE0-A30C-632F037DCBFC}" srcOrd="5" destOrd="0" presId="urn:microsoft.com/office/officeart/2009/3/layout/StepUpProcess"/>
    <dgm:cxn modelId="{90DE30FB-8AEC-4E28-B677-85C521763A8A}" type="presParOf" srcId="{48205EF4-283C-4FE0-A30C-632F037DCBFC}" destId="{8E6AB65B-8EC5-4C04-B8B5-87A7088C50E3}" srcOrd="0" destOrd="0" presId="urn:microsoft.com/office/officeart/2009/3/layout/StepUpProcess"/>
    <dgm:cxn modelId="{7BD6C19B-2ADD-470A-A387-BD1B34E858C7}" type="presParOf" srcId="{DB9C511B-DEF4-4D3D-8139-A2A0971BCB52}" destId="{2ED84C0C-10FA-4B30-9EBD-822E1754A312}" srcOrd="6" destOrd="0" presId="urn:microsoft.com/office/officeart/2009/3/layout/StepUpProcess"/>
    <dgm:cxn modelId="{35959F1F-48C3-4EBE-985D-4304C49CD656}" type="presParOf" srcId="{2ED84C0C-10FA-4B30-9EBD-822E1754A312}" destId="{D08FA7E2-089A-417A-85DC-9DB9D7B3BEF2}" srcOrd="0" destOrd="0" presId="urn:microsoft.com/office/officeart/2009/3/layout/StepUpProcess"/>
    <dgm:cxn modelId="{2494BBE4-A6DE-46C1-8A88-2F3D3E400B12}" type="presParOf" srcId="{2ED84C0C-10FA-4B30-9EBD-822E1754A312}" destId="{9147D035-9039-43A6-8F76-DE6F70BFF77C}" srcOrd="1" destOrd="0" presId="urn:microsoft.com/office/officeart/2009/3/layout/StepUpProcess"/>
    <dgm:cxn modelId="{38375915-D5DF-45DF-BB7C-74A81596EB3E}" type="presParOf" srcId="{2ED84C0C-10FA-4B30-9EBD-822E1754A312}" destId="{F7B18CC1-B8FF-43D8-9794-63C1AA361ADE}" srcOrd="2" destOrd="0" presId="urn:microsoft.com/office/officeart/2009/3/layout/StepUpProcess"/>
    <dgm:cxn modelId="{6C339354-9AEB-438F-A206-8EE5833AC1F1}" type="presParOf" srcId="{DB9C511B-DEF4-4D3D-8139-A2A0971BCB52}" destId="{E0AD12A2-F0AE-4044-8A59-1A50A0A7048C}" srcOrd="7" destOrd="0" presId="urn:microsoft.com/office/officeart/2009/3/layout/StepUpProcess"/>
    <dgm:cxn modelId="{74DBBF7B-9B65-4CE5-AB46-81224DF0627D}" type="presParOf" srcId="{E0AD12A2-F0AE-4044-8A59-1A50A0A7048C}" destId="{A88C3BF3-8555-4BFF-A1E8-499D44DE927B}" srcOrd="0" destOrd="0" presId="urn:microsoft.com/office/officeart/2009/3/layout/StepUpProcess"/>
    <dgm:cxn modelId="{5AE23AA4-B06E-4C50-9C82-7B0067470CDF}" type="presParOf" srcId="{DB9C511B-DEF4-4D3D-8139-A2A0971BCB52}" destId="{6FB9DF29-89D5-4855-8693-12D511A1D75E}" srcOrd="8" destOrd="0" presId="urn:microsoft.com/office/officeart/2009/3/layout/StepUpProcess"/>
    <dgm:cxn modelId="{B268CDE6-C10E-4EB1-923F-FFE57761CB4C}" type="presParOf" srcId="{6FB9DF29-89D5-4855-8693-12D511A1D75E}" destId="{93D0ECC8-B7E3-412B-A792-2246A3DFFCB5}" srcOrd="0" destOrd="0" presId="urn:microsoft.com/office/officeart/2009/3/layout/StepUpProcess"/>
    <dgm:cxn modelId="{59A815BA-C002-4556-8C8D-C6C1AF54B619}" type="presParOf" srcId="{6FB9DF29-89D5-4855-8693-12D511A1D75E}" destId="{7F852DAD-2FB3-4739-A15A-BCCEE21ABA7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8E81A-E45C-4425-BCDF-7FA81063888A}"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n-US"/>
        </a:p>
      </dgm:t>
    </dgm:pt>
    <dgm:pt modelId="{2430CE4C-71A3-46AA-A5B1-92BFDC3FA3A8}">
      <dgm:prSet/>
      <dgm:spPr/>
      <dgm:t>
        <a:bodyPr/>
        <a:lstStyle/>
        <a:p>
          <a:pPr rtl="0"/>
          <a:r>
            <a:rPr lang="en-US" dirty="0" smtClean="0"/>
            <a:t>Debt Ratings</a:t>
          </a:r>
          <a:endParaRPr lang="en-US" dirty="0"/>
        </a:p>
      </dgm:t>
    </dgm:pt>
    <dgm:pt modelId="{FF57D8F9-BAFB-494E-B5AC-98BAB27140C4}" type="parTrans" cxnId="{F58FFADF-4803-4868-B0AA-8F40B4F15A64}">
      <dgm:prSet/>
      <dgm:spPr/>
      <dgm:t>
        <a:bodyPr/>
        <a:lstStyle/>
        <a:p>
          <a:endParaRPr lang="en-US"/>
        </a:p>
      </dgm:t>
    </dgm:pt>
    <dgm:pt modelId="{1C0068A6-D73F-4885-9BDC-6C9EC1E86A57}" type="sibTrans" cxnId="{F58FFADF-4803-4868-B0AA-8F40B4F15A64}">
      <dgm:prSet/>
      <dgm:spPr/>
      <dgm:t>
        <a:bodyPr/>
        <a:lstStyle/>
        <a:p>
          <a:endParaRPr lang="en-US"/>
        </a:p>
      </dgm:t>
    </dgm:pt>
    <dgm:pt modelId="{C107BCD8-ACC2-4F76-8A41-2236A29DC98A}">
      <dgm:prSet/>
      <dgm:spPr/>
      <dgm:t>
        <a:bodyPr/>
        <a:lstStyle/>
        <a:p>
          <a:pPr rtl="0"/>
          <a:r>
            <a:rPr lang="en-US" dirty="0" smtClean="0"/>
            <a:t>Factors to Consider</a:t>
          </a:r>
          <a:endParaRPr lang="en-US" dirty="0"/>
        </a:p>
      </dgm:t>
    </dgm:pt>
    <dgm:pt modelId="{381B4C61-DF54-4B5C-837C-701DCF215845}" type="parTrans" cxnId="{356F7B70-AFE8-4EAB-99AD-7B0F0521C662}">
      <dgm:prSet/>
      <dgm:spPr/>
      <dgm:t>
        <a:bodyPr/>
        <a:lstStyle/>
        <a:p>
          <a:endParaRPr lang="en-US"/>
        </a:p>
      </dgm:t>
    </dgm:pt>
    <dgm:pt modelId="{61BCD09E-3F13-49C1-9859-A17EE8D42F0B}" type="sibTrans" cxnId="{356F7B70-AFE8-4EAB-99AD-7B0F0521C662}">
      <dgm:prSet/>
      <dgm:spPr/>
      <dgm:t>
        <a:bodyPr/>
        <a:lstStyle/>
        <a:p>
          <a:endParaRPr lang="en-US"/>
        </a:p>
      </dgm:t>
    </dgm:pt>
    <dgm:pt modelId="{FC66BDF1-E25F-4369-B06C-D20F86CB804C}">
      <dgm:prSet/>
      <dgm:spPr/>
      <dgm:t>
        <a:bodyPr/>
        <a:lstStyle/>
        <a:p>
          <a:pPr rtl="0"/>
          <a:r>
            <a:rPr lang="en-US" dirty="0" smtClean="0"/>
            <a:t>Leverage in an International Setting</a:t>
          </a:r>
          <a:endParaRPr lang="en-US" dirty="0"/>
        </a:p>
      </dgm:t>
    </dgm:pt>
    <dgm:pt modelId="{226AB14C-8670-4AA3-B562-173BBC68CCFE}" type="parTrans" cxnId="{BF818997-FC3D-4BDD-98DE-0313020D67B1}">
      <dgm:prSet/>
      <dgm:spPr/>
      <dgm:t>
        <a:bodyPr/>
        <a:lstStyle/>
        <a:p>
          <a:endParaRPr lang="en-US"/>
        </a:p>
      </dgm:t>
    </dgm:pt>
    <dgm:pt modelId="{054F7E76-AD7C-45FE-8947-A13BC8EAE2DF}" type="sibTrans" cxnId="{BF818997-FC3D-4BDD-98DE-0313020D67B1}">
      <dgm:prSet/>
      <dgm:spPr/>
      <dgm:t>
        <a:bodyPr/>
        <a:lstStyle/>
        <a:p>
          <a:endParaRPr lang="en-US"/>
        </a:p>
      </dgm:t>
    </dgm:pt>
    <dgm:pt modelId="{715C9A0A-D13F-4738-B902-81A738F45DB0}" type="pres">
      <dgm:prSet presAssocID="{BD18E81A-E45C-4425-BCDF-7FA81063888A}" presName="Name0" presStyleCnt="0">
        <dgm:presLayoutVars>
          <dgm:dir/>
          <dgm:animLvl val="lvl"/>
          <dgm:resizeHandles val="exact"/>
        </dgm:presLayoutVars>
      </dgm:prSet>
      <dgm:spPr/>
      <dgm:t>
        <a:bodyPr/>
        <a:lstStyle/>
        <a:p>
          <a:endParaRPr lang="en-US"/>
        </a:p>
      </dgm:t>
    </dgm:pt>
    <dgm:pt modelId="{71BE48E9-4B32-4ED8-9F18-AED7733D802B}" type="pres">
      <dgm:prSet presAssocID="{2430CE4C-71A3-46AA-A5B1-92BFDC3FA3A8}" presName="linNode" presStyleCnt="0"/>
      <dgm:spPr/>
    </dgm:pt>
    <dgm:pt modelId="{598A038F-A7D3-41F0-B193-DD52FFB77959}" type="pres">
      <dgm:prSet presAssocID="{2430CE4C-71A3-46AA-A5B1-92BFDC3FA3A8}" presName="parentText" presStyleLbl="node1" presStyleIdx="0" presStyleCnt="3">
        <dgm:presLayoutVars>
          <dgm:chMax val="1"/>
          <dgm:bulletEnabled val="1"/>
        </dgm:presLayoutVars>
      </dgm:prSet>
      <dgm:spPr/>
      <dgm:t>
        <a:bodyPr/>
        <a:lstStyle/>
        <a:p>
          <a:endParaRPr lang="en-US"/>
        </a:p>
      </dgm:t>
    </dgm:pt>
    <dgm:pt modelId="{5D79112E-5026-4325-B657-DB38E221FD52}" type="pres">
      <dgm:prSet presAssocID="{1C0068A6-D73F-4885-9BDC-6C9EC1E86A57}" presName="sp" presStyleCnt="0"/>
      <dgm:spPr/>
    </dgm:pt>
    <dgm:pt modelId="{90F44075-5D5E-49D1-A5D0-53F7D33A4A59}" type="pres">
      <dgm:prSet presAssocID="{C107BCD8-ACC2-4F76-8A41-2236A29DC98A}" presName="linNode" presStyleCnt="0"/>
      <dgm:spPr/>
    </dgm:pt>
    <dgm:pt modelId="{5CA6ADB6-48CD-4663-A98C-920E283AF3B5}" type="pres">
      <dgm:prSet presAssocID="{C107BCD8-ACC2-4F76-8A41-2236A29DC98A}" presName="parentText" presStyleLbl="node1" presStyleIdx="1" presStyleCnt="3">
        <dgm:presLayoutVars>
          <dgm:chMax val="1"/>
          <dgm:bulletEnabled val="1"/>
        </dgm:presLayoutVars>
      </dgm:prSet>
      <dgm:spPr/>
      <dgm:t>
        <a:bodyPr/>
        <a:lstStyle/>
        <a:p>
          <a:endParaRPr lang="en-US"/>
        </a:p>
      </dgm:t>
    </dgm:pt>
    <dgm:pt modelId="{D0F53606-60F4-420B-9526-07C293E333F7}" type="pres">
      <dgm:prSet presAssocID="{61BCD09E-3F13-49C1-9859-A17EE8D42F0B}" presName="sp" presStyleCnt="0"/>
      <dgm:spPr/>
    </dgm:pt>
    <dgm:pt modelId="{29FF1181-C999-4D59-9ECA-5518EDFA1C45}" type="pres">
      <dgm:prSet presAssocID="{FC66BDF1-E25F-4369-B06C-D20F86CB804C}" presName="linNode" presStyleCnt="0"/>
      <dgm:spPr/>
    </dgm:pt>
    <dgm:pt modelId="{869558BF-7028-4459-A6BE-C4B5D0393F5D}" type="pres">
      <dgm:prSet presAssocID="{FC66BDF1-E25F-4369-B06C-D20F86CB804C}" presName="parentText" presStyleLbl="node1" presStyleIdx="2" presStyleCnt="3">
        <dgm:presLayoutVars>
          <dgm:chMax val="1"/>
          <dgm:bulletEnabled val="1"/>
        </dgm:presLayoutVars>
      </dgm:prSet>
      <dgm:spPr/>
      <dgm:t>
        <a:bodyPr/>
        <a:lstStyle/>
        <a:p>
          <a:endParaRPr lang="en-US"/>
        </a:p>
      </dgm:t>
    </dgm:pt>
  </dgm:ptLst>
  <dgm:cxnLst>
    <dgm:cxn modelId="{21A35B2B-7B01-4A35-80D0-DE02C4819312}" type="presOf" srcId="{BD18E81A-E45C-4425-BCDF-7FA81063888A}" destId="{715C9A0A-D13F-4738-B902-81A738F45DB0}" srcOrd="0" destOrd="0" presId="urn:microsoft.com/office/officeart/2005/8/layout/vList5"/>
    <dgm:cxn modelId="{DEA2215A-A39C-409F-8306-79BC177C7890}" type="presOf" srcId="{2430CE4C-71A3-46AA-A5B1-92BFDC3FA3A8}" destId="{598A038F-A7D3-41F0-B193-DD52FFB77959}" srcOrd="0" destOrd="0" presId="urn:microsoft.com/office/officeart/2005/8/layout/vList5"/>
    <dgm:cxn modelId="{BF818997-FC3D-4BDD-98DE-0313020D67B1}" srcId="{BD18E81A-E45C-4425-BCDF-7FA81063888A}" destId="{FC66BDF1-E25F-4369-B06C-D20F86CB804C}" srcOrd="2" destOrd="0" parTransId="{226AB14C-8670-4AA3-B562-173BBC68CCFE}" sibTransId="{054F7E76-AD7C-45FE-8947-A13BC8EAE2DF}"/>
    <dgm:cxn modelId="{B849C054-8A3C-4045-8520-15AF605F687D}" type="presOf" srcId="{C107BCD8-ACC2-4F76-8A41-2236A29DC98A}" destId="{5CA6ADB6-48CD-4663-A98C-920E283AF3B5}" srcOrd="0" destOrd="0" presId="urn:microsoft.com/office/officeart/2005/8/layout/vList5"/>
    <dgm:cxn modelId="{F58FFADF-4803-4868-B0AA-8F40B4F15A64}" srcId="{BD18E81A-E45C-4425-BCDF-7FA81063888A}" destId="{2430CE4C-71A3-46AA-A5B1-92BFDC3FA3A8}" srcOrd="0" destOrd="0" parTransId="{FF57D8F9-BAFB-494E-B5AC-98BAB27140C4}" sibTransId="{1C0068A6-D73F-4885-9BDC-6C9EC1E86A57}"/>
    <dgm:cxn modelId="{678960F1-0688-4D1A-9F85-F1165134CE9E}" type="presOf" srcId="{FC66BDF1-E25F-4369-B06C-D20F86CB804C}" destId="{869558BF-7028-4459-A6BE-C4B5D0393F5D}" srcOrd="0" destOrd="0" presId="urn:microsoft.com/office/officeart/2005/8/layout/vList5"/>
    <dgm:cxn modelId="{356F7B70-AFE8-4EAB-99AD-7B0F0521C662}" srcId="{BD18E81A-E45C-4425-BCDF-7FA81063888A}" destId="{C107BCD8-ACC2-4F76-8A41-2236A29DC98A}" srcOrd="1" destOrd="0" parTransId="{381B4C61-DF54-4B5C-837C-701DCF215845}" sibTransId="{61BCD09E-3F13-49C1-9859-A17EE8D42F0B}"/>
    <dgm:cxn modelId="{BA7B0C1A-C7A8-4484-A852-630DB0516BC0}" type="presParOf" srcId="{715C9A0A-D13F-4738-B902-81A738F45DB0}" destId="{71BE48E9-4B32-4ED8-9F18-AED7733D802B}" srcOrd="0" destOrd="0" presId="urn:microsoft.com/office/officeart/2005/8/layout/vList5"/>
    <dgm:cxn modelId="{C6AC5FF2-C356-44A2-980B-81B0436978CD}" type="presParOf" srcId="{71BE48E9-4B32-4ED8-9F18-AED7733D802B}" destId="{598A038F-A7D3-41F0-B193-DD52FFB77959}" srcOrd="0" destOrd="0" presId="urn:microsoft.com/office/officeart/2005/8/layout/vList5"/>
    <dgm:cxn modelId="{B84B7999-D259-475F-B110-13EBF8139061}" type="presParOf" srcId="{715C9A0A-D13F-4738-B902-81A738F45DB0}" destId="{5D79112E-5026-4325-B657-DB38E221FD52}" srcOrd="1" destOrd="0" presId="urn:microsoft.com/office/officeart/2005/8/layout/vList5"/>
    <dgm:cxn modelId="{DB689204-5C66-4C52-89D8-74BD84ED0A47}" type="presParOf" srcId="{715C9A0A-D13F-4738-B902-81A738F45DB0}" destId="{90F44075-5D5E-49D1-A5D0-53F7D33A4A59}" srcOrd="2" destOrd="0" presId="urn:microsoft.com/office/officeart/2005/8/layout/vList5"/>
    <dgm:cxn modelId="{E4FDB7DE-CB69-455E-BA43-B0B4E4D3ED26}" type="presParOf" srcId="{90F44075-5D5E-49D1-A5D0-53F7D33A4A59}" destId="{5CA6ADB6-48CD-4663-A98C-920E283AF3B5}" srcOrd="0" destOrd="0" presId="urn:microsoft.com/office/officeart/2005/8/layout/vList5"/>
    <dgm:cxn modelId="{81D3D99E-7FD4-4963-B2F6-779F83898EAC}" type="presParOf" srcId="{715C9A0A-D13F-4738-B902-81A738F45DB0}" destId="{D0F53606-60F4-420B-9526-07C293E333F7}" srcOrd="3" destOrd="0" presId="urn:microsoft.com/office/officeart/2005/8/layout/vList5"/>
    <dgm:cxn modelId="{0FD8C994-9926-4CDD-AEAD-5A45AA5B8D12}" type="presParOf" srcId="{715C9A0A-D13F-4738-B902-81A738F45DB0}" destId="{29FF1181-C999-4D59-9ECA-5518EDFA1C45}" srcOrd="4" destOrd="0" presId="urn:microsoft.com/office/officeart/2005/8/layout/vList5"/>
    <dgm:cxn modelId="{142C7B51-461E-4BB1-8561-681BC21D09EE}" type="presParOf" srcId="{29FF1181-C999-4D59-9ECA-5518EDFA1C45}" destId="{869558BF-7028-4459-A6BE-C4B5D0393F5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3A60E-6620-44BF-B668-0B203F8BD57A}">
      <dsp:nvSpPr>
        <dsp:cNvPr id="0" name=""/>
        <dsp:cNvSpPr/>
      </dsp:nvSpPr>
      <dsp:spPr>
        <a:xfrm rot="5400000">
          <a:off x="429379" y="1339476"/>
          <a:ext cx="899201" cy="1496251"/>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miter lim="800000"/>
        </a:ln>
        <a:effectLst/>
      </dsp:spPr>
      <dsp:style>
        <a:lnRef idx="1">
          <a:scrgbClr r="0" g="0" b="0"/>
        </a:lnRef>
        <a:fillRef idx="3">
          <a:scrgbClr r="0" g="0" b="0"/>
        </a:fillRef>
        <a:effectRef idx="3">
          <a:scrgbClr r="0" g="0" b="0"/>
        </a:effectRef>
        <a:fontRef idx="minor">
          <a:schemeClr val="lt1"/>
        </a:fontRef>
      </dsp:style>
    </dsp:sp>
    <dsp:sp modelId="{6C9DCC7D-FD0A-40FE-855E-47216009D46C}">
      <dsp:nvSpPr>
        <dsp:cNvPr id="0" name=""/>
        <dsp:cNvSpPr/>
      </dsp:nvSpPr>
      <dsp:spPr>
        <a:xfrm>
          <a:off x="279280" y="1786533"/>
          <a:ext cx="1350824" cy="1184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Capital Structure Irrelevance</a:t>
          </a:r>
          <a:endParaRPr lang="en-US" sz="1700" kern="1200" dirty="0"/>
        </a:p>
      </dsp:txBody>
      <dsp:txXfrm>
        <a:off x="279280" y="1786533"/>
        <a:ext cx="1350824" cy="1184076"/>
      </dsp:txXfrm>
    </dsp:sp>
    <dsp:sp modelId="{2563F5D1-2152-4767-A4A1-3BB9C04776D3}">
      <dsp:nvSpPr>
        <dsp:cNvPr id="0" name=""/>
        <dsp:cNvSpPr/>
      </dsp:nvSpPr>
      <dsp:spPr>
        <a:xfrm>
          <a:off x="1375232" y="1229321"/>
          <a:ext cx="254872" cy="254872"/>
        </a:xfrm>
        <a:prstGeom prst="triangle">
          <a:avLst>
            <a:gd name="adj" fmla="val 100000"/>
          </a:avLst>
        </a:prstGeom>
        <a:solidFill>
          <a:schemeClr val="accent3">
            <a:hueOff val="400300"/>
            <a:satOff val="4903"/>
            <a:lumOff val="-3652"/>
            <a:alphaOff val="0"/>
          </a:schemeClr>
        </a:solidFill>
        <a:ln w="12700" cap="flat" cmpd="sng" algn="ctr">
          <a:solidFill>
            <a:schemeClr val="accent3">
              <a:hueOff val="400300"/>
              <a:satOff val="4903"/>
              <a:lumOff val="-3652"/>
              <a:alphaOff val="0"/>
            </a:schemeClr>
          </a:solidFill>
          <a:miter lim="800000"/>
        </a:ln>
        <a:effectLst/>
      </dsp:spPr>
      <dsp:style>
        <a:lnRef idx="1">
          <a:scrgbClr r="0" g="0" b="0"/>
        </a:lnRef>
        <a:fillRef idx="3">
          <a:scrgbClr r="0" g="0" b="0"/>
        </a:fillRef>
        <a:effectRef idx="3">
          <a:scrgbClr r="0" g="0" b="0"/>
        </a:effectRef>
        <a:fontRef idx="minor">
          <a:schemeClr val="lt1"/>
        </a:fontRef>
      </dsp:style>
    </dsp:sp>
    <dsp:sp modelId="{47A4C620-2514-480A-AE8F-7426A4EBBD47}">
      <dsp:nvSpPr>
        <dsp:cNvPr id="0" name=""/>
        <dsp:cNvSpPr/>
      </dsp:nvSpPr>
      <dsp:spPr>
        <a:xfrm rot="5400000">
          <a:off x="2083052" y="930273"/>
          <a:ext cx="899201" cy="1496251"/>
        </a:xfrm>
        <a:prstGeom prst="corner">
          <a:avLst>
            <a:gd name="adj1" fmla="val 16120"/>
            <a:gd name="adj2" fmla="val 16110"/>
          </a:avLst>
        </a:prstGeom>
        <a:solidFill>
          <a:schemeClr val="accent3">
            <a:hueOff val="800601"/>
            <a:satOff val="9807"/>
            <a:lumOff val="-7304"/>
            <a:alphaOff val="0"/>
          </a:schemeClr>
        </a:solidFill>
        <a:ln w="12700" cap="flat" cmpd="sng" algn="ctr">
          <a:solidFill>
            <a:schemeClr val="accent3">
              <a:hueOff val="800601"/>
              <a:satOff val="9807"/>
              <a:lumOff val="-7304"/>
              <a:alphaOff val="0"/>
            </a:schemeClr>
          </a:solidFill>
          <a:miter lim="800000"/>
        </a:ln>
        <a:effectLst/>
      </dsp:spPr>
      <dsp:style>
        <a:lnRef idx="1">
          <a:scrgbClr r="0" g="0" b="0"/>
        </a:lnRef>
        <a:fillRef idx="3">
          <a:scrgbClr r="0" g="0" b="0"/>
        </a:fillRef>
        <a:effectRef idx="3">
          <a:scrgbClr r="0" g="0" b="0"/>
        </a:effectRef>
        <a:fontRef idx="minor">
          <a:schemeClr val="lt1"/>
        </a:fontRef>
      </dsp:style>
    </dsp:sp>
    <dsp:sp modelId="{BFA0D683-53CB-4809-A6E4-7BAD74F3FDDA}">
      <dsp:nvSpPr>
        <dsp:cNvPr id="0" name=""/>
        <dsp:cNvSpPr/>
      </dsp:nvSpPr>
      <dsp:spPr>
        <a:xfrm>
          <a:off x="1932953" y="1377330"/>
          <a:ext cx="1350824" cy="1184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Benefit from Tax Deductibility of Interest</a:t>
          </a:r>
          <a:endParaRPr lang="en-US" sz="1700" kern="1200" dirty="0"/>
        </a:p>
      </dsp:txBody>
      <dsp:txXfrm>
        <a:off x="1932953" y="1377330"/>
        <a:ext cx="1350824" cy="1184076"/>
      </dsp:txXfrm>
    </dsp:sp>
    <dsp:sp modelId="{BB0CDDF2-CC1A-4BFB-8FA8-4890AE72476E}">
      <dsp:nvSpPr>
        <dsp:cNvPr id="0" name=""/>
        <dsp:cNvSpPr/>
      </dsp:nvSpPr>
      <dsp:spPr>
        <a:xfrm>
          <a:off x="3028904" y="820118"/>
          <a:ext cx="254872" cy="254872"/>
        </a:xfrm>
        <a:prstGeom prst="triangle">
          <a:avLst>
            <a:gd name="adj" fmla="val 100000"/>
          </a:avLst>
        </a:prstGeom>
        <a:solidFill>
          <a:schemeClr val="accent3">
            <a:hueOff val="1200901"/>
            <a:satOff val="14710"/>
            <a:lumOff val="-10956"/>
            <a:alphaOff val="0"/>
          </a:schemeClr>
        </a:solidFill>
        <a:ln w="12700" cap="flat" cmpd="sng" algn="ctr">
          <a:solidFill>
            <a:schemeClr val="accent3">
              <a:hueOff val="1200901"/>
              <a:satOff val="14710"/>
              <a:lumOff val="-10956"/>
              <a:alphaOff val="0"/>
            </a:schemeClr>
          </a:solidFill>
          <a:miter lim="800000"/>
        </a:ln>
        <a:effectLst/>
      </dsp:spPr>
      <dsp:style>
        <a:lnRef idx="1">
          <a:scrgbClr r="0" g="0" b="0"/>
        </a:lnRef>
        <a:fillRef idx="3">
          <a:scrgbClr r="0" g="0" b="0"/>
        </a:fillRef>
        <a:effectRef idx="3">
          <a:scrgbClr r="0" g="0" b="0"/>
        </a:effectRef>
        <a:fontRef idx="minor">
          <a:schemeClr val="lt1"/>
        </a:fontRef>
      </dsp:style>
    </dsp:sp>
    <dsp:sp modelId="{28FAA7D6-1C88-492D-9A86-EFAF4F974A1A}">
      <dsp:nvSpPr>
        <dsp:cNvPr id="0" name=""/>
        <dsp:cNvSpPr/>
      </dsp:nvSpPr>
      <dsp:spPr>
        <a:xfrm rot="5400000">
          <a:off x="3736724" y="521070"/>
          <a:ext cx="899201" cy="1496251"/>
        </a:xfrm>
        <a:prstGeom prst="corner">
          <a:avLst>
            <a:gd name="adj1" fmla="val 16120"/>
            <a:gd name="adj2" fmla="val 16110"/>
          </a:avLst>
        </a:prstGeom>
        <a:solidFill>
          <a:schemeClr val="accent3">
            <a:hueOff val="1601202"/>
            <a:satOff val="19614"/>
            <a:lumOff val="-14609"/>
            <a:alphaOff val="0"/>
          </a:schemeClr>
        </a:solidFill>
        <a:ln w="12700" cap="flat" cmpd="sng" algn="ctr">
          <a:solidFill>
            <a:schemeClr val="accent3">
              <a:hueOff val="1601202"/>
              <a:satOff val="19614"/>
              <a:lumOff val="-14609"/>
              <a:alphaOff val="0"/>
            </a:schemeClr>
          </a:solidFill>
          <a:miter lim="800000"/>
        </a:ln>
        <a:effectLst/>
      </dsp:spPr>
      <dsp:style>
        <a:lnRef idx="1">
          <a:scrgbClr r="0" g="0" b="0"/>
        </a:lnRef>
        <a:fillRef idx="3">
          <a:scrgbClr r="0" g="0" b="0"/>
        </a:fillRef>
        <a:effectRef idx="3">
          <a:scrgbClr r="0" g="0" b="0"/>
        </a:effectRef>
        <a:fontRef idx="minor">
          <a:schemeClr val="lt1"/>
        </a:fontRef>
      </dsp:style>
    </dsp:sp>
    <dsp:sp modelId="{32FAE92D-2E03-4C11-9CDD-F00BEF1391FE}">
      <dsp:nvSpPr>
        <dsp:cNvPr id="0" name=""/>
        <dsp:cNvSpPr/>
      </dsp:nvSpPr>
      <dsp:spPr>
        <a:xfrm>
          <a:off x="3586625" y="968127"/>
          <a:ext cx="1350824" cy="1184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Costs of Financial Distress</a:t>
          </a:r>
          <a:endParaRPr lang="en-US" sz="1700" kern="1200" dirty="0"/>
        </a:p>
      </dsp:txBody>
      <dsp:txXfrm>
        <a:off x="3586625" y="968127"/>
        <a:ext cx="1350824" cy="1184076"/>
      </dsp:txXfrm>
    </dsp:sp>
    <dsp:sp modelId="{12CC0F69-AFCD-4153-BCDD-A5990FA3480E}">
      <dsp:nvSpPr>
        <dsp:cNvPr id="0" name=""/>
        <dsp:cNvSpPr/>
      </dsp:nvSpPr>
      <dsp:spPr>
        <a:xfrm>
          <a:off x="4682577" y="410915"/>
          <a:ext cx="254872" cy="254872"/>
        </a:xfrm>
        <a:prstGeom prst="triangle">
          <a:avLst>
            <a:gd name="adj" fmla="val 100000"/>
          </a:avLst>
        </a:prstGeom>
        <a:solidFill>
          <a:schemeClr val="accent3">
            <a:hueOff val="2001503"/>
            <a:satOff val="24517"/>
            <a:lumOff val="-18261"/>
            <a:alphaOff val="0"/>
          </a:schemeClr>
        </a:solidFill>
        <a:ln w="12700" cap="flat" cmpd="sng" algn="ctr">
          <a:solidFill>
            <a:schemeClr val="accent3">
              <a:hueOff val="2001503"/>
              <a:satOff val="24517"/>
              <a:lumOff val="-18261"/>
              <a:alphaOff val="0"/>
            </a:schemeClr>
          </a:solidFill>
          <a:miter lim="800000"/>
        </a:ln>
        <a:effectLst/>
      </dsp:spPr>
      <dsp:style>
        <a:lnRef idx="1">
          <a:scrgbClr r="0" g="0" b="0"/>
        </a:lnRef>
        <a:fillRef idx="3">
          <a:scrgbClr r="0" g="0" b="0"/>
        </a:fillRef>
        <a:effectRef idx="3">
          <a:scrgbClr r="0" g="0" b="0"/>
        </a:effectRef>
        <a:fontRef idx="minor">
          <a:schemeClr val="lt1"/>
        </a:fontRef>
      </dsp:style>
    </dsp:sp>
    <dsp:sp modelId="{D08FA7E2-089A-417A-85DC-9DB9D7B3BEF2}">
      <dsp:nvSpPr>
        <dsp:cNvPr id="0" name=""/>
        <dsp:cNvSpPr/>
      </dsp:nvSpPr>
      <dsp:spPr>
        <a:xfrm rot="5400000">
          <a:off x="5390397" y="111867"/>
          <a:ext cx="899201" cy="1496251"/>
        </a:xfrm>
        <a:prstGeom prst="corner">
          <a:avLst>
            <a:gd name="adj1" fmla="val 16120"/>
            <a:gd name="adj2" fmla="val 16110"/>
          </a:avLst>
        </a:prstGeom>
        <a:solidFill>
          <a:schemeClr val="accent3">
            <a:hueOff val="2401803"/>
            <a:satOff val="29421"/>
            <a:lumOff val="-21913"/>
            <a:alphaOff val="0"/>
          </a:schemeClr>
        </a:solidFill>
        <a:ln w="12700" cap="flat" cmpd="sng" algn="ctr">
          <a:solidFill>
            <a:schemeClr val="accent3">
              <a:hueOff val="2401803"/>
              <a:satOff val="29421"/>
              <a:lumOff val="-21913"/>
              <a:alphaOff val="0"/>
            </a:schemeClr>
          </a:solidFill>
          <a:miter lim="800000"/>
        </a:ln>
        <a:effectLst/>
      </dsp:spPr>
      <dsp:style>
        <a:lnRef idx="1">
          <a:scrgbClr r="0" g="0" b="0"/>
        </a:lnRef>
        <a:fillRef idx="3">
          <a:scrgbClr r="0" g="0" b="0"/>
        </a:fillRef>
        <a:effectRef idx="3">
          <a:scrgbClr r="0" g="0" b="0"/>
        </a:effectRef>
        <a:fontRef idx="minor">
          <a:schemeClr val="lt1"/>
        </a:fontRef>
      </dsp:style>
    </dsp:sp>
    <dsp:sp modelId="{9147D035-9039-43A6-8F76-DE6F70BFF77C}">
      <dsp:nvSpPr>
        <dsp:cNvPr id="0" name=""/>
        <dsp:cNvSpPr/>
      </dsp:nvSpPr>
      <dsp:spPr>
        <a:xfrm>
          <a:off x="5240298" y="558924"/>
          <a:ext cx="1350824" cy="1184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Agency Costs</a:t>
          </a:r>
          <a:endParaRPr lang="en-US" sz="1700" kern="1200" dirty="0"/>
        </a:p>
      </dsp:txBody>
      <dsp:txXfrm>
        <a:off x="5240298" y="558924"/>
        <a:ext cx="1350824" cy="1184076"/>
      </dsp:txXfrm>
    </dsp:sp>
    <dsp:sp modelId="{F7B18CC1-B8FF-43D8-9794-63C1AA361ADE}">
      <dsp:nvSpPr>
        <dsp:cNvPr id="0" name=""/>
        <dsp:cNvSpPr/>
      </dsp:nvSpPr>
      <dsp:spPr>
        <a:xfrm>
          <a:off x="6336250" y="1712"/>
          <a:ext cx="254872" cy="254872"/>
        </a:xfrm>
        <a:prstGeom prst="triangle">
          <a:avLst>
            <a:gd name="adj" fmla="val 100000"/>
          </a:avLst>
        </a:prstGeom>
        <a:solidFill>
          <a:schemeClr val="accent3">
            <a:hueOff val="2802103"/>
            <a:satOff val="34324"/>
            <a:lumOff val="-25565"/>
            <a:alphaOff val="0"/>
          </a:schemeClr>
        </a:solidFill>
        <a:ln w="12700" cap="flat" cmpd="sng" algn="ctr">
          <a:solidFill>
            <a:schemeClr val="accent3">
              <a:hueOff val="2802103"/>
              <a:satOff val="34324"/>
              <a:lumOff val="-25565"/>
              <a:alphaOff val="0"/>
            </a:schemeClr>
          </a:solidFill>
          <a:miter lim="800000"/>
        </a:ln>
        <a:effectLst/>
      </dsp:spPr>
      <dsp:style>
        <a:lnRef idx="1">
          <a:scrgbClr r="0" g="0" b="0"/>
        </a:lnRef>
        <a:fillRef idx="3">
          <a:scrgbClr r="0" g="0" b="0"/>
        </a:fillRef>
        <a:effectRef idx="3">
          <a:scrgbClr r="0" g="0" b="0"/>
        </a:effectRef>
        <a:fontRef idx="minor">
          <a:schemeClr val="lt1"/>
        </a:fontRef>
      </dsp:style>
    </dsp:sp>
    <dsp:sp modelId="{93D0ECC8-B7E3-412B-A792-2246A3DFFCB5}">
      <dsp:nvSpPr>
        <dsp:cNvPr id="0" name=""/>
        <dsp:cNvSpPr/>
      </dsp:nvSpPr>
      <dsp:spPr>
        <a:xfrm rot="5400000">
          <a:off x="7044070" y="-297334"/>
          <a:ext cx="899201" cy="1496251"/>
        </a:xfrm>
        <a:prstGeom prst="corner">
          <a:avLst>
            <a:gd name="adj1" fmla="val 16120"/>
            <a:gd name="adj2" fmla="val 16110"/>
          </a:avLst>
        </a:prstGeom>
        <a:solidFill>
          <a:schemeClr val="accent3">
            <a:hueOff val="3202404"/>
            <a:satOff val="39228"/>
            <a:lumOff val="-29217"/>
            <a:alphaOff val="0"/>
          </a:schemeClr>
        </a:solidFill>
        <a:ln w="12700" cap="flat" cmpd="sng" algn="ctr">
          <a:solidFill>
            <a:schemeClr val="accent3">
              <a:hueOff val="3202404"/>
              <a:satOff val="39228"/>
              <a:lumOff val="-29217"/>
              <a:alphaOff val="0"/>
            </a:schemeClr>
          </a:solidFill>
          <a:miter lim="800000"/>
        </a:ln>
        <a:effectLst/>
      </dsp:spPr>
      <dsp:style>
        <a:lnRef idx="1">
          <a:scrgbClr r="0" g="0" b="0"/>
        </a:lnRef>
        <a:fillRef idx="3">
          <a:scrgbClr r="0" g="0" b="0"/>
        </a:fillRef>
        <a:effectRef idx="3">
          <a:scrgbClr r="0" g="0" b="0"/>
        </a:effectRef>
        <a:fontRef idx="minor">
          <a:schemeClr val="lt1"/>
        </a:fontRef>
      </dsp:style>
    </dsp:sp>
    <dsp:sp modelId="{7F852DAD-2FB3-4739-A15A-BCCEE21ABA74}">
      <dsp:nvSpPr>
        <dsp:cNvPr id="0" name=""/>
        <dsp:cNvSpPr/>
      </dsp:nvSpPr>
      <dsp:spPr>
        <a:xfrm>
          <a:off x="6893971" y="149721"/>
          <a:ext cx="1350824" cy="1184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Costs of Asymmetric Information</a:t>
          </a:r>
          <a:endParaRPr lang="en-US" sz="1700" kern="1200" dirty="0"/>
        </a:p>
      </dsp:txBody>
      <dsp:txXfrm>
        <a:off x="6893971" y="149721"/>
        <a:ext cx="1350824" cy="1184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A038F-A7D3-41F0-B193-DD52FFB77959}">
      <dsp:nvSpPr>
        <dsp:cNvPr id="0" name=""/>
        <dsp:cNvSpPr/>
      </dsp:nvSpPr>
      <dsp:spPr>
        <a:xfrm>
          <a:off x="2680289" y="1376"/>
          <a:ext cx="3015325" cy="908596"/>
        </a:xfrm>
        <a:prstGeom prst="roundRect">
          <a:avLst/>
        </a:prstGeom>
        <a:solidFill>
          <a:schemeClr val="accent3">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Debt Ratings</a:t>
          </a:r>
          <a:endParaRPr lang="en-US" sz="2400" kern="1200" dirty="0"/>
        </a:p>
      </dsp:txBody>
      <dsp:txXfrm>
        <a:off x="2724643" y="45730"/>
        <a:ext cx="2926617" cy="819888"/>
      </dsp:txXfrm>
    </dsp:sp>
    <dsp:sp modelId="{5CA6ADB6-48CD-4663-A98C-920E283AF3B5}">
      <dsp:nvSpPr>
        <dsp:cNvPr id="0" name=""/>
        <dsp:cNvSpPr/>
      </dsp:nvSpPr>
      <dsp:spPr>
        <a:xfrm>
          <a:off x="2680289" y="955402"/>
          <a:ext cx="3015325" cy="908596"/>
        </a:xfrm>
        <a:prstGeom prst="roundRect">
          <a:avLst/>
        </a:prstGeom>
        <a:solidFill>
          <a:schemeClr val="accent3">
            <a:hueOff val="1601202"/>
            <a:satOff val="19614"/>
            <a:lumOff val="-14609"/>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Factors to Consider</a:t>
          </a:r>
          <a:endParaRPr lang="en-US" sz="2400" kern="1200" dirty="0"/>
        </a:p>
      </dsp:txBody>
      <dsp:txXfrm>
        <a:off x="2724643" y="999756"/>
        <a:ext cx="2926617" cy="819888"/>
      </dsp:txXfrm>
    </dsp:sp>
    <dsp:sp modelId="{869558BF-7028-4459-A6BE-C4B5D0393F5D}">
      <dsp:nvSpPr>
        <dsp:cNvPr id="0" name=""/>
        <dsp:cNvSpPr/>
      </dsp:nvSpPr>
      <dsp:spPr>
        <a:xfrm>
          <a:off x="2680289" y="1909428"/>
          <a:ext cx="3015325" cy="908596"/>
        </a:xfrm>
        <a:prstGeom prst="roundRect">
          <a:avLst/>
        </a:prstGeom>
        <a:solidFill>
          <a:schemeClr val="accent3">
            <a:hueOff val="3202404"/>
            <a:satOff val="39228"/>
            <a:lumOff val="-29217"/>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Leverage in an International Setting</a:t>
          </a:r>
          <a:endParaRPr lang="en-US" sz="2400" kern="1200" dirty="0"/>
        </a:p>
      </dsp:txBody>
      <dsp:txXfrm>
        <a:off x="2724643" y="1953782"/>
        <a:ext cx="2926617" cy="81988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0.54587</cdr:x>
      <cdr:y>0.17742</cdr:y>
    </cdr:from>
    <cdr:to>
      <cdr:x>0.54587</cdr:x>
      <cdr:y>0.59677</cdr:y>
    </cdr:to>
    <cdr:cxnSp macro="">
      <cdr:nvCxnSpPr>
        <cdr:cNvPr id="3" name="Straight Connector 2"/>
        <cdr:cNvCxnSpPr/>
      </cdr:nvCxnSpPr>
      <cdr:spPr>
        <a:xfrm xmlns:a="http://schemas.openxmlformats.org/drawingml/2006/main">
          <a:off x="4572000" y="838200"/>
          <a:ext cx="0" cy="1981200"/>
        </a:xfrm>
        <a:prstGeom xmlns:a="http://schemas.openxmlformats.org/drawingml/2006/main" prst="line">
          <a:avLst/>
        </a:prstGeom>
        <a:ln xmlns:a="http://schemas.openxmlformats.org/drawingml/2006/main" w="12700">
          <a:solidFill>
            <a:schemeClr val="tx2"/>
          </a:solidFill>
          <a:prstDash val="dash"/>
          <a:miter lim="800000"/>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DAEF2A-A3C2-4396-A632-62C6518C59D9}" type="datetimeFigureOut">
              <a:rPr lang="en-US"/>
              <a:t>7/17/2017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285DE7-15BC-4997-887D-47D87A7F3D59}" type="slidenum">
              <a:rPr/>
              <a:t>‹#›</a:t>
            </a:fld>
            <a:endParaRPr/>
          </a:p>
        </p:txBody>
      </p:sp>
    </p:spTree>
    <p:extLst>
      <p:ext uri="{BB962C8B-B14F-4D97-AF65-F5344CB8AC3E}">
        <p14:creationId xmlns:p14="http://schemas.microsoft.com/office/powerpoint/2010/main" val="130917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834A8-1C2E-429D-8B31-19C6635C9DA5}" type="datetimeFigureOut">
              <a:rPr lang="en-US"/>
              <a:t>7/17/2017</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F8672-8174-4157-9CD7-BC591DEEF2E8}" type="slidenum">
              <a:rPr/>
              <a:t>‹#›</a:t>
            </a:fld>
            <a:endParaRPr/>
          </a:p>
        </p:txBody>
      </p:sp>
    </p:spTree>
    <p:extLst>
      <p:ext uri="{BB962C8B-B14F-4D97-AF65-F5344CB8AC3E}">
        <p14:creationId xmlns:p14="http://schemas.microsoft.com/office/powerpoint/2010/main" val="414819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4F8672-8174-4157-9CD7-BC591DEEF2E8}" type="slidenum">
              <a:rPr lang="en-US" smtClean="0"/>
              <a:t>1</a:t>
            </a:fld>
            <a:endParaRPr lang="en-US"/>
          </a:p>
        </p:txBody>
      </p:sp>
    </p:spTree>
    <p:extLst>
      <p:ext uri="{BB962C8B-B14F-4D97-AF65-F5344CB8AC3E}">
        <p14:creationId xmlns:p14="http://schemas.microsoft.com/office/powerpoint/2010/main" val="1019788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the Modigliani–Miller propositions concerning capital structure, including the impact of leverage, taxes, financial distress, agency costs, and asymmetric information on a company’s cost of equity, cost of capital, and optimal capital structure.</a:t>
            </a:r>
          </a:p>
          <a:p>
            <a:r>
              <a:rPr lang="en-US" sz="1400" dirty="0" smtClean="0"/>
              <a:t>Page</a:t>
            </a:r>
            <a:r>
              <a:rPr lang="en-US" sz="1400" baseline="0" dirty="0" smtClean="0"/>
              <a:t> </a:t>
            </a:r>
            <a:r>
              <a:rPr lang="en-US" sz="1400" dirty="0" smtClean="0"/>
              <a:t>211–212</a:t>
            </a:r>
          </a:p>
          <a:p>
            <a:endParaRPr lang="en-US" sz="1400" dirty="0" smtClean="0"/>
          </a:p>
          <a:p>
            <a:r>
              <a:rPr lang="en-US" sz="1400" dirty="0" smtClean="0"/>
              <a:t>Agency Costs</a:t>
            </a:r>
          </a:p>
          <a:p>
            <a:endParaRPr lang="en-US" dirty="0" smtClean="0"/>
          </a:p>
          <a:p>
            <a:pPr marL="171450" lvl="0" indent="-171450">
              <a:buFont typeface="Arial" pitchFamily="34" charset="0"/>
              <a:buChar char="•"/>
            </a:pPr>
            <a:r>
              <a:rPr lang="en-US" dirty="0" smtClean="0"/>
              <a:t>Monitoring costs: </a:t>
            </a:r>
          </a:p>
          <a:p>
            <a:pPr marL="628650" lvl="1" indent="-171450">
              <a:buFont typeface="Arial" pitchFamily="34" charset="0"/>
              <a:buChar char="•"/>
            </a:pPr>
            <a:r>
              <a:rPr lang="en-US" dirty="0" smtClean="0"/>
              <a:t>Cost of the annual</a:t>
            </a:r>
            <a:r>
              <a:rPr lang="en-US" baseline="0" dirty="0" smtClean="0"/>
              <a:t> report</a:t>
            </a:r>
          </a:p>
          <a:p>
            <a:pPr marL="628650" lvl="1" indent="-171450">
              <a:buFont typeface="Arial" pitchFamily="34" charset="0"/>
              <a:buChar char="•"/>
            </a:pPr>
            <a:r>
              <a:rPr lang="en-US" baseline="0" dirty="0" smtClean="0"/>
              <a:t>Cost of independent auditors</a:t>
            </a:r>
          </a:p>
          <a:p>
            <a:pPr marL="628650" lvl="1" indent="-171450">
              <a:buFont typeface="Arial" pitchFamily="34" charset="0"/>
              <a:buChar char="•"/>
            </a:pPr>
            <a:r>
              <a:rPr lang="en-US" baseline="0" dirty="0" smtClean="0"/>
              <a:t>Cost of having securities rated</a:t>
            </a:r>
          </a:p>
          <a:p>
            <a:pPr marL="457200" lvl="1" indent="0">
              <a:buFont typeface="Arial" pitchFamily="34" charset="0"/>
              <a:buNone/>
            </a:pPr>
            <a:endParaRPr lang="en-US" dirty="0" smtClean="0"/>
          </a:p>
          <a:p>
            <a:pPr marL="171450" lvl="0" indent="-171450">
              <a:buFont typeface="Arial" pitchFamily="34" charset="0"/>
              <a:buChar char="•"/>
            </a:pPr>
            <a:r>
              <a:rPr lang="en-US" dirty="0" smtClean="0"/>
              <a:t>Bonding costs (difficult to observe): </a:t>
            </a:r>
          </a:p>
          <a:p>
            <a:pPr marL="628650" lvl="1" indent="-171450">
              <a:buFont typeface="Arial" pitchFamily="34" charset="0"/>
              <a:buChar char="•"/>
            </a:pPr>
            <a:r>
              <a:rPr lang="en-US" dirty="0" err="1" smtClean="0"/>
              <a:t>Noncompete</a:t>
            </a:r>
            <a:r>
              <a:rPr lang="en-US" baseline="0" dirty="0" smtClean="0"/>
              <a:t> clauses in employment contracts</a:t>
            </a:r>
          </a:p>
          <a:p>
            <a:pPr marL="628650" lvl="1" indent="-171450">
              <a:buFont typeface="Arial" pitchFamily="34" charset="0"/>
              <a:buChar char="•"/>
            </a:pPr>
            <a:endParaRPr lang="en-US" dirty="0" smtClean="0"/>
          </a:p>
          <a:p>
            <a:pPr marL="171450" lvl="0" indent="-171450">
              <a:buFont typeface="Arial" pitchFamily="34" charset="0"/>
              <a:buChar char="•"/>
            </a:pPr>
            <a:r>
              <a:rPr lang="en-US" dirty="0" smtClean="0"/>
              <a:t>Residual loss: </a:t>
            </a:r>
          </a:p>
          <a:p>
            <a:pPr marL="628650" lvl="1" indent="-171450">
              <a:buFont typeface="Arial" pitchFamily="34" charset="0"/>
              <a:buChar char="•"/>
            </a:pPr>
            <a:r>
              <a:rPr lang="en-US" dirty="0" smtClean="0"/>
              <a:t>Consumption of excessive perquisites (e.g., corporate jet</a:t>
            </a:r>
            <a:r>
              <a:rPr lang="en-US" baseline="0" dirty="0" smtClean="0"/>
              <a:t> used for personal business)</a:t>
            </a:r>
            <a:endParaRPr lang="en-US" dirty="0" smtClean="0"/>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10</a:t>
            </a:fld>
            <a:endParaRPr lang="en-US"/>
          </a:p>
        </p:txBody>
      </p:sp>
    </p:spTree>
    <p:extLst>
      <p:ext uri="{BB962C8B-B14F-4D97-AF65-F5344CB8AC3E}">
        <p14:creationId xmlns:p14="http://schemas.microsoft.com/office/powerpoint/2010/main" val="418056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the Modigliani–Miller propositions concerning capital structure, including the impact of leverage, taxes, financial distress, agency costs, and asymmetric information on a company’s cost of equity, cost of capital, and optimal capital structure.</a:t>
            </a:r>
          </a:p>
          <a:p>
            <a:r>
              <a:rPr lang="en-US" sz="1400" dirty="0" smtClean="0"/>
              <a:t>Page 212–213</a:t>
            </a:r>
          </a:p>
          <a:p>
            <a:endParaRPr lang="en-US" sz="1400" dirty="0" smtClean="0"/>
          </a:p>
          <a:p>
            <a:r>
              <a:rPr lang="en-US" sz="1400" dirty="0" smtClean="0"/>
              <a:t>Costs of Asymmetric Information</a:t>
            </a:r>
          </a:p>
          <a:p>
            <a:endParaRPr lang="en-US" dirty="0" smtClean="0"/>
          </a:p>
          <a:p>
            <a:pPr marL="171450" indent="-171450">
              <a:buFont typeface="Arial" pitchFamily="34" charset="0"/>
              <a:buChar char="•"/>
            </a:pPr>
            <a:r>
              <a:rPr lang="en-US" b="1" dirty="0" smtClean="0"/>
              <a:t>Asymmetric information </a:t>
            </a:r>
            <a:r>
              <a:rPr lang="en-US" dirty="0" smtClean="0"/>
              <a:t>is the situation in which different parties have different information.</a:t>
            </a:r>
          </a:p>
          <a:p>
            <a:pPr marL="628650" lvl="1" indent="-171450">
              <a:buFont typeface="Arial" pitchFamily="34" charset="0"/>
              <a:buChar char="•"/>
            </a:pPr>
            <a:r>
              <a:rPr lang="en-US" dirty="0" smtClean="0"/>
              <a:t>In a corporation, managers will have a better information set than investors.</a:t>
            </a:r>
          </a:p>
          <a:p>
            <a:pPr marL="628650" lvl="1" indent="-171450">
              <a:buFont typeface="Arial" pitchFamily="34" charset="0"/>
              <a:buChar char="•"/>
            </a:pPr>
            <a:r>
              <a:rPr lang="en-US" dirty="0" smtClean="0"/>
              <a:t>The degree of asymmetric information varies among companies and industries, depending on</a:t>
            </a:r>
            <a:r>
              <a:rPr lang="en-US" baseline="0" dirty="0" smtClean="0"/>
              <a:t> the following:</a:t>
            </a:r>
            <a:endParaRPr lang="en-US" dirty="0" smtClean="0"/>
          </a:p>
          <a:p>
            <a:pPr marL="1085850" lvl="2" indent="-171450">
              <a:buFont typeface="Arial" pitchFamily="34" charset="0"/>
              <a:buChar char="•"/>
            </a:pPr>
            <a:r>
              <a:rPr lang="en-US" dirty="0" smtClean="0"/>
              <a:t>Complexity</a:t>
            </a:r>
            <a:r>
              <a:rPr lang="en-US" baseline="0" dirty="0" smtClean="0"/>
              <a:t> of the line of business.</a:t>
            </a:r>
          </a:p>
          <a:p>
            <a:pPr marL="1085850" lvl="2" indent="-171450">
              <a:buFont typeface="Arial" pitchFamily="34" charset="0"/>
              <a:buChar char="•"/>
            </a:pPr>
            <a:r>
              <a:rPr lang="en-US" baseline="0" dirty="0" smtClean="0"/>
              <a:t>Transparency of financial information.</a:t>
            </a:r>
          </a:p>
          <a:p>
            <a:pPr marL="1085850" lvl="2" indent="-171450">
              <a:buFont typeface="Arial" pitchFamily="34" charset="0"/>
              <a:buChar char="•"/>
            </a:pPr>
            <a:r>
              <a:rPr lang="en-US" baseline="0" dirty="0" smtClean="0"/>
              <a:t>Proportion of institutional ownership.</a:t>
            </a:r>
            <a:endParaRPr lang="en-US" dirty="0" smtClean="0"/>
          </a:p>
          <a:p>
            <a:pPr marL="628650" lvl="1" indent="-171450">
              <a:buFont typeface="Arial" pitchFamily="34" charset="0"/>
              <a:buChar char="•"/>
            </a:pPr>
            <a:endParaRPr lang="en-US" dirty="0" smtClean="0"/>
          </a:p>
          <a:p>
            <a:pPr marL="171450" indent="-171450">
              <a:buFont typeface="Arial" pitchFamily="34" charset="0"/>
              <a:buChar char="•"/>
            </a:pPr>
            <a:r>
              <a:rPr lang="en-US" dirty="0" smtClean="0"/>
              <a:t>The </a:t>
            </a:r>
            <a:r>
              <a:rPr lang="en-US" b="1" dirty="0" smtClean="0"/>
              <a:t>pecking order theory </a:t>
            </a:r>
            <a:r>
              <a:rPr lang="en-US" dirty="0" smtClean="0"/>
              <a:t>argues that the capital structure decision is affected by management’s choice of a source of capital that gives higher priority to sources that reveal the least amount of information.</a:t>
            </a:r>
          </a:p>
          <a:p>
            <a:endParaRPr lang="en-US" dirty="0" smtClean="0"/>
          </a:p>
          <a:p>
            <a:r>
              <a:rPr lang="en-US" b="1" i="0" dirty="0" smtClean="0"/>
              <a:t>Discussion question:  </a:t>
            </a:r>
            <a:r>
              <a:rPr lang="en-US" dirty="0" smtClean="0"/>
              <a:t>Why would</a:t>
            </a:r>
            <a:r>
              <a:rPr lang="en-US" baseline="0" dirty="0" smtClean="0"/>
              <a:t> institutional ownership affect the degree of asymmetric information?</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11</a:t>
            </a:fld>
            <a:endParaRPr lang="en-US"/>
          </a:p>
        </p:txBody>
      </p:sp>
    </p:spTree>
    <p:extLst>
      <p:ext uri="{BB962C8B-B14F-4D97-AF65-F5344CB8AC3E}">
        <p14:creationId xmlns:p14="http://schemas.microsoft.com/office/powerpoint/2010/main" val="776481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the Modigliani–Miller propositions concerning capital structure, including the impact of leverage, taxes, financial distress, agency costs, and asymmetric information on a company’s cost of equity, cost of capital, and optimal capital structure.</a:t>
            </a:r>
          </a:p>
          <a:p>
            <a:r>
              <a:rPr lang="en-US" sz="1400" dirty="0" smtClean="0"/>
              <a:t>Page 213–215</a:t>
            </a:r>
          </a:p>
          <a:p>
            <a:endParaRPr lang="en-US" sz="1400" dirty="0" smtClean="0"/>
          </a:p>
          <a:p>
            <a:r>
              <a:rPr lang="en-US" sz="1400" dirty="0" smtClean="0"/>
              <a:t>The Optimal Capital</a:t>
            </a:r>
            <a:r>
              <a:rPr lang="en-US" sz="1400" baseline="0" dirty="0" smtClean="0"/>
              <a:t> Structure</a:t>
            </a:r>
          </a:p>
          <a:p>
            <a:endParaRPr lang="en-US" baseline="0" dirty="0" smtClean="0"/>
          </a:p>
          <a:p>
            <a:pPr marL="171450" indent="-171450">
              <a:buFont typeface="Arial" pitchFamily="34" charset="0"/>
              <a:buChar char="•"/>
            </a:pPr>
            <a:r>
              <a:rPr lang="en-US" dirty="0" smtClean="0"/>
              <a:t>If there</a:t>
            </a:r>
            <a:r>
              <a:rPr lang="en-US" baseline="0" dirty="0" smtClean="0"/>
              <a:t> are no taxes or costs of financial distress, there is no optimal capital structure and the firm’s cost of capital is constant (See p. 202).</a:t>
            </a:r>
          </a:p>
          <a:p>
            <a:pPr marL="171450" indent="-171450">
              <a:buFont typeface="Arial" pitchFamily="34" charset="0"/>
              <a:buChar char="•"/>
            </a:pPr>
            <a:r>
              <a:rPr lang="en-US" baseline="0" dirty="0" smtClean="0"/>
              <a:t>If there are taxes but no expected costs of financial distress, the optimal structure is as much debt as possible (99.99% debt) and the cost of capital declines as more debt is used (See p. 208).</a:t>
            </a:r>
          </a:p>
          <a:p>
            <a:pPr marL="171450" indent="-171450">
              <a:buFont typeface="Arial" pitchFamily="34" charset="0"/>
              <a:buChar char="•"/>
            </a:pPr>
            <a:r>
              <a:rPr lang="en-US" dirty="0" smtClean="0"/>
              <a:t>We cannot determine the optimal capital structure for a given company, but we know that it depends on the following: </a:t>
            </a:r>
          </a:p>
          <a:p>
            <a:pPr marL="742950" lvl="1" indent="-285750">
              <a:buFont typeface="Arial" pitchFamily="34" charset="0"/>
              <a:buChar char="•"/>
            </a:pPr>
            <a:r>
              <a:rPr lang="en-US" dirty="0" smtClean="0"/>
              <a:t>The business risk of the company (greater the business risk, the lower the optimal capital structure).</a:t>
            </a:r>
          </a:p>
          <a:p>
            <a:pPr marL="742950" lvl="1" indent="-285750">
              <a:buFont typeface="Arial" pitchFamily="34" charset="0"/>
              <a:buChar char="•"/>
            </a:pPr>
            <a:r>
              <a:rPr lang="en-US" dirty="0" smtClean="0"/>
              <a:t>The tax situation of the company (if the company cannot use tax deductions, then there is no benefit from debt).</a:t>
            </a:r>
          </a:p>
          <a:p>
            <a:pPr marL="742950" lvl="1" indent="-285750">
              <a:buFont typeface="Arial" pitchFamily="34" charset="0"/>
              <a:buChar char="•"/>
            </a:pPr>
            <a:r>
              <a:rPr lang="en-US" dirty="0" smtClean="0"/>
              <a:t>The degree to which the company’s assets are tangible (the more tangible,</a:t>
            </a:r>
            <a:r>
              <a:rPr lang="en-US" baseline="0" dirty="0" smtClean="0"/>
              <a:t> the greater the optimal capital structure)</a:t>
            </a:r>
            <a:r>
              <a:rPr lang="en-US" dirty="0" smtClean="0"/>
              <a:t>. </a:t>
            </a:r>
          </a:p>
          <a:p>
            <a:pPr marL="742950" lvl="1" indent="-285750">
              <a:buFont typeface="Arial" pitchFamily="34" charset="0"/>
              <a:buChar char="•"/>
            </a:pPr>
            <a:r>
              <a:rPr lang="en-US" dirty="0" smtClean="0"/>
              <a:t>The company’s corporate governance (the better the governance,</a:t>
            </a:r>
            <a:r>
              <a:rPr lang="en-US" baseline="0" dirty="0" smtClean="0"/>
              <a:t> the lower the cost of equity and, therefore, the greater the optimal capital structure)</a:t>
            </a:r>
            <a:r>
              <a:rPr lang="en-US" dirty="0" smtClean="0"/>
              <a:t>.</a:t>
            </a:r>
          </a:p>
          <a:p>
            <a:pPr marL="742950" lvl="1" indent="-285750">
              <a:buFont typeface="Arial" pitchFamily="34" charset="0"/>
              <a:buChar char="•"/>
            </a:pPr>
            <a:r>
              <a:rPr lang="en-US" dirty="0" smtClean="0"/>
              <a:t>The transparency of the financial information (the more transparent, the lower the cost of equity and, therefore,</a:t>
            </a:r>
            <a:r>
              <a:rPr lang="en-US" baseline="0" dirty="0" smtClean="0"/>
              <a:t> the greater the optimal capital structure)</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12</a:t>
            </a:fld>
            <a:endParaRPr lang="en-US"/>
          </a:p>
        </p:txBody>
      </p:sp>
    </p:spTree>
    <p:extLst>
      <p:ext uri="{BB962C8B-B14F-4D97-AF65-F5344CB8AC3E}">
        <p14:creationId xmlns:p14="http://schemas.microsoft.com/office/powerpoint/2010/main" val="3670745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Explain the Modigliani–Miller propositions concerning capital structure, including the impact of leverage, taxes, financial distress, agency costs, and asymmetric information on a company’s cost of equity, cost of capital, and optimal capital structure.</a:t>
            </a:r>
          </a:p>
          <a:p>
            <a:r>
              <a:rPr lang="en-US" dirty="0" smtClean="0"/>
              <a:t>Pages 213</a:t>
            </a:r>
            <a:r>
              <a:rPr lang="en-US" sz="1200" dirty="0" smtClean="0"/>
              <a:t>–</a:t>
            </a:r>
            <a:r>
              <a:rPr lang="en-US" dirty="0" smtClean="0"/>
              <a:t>215</a:t>
            </a:r>
          </a:p>
          <a:p>
            <a:endParaRPr lang="en-US" dirty="0" smtClean="0"/>
          </a:p>
          <a:p>
            <a:r>
              <a:rPr lang="en-US" dirty="0" smtClean="0"/>
              <a:t>Trade-Off Theory</a:t>
            </a:r>
          </a:p>
          <a:p>
            <a:endParaRPr lang="en-US" dirty="0" smtClean="0"/>
          </a:p>
          <a:p>
            <a:pPr marL="171450" indent="-171450">
              <a:buFont typeface="Arial" pitchFamily="34" charset="0"/>
              <a:buChar char="•"/>
            </a:pPr>
            <a:r>
              <a:rPr lang="en-US" dirty="0" smtClean="0"/>
              <a:t>This is a simplified chart, similar to Exhibit 5-2, Panel A.</a:t>
            </a:r>
          </a:p>
          <a:p>
            <a:pPr marL="171450" indent="-171450">
              <a:buFont typeface="Arial" pitchFamily="34" charset="0"/>
              <a:buChar char="•"/>
            </a:pPr>
            <a:r>
              <a:rPr lang="en-US" dirty="0" smtClean="0"/>
              <a:t>Items to note on this chart:</a:t>
            </a:r>
          </a:p>
          <a:p>
            <a:pPr marL="628650" lvl="1" indent="-171450">
              <a:buFont typeface="Arial" pitchFamily="34" charset="0"/>
              <a:buChar char="•"/>
            </a:pPr>
            <a:r>
              <a:rPr lang="en-US" dirty="0" smtClean="0"/>
              <a:t>The present value of interest tax shields (distance between the value of the unlevered firm and the value of the levered</a:t>
            </a:r>
            <a:r>
              <a:rPr lang="en-US" baseline="0" dirty="0" smtClean="0"/>
              <a:t> firm without costs of financial distress)</a:t>
            </a:r>
          </a:p>
          <a:p>
            <a:pPr marL="628650" lvl="1" indent="-171450">
              <a:buFont typeface="Arial" pitchFamily="34" charset="0"/>
              <a:buChar char="•"/>
            </a:pPr>
            <a:r>
              <a:rPr lang="en-US" baseline="0" dirty="0" smtClean="0"/>
              <a:t>The present value of the costs of financial distress (distance between the value of the levered firm with and without costs of financial distress)</a:t>
            </a:r>
          </a:p>
          <a:p>
            <a:pPr marL="628650" lvl="1" indent="-171450">
              <a:buFont typeface="Arial" pitchFamily="34" charset="0"/>
              <a:buChar char="•"/>
            </a:pPr>
            <a:r>
              <a:rPr lang="en-US" baseline="0" dirty="0" smtClean="0"/>
              <a:t>The optimal capital structure</a:t>
            </a:r>
          </a:p>
          <a:p>
            <a:pPr marL="171450" lvl="0" indent="-171450">
              <a:buFont typeface="Arial" pitchFamily="34" charset="0"/>
              <a:buChar char="•"/>
            </a:pPr>
            <a:endParaRPr lang="en-US" baseline="0" dirty="0" smtClean="0"/>
          </a:p>
          <a:p>
            <a:pPr marL="0" lvl="0" indent="0">
              <a:buFont typeface="Arial" pitchFamily="34" charset="0"/>
              <a:buNone/>
            </a:pPr>
            <a:r>
              <a:rPr lang="en-US" b="1" i="0" baseline="0" dirty="0" smtClean="0"/>
              <a:t>Discussion question:  </a:t>
            </a:r>
            <a:r>
              <a:rPr lang="en-US" baseline="0" dirty="0" smtClean="0"/>
              <a:t>Based on the value of the firm diagram, what should the cost of capital diagram look like? Why?</a:t>
            </a:r>
            <a:endParaRPr lang="en-US" dirty="0" smtClean="0"/>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13</a:t>
            </a:fld>
            <a:endParaRPr lang="en-US"/>
          </a:p>
        </p:txBody>
      </p:sp>
    </p:spTree>
    <p:extLst>
      <p:ext uri="{BB962C8B-B14F-4D97-AF65-F5344CB8AC3E}">
        <p14:creationId xmlns:p14="http://schemas.microsoft.com/office/powerpoint/2010/main" val="1053367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the target capital structure and why actual capital structure may fluctuate around the target.</a:t>
            </a:r>
          </a:p>
          <a:p>
            <a:r>
              <a:rPr lang="en-US" sz="1400" dirty="0" smtClean="0"/>
              <a:t>Pages 213–214</a:t>
            </a:r>
          </a:p>
          <a:p>
            <a:endParaRPr lang="en-US" sz="1400" dirty="0" smtClean="0"/>
          </a:p>
          <a:p>
            <a:r>
              <a:rPr lang="en-US" sz="1400" dirty="0" smtClean="0"/>
              <a:t>Deviating from Target</a:t>
            </a:r>
          </a:p>
          <a:p>
            <a:endParaRPr lang="en-US" dirty="0" smtClean="0"/>
          </a:p>
          <a:p>
            <a:pPr marL="171450" indent="-171450">
              <a:buFont typeface="Arial" pitchFamily="34" charset="0"/>
              <a:buChar char="•"/>
            </a:pPr>
            <a:r>
              <a:rPr lang="en-US" dirty="0" smtClean="0"/>
              <a:t>The</a:t>
            </a:r>
            <a:r>
              <a:rPr lang="en-US" baseline="0" dirty="0" smtClean="0"/>
              <a:t> target capital structure is a goal, but at any point in time, a company may deviate from this target for a number of reasons. </a:t>
            </a:r>
          </a:p>
          <a:p>
            <a:pPr marL="628650" lvl="1" indent="-171450">
              <a:buFont typeface="Arial" pitchFamily="34" charset="0"/>
              <a:buChar char="•"/>
            </a:pPr>
            <a:r>
              <a:rPr lang="en-US" baseline="0" dirty="0" smtClean="0"/>
              <a:t>Market values of the outstanding obligations may change.</a:t>
            </a:r>
          </a:p>
          <a:p>
            <a:pPr marL="628650" lvl="1" indent="-171450">
              <a:buFont typeface="Arial" pitchFamily="34" charset="0"/>
              <a:buChar char="•"/>
            </a:pPr>
            <a:r>
              <a:rPr lang="en-US" baseline="0" dirty="0" smtClean="0"/>
              <a:t>Market conditions may favor one security or maturity over another.</a:t>
            </a:r>
          </a:p>
          <a:p>
            <a:pPr marL="628650" lvl="1" indent="-171450">
              <a:buFont typeface="Arial" pitchFamily="34" charset="0"/>
              <a:buChar char="•"/>
            </a:pPr>
            <a:r>
              <a:rPr lang="en-US" baseline="0" dirty="0" smtClean="0"/>
              <a:t>Market costs of capital.</a:t>
            </a:r>
          </a:p>
          <a:p>
            <a:pPr marL="628650" lvl="1" indent="-171450">
              <a:buFont typeface="Arial" pitchFamily="34" charset="0"/>
              <a:buChar char="•"/>
            </a:pPr>
            <a:r>
              <a:rPr lang="en-US" baseline="0" dirty="0" smtClean="0"/>
              <a:t>Investment banking fees.</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14</a:t>
            </a:fld>
            <a:endParaRPr lang="en-US"/>
          </a:p>
        </p:txBody>
      </p:sp>
    </p:spTree>
    <p:extLst>
      <p:ext uri="{BB962C8B-B14F-4D97-AF65-F5344CB8AC3E}">
        <p14:creationId xmlns:p14="http://schemas.microsoft.com/office/powerpoint/2010/main" val="3320961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Describe the role of debt ratings in capital structure policy.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factors an analyst should consider in evaluating the impact of capital structure policy on valuation.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Describe international differences in financial leverage and their implications for investment analysis.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Page 216</a:t>
            </a:r>
          </a:p>
          <a:p>
            <a:endParaRPr lang="en-US" sz="1400" dirty="0" smtClean="0"/>
          </a:p>
          <a:p>
            <a:r>
              <a:rPr lang="en-US" sz="1400" dirty="0" smtClean="0"/>
              <a:t>3. Practical Issues in Capital Structure Policy</a:t>
            </a:r>
          </a:p>
          <a:p>
            <a:endParaRPr lang="en-US" sz="1400" dirty="0" smtClean="0"/>
          </a:p>
          <a:p>
            <a:pPr marL="285750" indent="-285750">
              <a:buFont typeface="Arial" pitchFamily="34" charset="0"/>
              <a:buChar char="•"/>
            </a:pPr>
            <a:r>
              <a:rPr lang="en-US" sz="1400" dirty="0" smtClean="0"/>
              <a:t>Debt ratings</a:t>
            </a:r>
          </a:p>
          <a:p>
            <a:pPr marL="285750" indent="-285750">
              <a:buFont typeface="Arial" pitchFamily="34" charset="0"/>
              <a:buChar char="•"/>
            </a:pPr>
            <a:r>
              <a:rPr lang="en-US" sz="1400" dirty="0" smtClean="0"/>
              <a:t>Factors</a:t>
            </a:r>
            <a:r>
              <a:rPr lang="en-US" sz="1400" baseline="0" dirty="0" smtClean="0"/>
              <a:t> to consider</a:t>
            </a:r>
          </a:p>
          <a:p>
            <a:pPr marL="285750" indent="-285750">
              <a:buFont typeface="Arial" pitchFamily="34" charset="0"/>
              <a:buChar char="•"/>
            </a:pPr>
            <a:r>
              <a:rPr lang="en-US" sz="1400" baseline="0" dirty="0" smtClean="0"/>
              <a:t>Leverage in an international setting</a:t>
            </a:r>
            <a:endParaRPr lang="en-US" sz="14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15</a:t>
            </a:fld>
            <a:endParaRPr lang="en-US"/>
          </a:p>
        </p:txBody>
      </p:sp>
    </p:spTree>
    <p:extLst>
      <p:ext uri="{BB962C8B-B14F-4D97-AF65-F5344CB8AC3E}">
        <p14:creationId xmlns:p14="http://schemas.microsoft.com/office/powerpoint/2010/main" val="2343381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Describe the role of debt ratings in capital structure policy.</a:t>
            </a:r>
          </a:p>
          <a:p>
            <a:r>
              <a:rPr lang="en-US" sz="1400" dirty="0" smtClean="0"/>
              <a:t>Pages 216–217</a:t>
            </a:r>
          </a:p>
          <a:p>
            <a:endParaRPr lang="en-US" sz="1400" dirty="0" smtClean="0"/>
          </a:p>
          <a:p>
            <a:r>
              <a:rPr lang="en-US" sz="1400" dirty="0" smtClean="0"/>
              <a:t>Debt Ratings</a:t>
            </a:r>
          </a:p>
          <a:p>
            <a:endParaRPr lang="en-US" dirty="0" smtClean="0"/>
          </a:p>
          <a:p>
            <a:pPr marL="171450" indent="-171450">
              <a:buFont typeface="Arial" pitchFamily="34" charset="0"/>
              <a:buChar char="•"/>
            </a:pPr>
            <a:r>
              <a:rPr lang="en-US" dirty="0" smtClean="0"/>
              <a:t>Slide from Exhibit 5-4.</a:t>
            </a:r>
          </a:p>
          <a:p>
            <a:pPr marL="171450" indent="-171450">
              <a:buFont typeface="Arial" pitchFamily="34" charset="0"/>
              <a:buChar char="•"/>
            </a:pPr>
            <a:r>
              <a:rPr lang="en-US" dirty="0" smtClean="0"/>
              <a:t>Companies</a:t>
            </a:r>
            <a:r>
              <a:rPr lang="en-US" baseline="0" dirty="0" smtClean="0"/>
              <a:t> pay a Nationally Recognized Statistical Rating Organization (NRSRO), such as Moody’s, to rate the debt.</a:t>
            </a:r>
            <a:endParaRPr lang="en-US" dirty="0" smtClean="0"/>
          </a:p>
          <a:p>
            <a:pPr marL="171450" indent="-171450">
              <a:buFont typeface="Arial" pitchFamily="34" charset="0"/>
              <a:buChar char="•"/>
            </a:pPr>
            <a:r>
              <a:rPr lang="en-US" dirty="0" smtClean="0"/>
              <a:t>Debt ratings reflect the financial</a:t>
            </a:r>
            <a:r>
              <a:rPr lang="en-US" baseline="0" dirty="0" smtClean="0"/>
              <a:t> </a:t>
            </a:r>
            <a:r>
              <a:rPr lang="en-US" dirty="0" smtClean="0"/>
              <a:t>risk of a security. </a:t>
            </a:r>
          </a:p>
          <a:p>
            <a:pPr marL="171450" indent="-171450">
              <a:buFont typeface="Arial" pitchFamily="34" charset="0"/>
              <a:buChar char="•"/>
            </a:pPr>
            <a:r>
              <a:rPr lang="en-US" dirty="0" smtClean="0"/>
              <a:t>The lower the debt rating, the greater the cost of debt.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16</a:t>
            </a:fld>
            <a:endParaRPr lang="en-US"/>
          </a:p>
        </p:txBody>
      </p:sp>
    </p:spTree>
    <p:extLst>
      <p:ext uri="{BB962C8B-B14F-4D97-AF65-F5344CB8AC3E}">
        <p14:creationId xmlns:p14="http://schemas.microsoft.com/office/powerpoint/2010/main" val="3051879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factors an analyst should consider in evaluating the impact of capital structure policy on valuation.</a:t>
            </a:r>
          </a:p>
          <a:p>
            <a:r>
              <a:rPr lang="en-US" sz="1400" dirty="0" smtClean="0"/>
              <a:t>Pages 217–218</a:t>
            </a:r>
          </a:p>
          <a:p>
            <a:endParaRPr lang="en-US" sz="1400" dirty="0" smtClean="0"/>
          </a:p>
          <a:p>
            <a:r>
              <a:rPr lang="en-US" sz="1400" dirty="0" smtClean="0"/>
              <a:t>Evaluating Capital Structure</a:t>
            </a:r>
            <a:r>
              <a:rPr lang="en-US" sz="1400" baseline="0" dirty="0" smtClean="0"/>
              <a:t> Policy</a:t>
            </a:r>
          </a:p>
          <a:p>
            <a:endParaRPr lang="en-US" dirty="0" smtClean="0"/>
          </a:p>
          <a:p>
            <a:r>
              <a:rPr lang="en-US" dirty="0" smtClean="0"/>
              <a:t>Factors to consider: </a:t>
            </a:r>
          </a:p>
          <a:p>
            <a:pPr marL="628650" lvl="1" indent="-171450">
              <a:buFont typeface="Arial" pitchFamily="34" charset="0"/>
              <a:buChar char="•"/>
            </a:pPr>
            <a:r>
              <a:rPr lang="en-US" dirty="0" smtClean="0"/>
              <a:t>The company’s capital structure over time</a:t>
            </a:r>
          </a:p>
          <a:p>
            <a:pPr marL="628650" lvl="1" indent="-171450">
              <a:buFont typeface="Arial" pitchFamily="34" charset="0"/>
              <a:buChar char="•"/>
            </a:pPr>
            <a:r>
              <a:rPr lang="en-US" dirty="0" smtClean="0"/>
              <a:t>The company’s capital structure compared with</a:t>
            </a:r>
            <a:r>
              <a:rPr lang="en-US" baseline="0" dirty="0" smtClean="0"/>
              <a:t> </a:t>
            </a:r>
            <a:r>
              <a:rPr lang="en-US" dirty="0" smtClean="0"/>
              <a:t>competitors with similar business risk</a:t>
            </a:r>
          </a:p>
          <a:p>
            <a:pPr marL="628650" lvl="1" indent="-171450">
              <a:buFont typeface="Arial" pitchFamily="34" charset="0"/>
              <a:buChar char="•"/>
            </a:pPr>
            <a:r>
              <a:rPr lang="en-US" dirty="0" smtClean="0"/>
              <a:t>The company’s capital structure considering the company’s corporate governance</a:t>
            </a:r>
          </a:p>
          <a:p>
            <a:pPr marL="628650" lvl="1" indent="-171450">
              <a:buFont typeface="Arial" pitchFamily="34" charset="0"/>
              <a:buChar char="•"/>
            </a:pPr>
            <a:r>
              <a:rPr lang="en-US" dirty="0" smtClean="0"/>
              <a:t>The industry in which the company operates</a:t>
            </a:r>
          </a:p>
          <a:p>
            <a:pPr marL="628650" lvl="1" indent="-171450">
              <a:buFont typeface="Arial" pitchFamily="34" charset="0"/>
              <a:buChar char="•"/>
            </a:pPr>
            <a:r>
              <a:rPr lang="en-US" dirty="0" smtClean="0"/>
              <a:t>The regulatory environment</a:t>
            </a:r>
          </a:p>
          <a:p>
            <a:pPr marL="628650" lvl="1" indent="-171450">
              <a:buFont typeface="Arial" pitchFamily="34" charset="0"/>
              <a:buChar char="•"/>
            </a:pPr>
            <a:r>
              <a:rPr lang="en-US" dirty="0" smtClean="0"/>
              <a:t>The extent to which the company has tangible assets</a:t>
            </a:r>
          </a:p>
          <a:p>
            <a:pPr marL="628650" lvl="1" indent="-171450">
              <a:buFont typeface="Arial" pitchFamily="34" charset="0"/>
              <a:buChar char="•"/>
            </a:pPr>
            <a:r>
              <a:rPr lang="en-US" dirty="0" smtClean="0"/>
              <a:t>The degree of information asymmetry</a:t>
            </a:r>
          </a:p>
          <a:p>
            <a:pPr marL="628650" lvl="1" indent="-171450">
              <a:buFont typeface="Arial" pitchFamily="34" charset="0"/>
              <a:buChar char="•"/>
            </a:pPr>
            <a:r>
              <a:rPr lang="en-US" dirty="0" smtClean="0"/>
              <a:t>The need for financial flexibility</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17</a:t>
            </a:fld>
            <a:endParaRPr lang="en-US"/>
          </a:p>
        </p:txBody>
      </p:sp>
    </p:spTree>
    <p:extLst>
      <p:ext uri="{BB962C8B-B14F-4D97-AF65-F5344CB8AC3E}">
        <p14:creationId xmlns:p14="http://schemas.microsoft.com/office/powerpoint/2010/main" val="505655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LOS: Describe international differences in financial leverage and their implications for investment analysis</a:t>
            </a:r>
          </a:p>
          <a:p>
            <a:r>
              <a:rPr lang="en-US" sz="1400" dirty="0" smtClean="0"/>
              <a:t>Pages 218–221</a:t>
            </a:r>
          </a:p>
          <a:p>
            <a:endParaRPr lang="en-US" sz="1400" dirty="0" smtClean="0"/>
          </a:p>
          <a:p>
            <a:r>
              <a:rPr lang="en-US" sz="1400" dirty="0" smtClean="0"/>
              <a:t>Leverage in an International Setting</a:t>
            </a:r>
          </a:p>
          <a:p>
            <a:endParaRPr lang="en-US" dirty="0" smtClean="0"/>
          </a:p>
          <a:p>
            <a:pPr marL="171450" indent="-171450">
              <a:buFont typeface="Arial" pitchFamily="34" charset="0"/>
              <a:buChar char="•"/>
            </a:pPr>
            <a:r>
              <a:rPr lang="en-US" dirty="0" smtClean="0"/>
              <a:t>Country-specific factors may be more important than company-specific factors in determining capital structure.</a:t>
            </a:r>
            <a:r>
              <a:rPr lang="en-US" baseline="0" dirty="0" smtClean="0"/>
              <a:t> </a:t>
            </a:r>
          </a:p>
          <a:p>
            <a:pPr marL="171450" indent="-171450">
              <a:buFont typeface="Arial" pitchFamily="34" charset="0"/>
              <a:buChar char="•"/>
            </a:pPr>
            <a:r>
              <a:rPr lang="en-US" dirty="0" smtClean="0"/>
              <a:t>Factors:</a:t>
            </a:r>
          </a:p>
          <a:p>
            <a:pPr marL="628650" lvl="1" indent="-171450">
              <a:buFont typeface="Arial" pitchFamily="34" charset="0"/>
              <a:buChar char="•"/>
            </a:pPr>
            <a:r>
              <a:rPr lang="en-US" dirty="0" smtClean="0"/>
              <a:t>Institutional and legal environments (legal, financial</a:t>
            </a:r>
            <a:r>
              <a:rPr lang="en-US" baseline="0" dirty="0" smtClean="0"/>
              <a:t> reporting, taxation, corruption) </a:t>
            </a:r>
            <a:endParaRPr lang="en-US" dirty="0" smtClean="0"/>
          </a:p>
          <a:p>
            <a:pPr marL="628650" lvl="1" indent="-171450">
              <a:buFont typeface="Arial" pitchFamily="34" charset="0"/>
              <a:buChar char="•"/>
            </a:pPr>
            <a:r>
              <a:rPr lang="en-US" dirty="0" smtClean="0"/>
              <a:t>Financial markets and banking sector (activity and size of markets) </a:t>
            </a:r>
          </a:p>
          <a:p>
            <a:pPr marL="628650" lvl="1" indent="-171450">
              <a:buFont typeface="Arial" pitchFamily="34" charset="0"/>
              <a:buChar char="•"/>
            </a:pPr>
            <a:r>
              <a:rPr lang="en-US" dirty="0" smtClean="0"/>
              <a:t>Macroeconomic factors (economic environment, business environment, economic growth, inflation) </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18</a:t>
            </a:fld>
            <a:endParaRPr lang="en-US"/>
          </a:p>
        </p:txBody>
      </p:sp>
    </p:spTree>
    <p:extLst>
      <p:ext uri="{BB962C8B-B14F-4D97-AF65-F5344CB8AC3E}">
        <p14:creationId xmlns:p14="http://schemas.microsoft.com/office/powerpoint/2010/main" val="1129790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LOS: Describe international differences in financial leverage and their implications for investment analysis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Pages 218–222</a:t>
            </a:r>
          </a:p>
          <a:p>
            <a:endParaRPr lang="en-US" sz="1400" dirty="0" smtClean="0"/>
          </a:p>
          <a:p>
            <a:r>
              <a:rPr lang="en-US" sz="1400" dirty="0" smtClean="0"/>
              <a:t>Country-Specific Factors</a:t>
            </a:r>
          </a:p>
          <a:p>
            <a:endParaRPr lang="en-US" dirty="0" smtClean="0"/>
          </a:p>
          <a:p>
            <a:pPr marL="171450" indent="-171450">
              <a:buFont typeface="Arial" pitchFamily="34" charset="0"/>
              <a:buChar char="•"/>
            </a:pPr>
            <a:r>
              <a:rPr lang="en-US" dirty="0" smtClean="0"/>
              <a:t>See Exhibit 5-6.</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19</a:t>
            </a:fld>
            <a:endParaRPr lang="en-US"/>
          </a:p>
        </p:txBody>
      </p:sp>
    </p:spTree>
    <p:extLst>
      <p:ext uri="{BB962C8B-B14F-4D97-AF65-F5344CB8AC3E}">
        <p14:creationId xmlns:p14="http://schemas.microsoft.com/office/powerpoint/2010/main" val="318254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smtClean="0"/>
              <a:t>Pages</a:t>
            </a:r>
            <a:r>
              <a:rPr lang="en-US" sz="1400" baseline="0" dirty="0" smtClean="0"/>
              <a:t> 199–200</a:t>
            </a:r>
          </a:p>
          <a:p>
            <a:pPr marL="0" indent="0">
              <a:buNone/>
            </a:pPr>
            <a:endParaRPr lang="en-US" sz="1400" dirty="0" smtClean="0"/>
          </a:p>
          <a:p>
            <a:pPr marL="228600" indent="-228600">
              <a:buAutoNum type="arabicPeriod"/>
            </a:pPr>
            <a:r>
              <a:rPr lang="en-US" sz="1400" dirty="0" smtClean="0"/>
              <a:t>Introduction</a:t>
            </a:r>
          </a:p>
          <a:p>
            <a:pPr marL="0" indent="0">
              <a:buNone/>
            </a:pPr>
            <a:endParaRPr lang="en-US" dirty="0" smtClean="0"/>
          </a:p>
          <a:p>
            <a:pPr marL="171450" indent="-171450">
              <a:buFont typeface="Arial" pitchFamily="34" charset="0"/>
              <a:buChar char="•"/>
            </a:pPr>
            <a:r>
              <a:rPr lang="en-US" dirty="0" smtClean="0"/>
              <a:t>The</a:t>
            </a:r>
            <a:r>
              <a:rPr lang="en-US" baseline="0" dirty="0" smtClean="0"/>
              <a:t> connection between the capital structure decision and the value of the company was established in Chapter 4 with respect to financial risk.</a:t>
            </a:r>
          </a:p>
          <a:p>
            <a:pPr marL="171450" indent="-171450">
              <a:buFont typeface="Arial" pitchFamily="34" charset="0"/>
              <a:buChar char="•"/>
            </a:pPr>
            <a:r>
              <a:rPr lang="en-US" baseline="0" dirty="0" smtClean="0"/>
              <a:t>In this chapter, complexities are examined, including taxes, financial distress, and agency issues.</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a:t>
            </a:fld>
            <a:endParaRPr lang="en-US"/>
          </a:p>
        </p:txBody>
      </p:sp>
    </p:spTree>
    <p:extLst>
      <p:ext uri="{BB962C8B-B14F-4D97-AF65-F5344CB8AC3E}">
        <p14:creationId xmlns:p14="http://schemas.microsoft.com/office/powerpoint/2010/main" val="2859181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LOS: Describe international differences in financial leverage and their implications for investment analysis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Pages 218–221</a:t>
            </a:r>
          </a:p>
          <a:p>
            <a:endParaRPr lang="en-US" sz="1400" dirty="0" smtClean="0"/>
          </a:p>
          <a:p>
            <a:r>
              <a:rPr lang="en-US" sz="1400" dirty="0" smtClean="0"/>
              <a:t>Country-Specific Factors</a:t>
            </a:r>
          </a:p>
          <a:p>
            <a:endParaRPr lang="en-US" dirty="0" smtClean="0"/>
          </a:p>
          <a:p>
            <a:pPr marL="171450" indent="-171450">
              <a:buFont typeface="Arial" pitchFamily="34" charset="0"/>
              <a:buChar char="•"/>
            </a:pPr>
            <a:r>
              <a:rPr lang="en-US" dirty="0" smtClean="0"/>
              <a:t>See Exhibit 5-6.</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20</a:t>
            </a:fld>
            <a:endParaRPr lang="en-US"/>
          </a:p>
        </p:txBody>
      </p:sp>
    </p:spTree>
    <p:extLst>
      <p:ext uri="{BB962C8B-B14F-4D97-AF65-F5344CB8AC3E}">
        <p14:creationId xmlns:p14="http://schemas.microsoft.com/office/powerpoint/2010/main" val="2275974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4. Summary</a:t>
            </a:r>
            <a:endParaRPr lang="en-US" sz="1400" dirty="0"/>
          </a:p>
        </p:txBody>
      </p:sp>
      <p:sp>
        <p:nvSpPr>
          <p:cNvPr id="4" name="Slide Number Placeholder 3"/>
          <p:cNvSpPr>
            <a:spLocks noGrp="1"/>
          </p:cNvSpPr>
          <p:nvPr>
            <p:ph type="sldNum" sz="quarter" idx="10"/>
          </p:nvPr>
        </p:nvSpPr>
        <p:spPr/>
        <p:txBody>
          <a:bodyPr/>
          <a:lstStyle/>
          <a:p>
            <a:fld id="{9A4F8672-8174-4157-9CD7-BC591DEEF2E8}" type="slidenum">
              <a:rPr lang="en-US" smtClean="0"/>
              <a:t>21</a:t>
            </a:fld>
            <a:endParaRPr lang="en-US"/>
          </a:p>
        </p:txBody>
      </p:sp>
    </p:spTree>
    <p:extLst>
      <p:ext uri="{BB962C8B-B14F-4D97-AF65-F5344CB8AC3E}">
        <p14:creationId xmlns:p14="http://schemas.microsoft.com/office/powerpoint/2010/main" val="2787110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4. Summary</a:t>
            </a:r>
            <a:endParaRPr lang="en-US" sz="1400" dirty="0"/>
          </a:p>
        </p:txBody>
      </p:sp>
      <p:sp>
        <p:nvSpPr>
          <p:cNvPr id="4" name="Slide Number Placeholder 3"/>
          <p:cNvSpPr>
            <a:spLocks noGrp="1"/>
          </p:cNvSpPr>
          <p:nvPr>
            <p:ph type="sldNum" sz="quarter" idx="10"/>
          </p:nvPr>
        </p:nvSpPr>
        <p:spPr/>
        <p:txBody>
          <a:bodyPr/>
          <a:lstStyle/>
          <a:p>
            <a:fld id="{9A4F8672-8174-4157-9CD7-BC591DEEF2E8}" type="slidenum">
              <a:rPr lang="en-US" smtClean="0"/>
              <a:t>22</a:t>
            </a:fld>
            <a:endParaRPr lang="en-US"/>
          </a:p>
        </p:txBody>
      </p:sp>
    </p:spTree>
    <p:extLst>
      <p:ext uri="{BB962C8B-B14F-4D97-AF65-F5344CB8AC3E}">
        <p14:creationId xmlns:p14="http://schemas.microsoft.com/office/powerpoint/2010/main" val="1937006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4. Summary </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23</a:t>
            </a:fld>
            <a:endParaRPr lang="en-US"/>
          </a:p>
        </p:txBody>
      </p:sp>
    </p:spTree>
    <p:extLst>
      <p:ext uri="{BB962C8B-B14F-4D97-AF65-F5344CB8AC3E}">
        <p14:creationId xmlns:p14="http://schemas.microsoft.com/office/powerpoint/2010/main" val="196675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the Modigliani–Miller propositions concerning capital structure, including the impact of leverage, taxes, financial distress, agency costs, and asymmetric information on a company’s cost of equity, cost of capital, and optimal capital structure.</a:t>
            </a:r>
          </a:p>
          <a:p>
            <a:r>
              <a:rPr lang="en-US" sz="1400" dirty="0" smtClean="0"/>
              <a:t>Pages 200–205</a:t>
            </a:r>
          </a:p>
          <a:p>
            <a:endParaRPr lang="en-US" sz="1400" dirty="0" smtClean="0"/>
          </a:p>
          <a:p>
            <a:r>
              <a:rPr lang="en-US" sz="1400" dirty="0" smtClean="0"/>
              <a:t>2. The Capital Structure Decision</a:t>
            </a:r>
          </a:p>
          <a:p>
            <a:endParaRPr lang="en-US" dirty="0" smtClean="0"/>
          </a:p>
          <a:p>
            <a:r>
              <a:rPr lang="en-US" dirty="0" smtClean="0"/>
              <a:t>The basis for capital structure theory is the Modigliani and Miller theory.</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3</a:t>
            </a:fld>
            <a:endParaRPr lang="en-US"/>
          </a:p>
        </p:txBody>
      </p:sp>
    </p:spTree>
    <p:extLst>
      <p:ext uri="{BB962C8B-B14F-4D97-AF65-F5344CB8AC3E}">
        <p14:creationId xmlns:p14="http://schemas.microsoft.com/office/powerpoint/2010/main" val="344322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LOS: Explain the Modigliani–Miller propositions concerning capital structure, including the impact of leverage, taxes, financial distress, agency costs, and asymmetric information on a company’s cost of equity, cost of capital, and optimal capital 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Page</a:t>
            </a:r>
            <a:r>
              <a:rPr lang="en-US" baseline="0" dirty="0" smtClean="0"/>
              <a:t> 200</a:t>
            </a:r>
            <a:endParaRPr lang="en-US" dirty="0" smtClean="0"/>
          </a:p>
          <a:p>
            <a:endParaRPr lang="en-US" dirty="0" smtClean="0"/>
          </a:p>
          <a:p>
            <a:r>
              <a:rPr lang="en-US" dirty="0" smtClean="0"/>
              <a:t>The Weighted Average Cost of Capital</a:t>
            </a:r>
          </a:p>
          <a:p>
            <a:endParaRPr lang="en-US" dirty="0" smtClean="0"/>
          </a:p>
          <a:p>
            <a:pPr marL="171450" indent="-171450">
              <a:buFont typeface="Arial" pitchFamily="34" charset="0"/>
              <a:buChar char="•"/>
            </a:pPr>
            <a:r>
              <a:rPr lang="en-US" dirty="0" smtClean="0"/>
              <a:t>We use the weighted average cost of capital in the capital structure</a:t>
            </a:r>
            <a:r>
              <a:rPr lang="en-US" baseline="0" dirty="0" smtClean="0"/>
              <a:t> decision because the capital structure decision affects the proportions of the different capital.</a:t>
            </a:r>
            <a:r>
              <a:rPr lang="en-US" dirty="0" smtClean="0"/>
              <a:t> </a:t>
            </a:r>
          </a:p>
          <a:p>
            <a:pPr marL="171450" indent="-171450">
              <a:buFont typeface="Arial" pitchFamily="34" charset="0"/>
              <a:buChar char="•"/>
            </a:pPr>
            <a:r>
              <a:rPr lang="en-US" dirty="0" smtClean="0"/>
              <a:t>The weighted average cost of capital was</a:t>
            </a:r>
            <a:r>
              <a:rPr lang="en-US" baseline="0" dirty="0" smtClean="0"/>
              <a:t> discussed in Chapter 3. Equation 3-1 (p. 129) is the same as </a:t>
            </a:r>
            <a:r>
              <a:rPr lang="en-US" baseline="0" dirty="0" smtClean="0">
                <a:solidFill>
                  <a:srgbClr val="FF0000"/>
                </a:solidFill>
              </a:rPr>
              <a:t>Equation 5.1, al</a:t>
            </a:r>
            <a:r>
              <a:rPr lang="en-US" baseline="0" dirty="0" smtClean="0"/>
              <a:t>though the notation is slightly different.</a:t>
            </a:r>
          </a:p>
          <a:p>
            <a:pPr marL="628650" lvl="1" indent="-171450">
              <a:buFont typeface="Arial" pitchFamily="34" charset="0"/>
              <a:buChar char="•"/>
            </a:pPr>
            <a:r>
              <a:rPr lang="en-US" i="1" baseline="0" dirty="0" err="1" smtClean="0"/>
              <a:t>w</a:t>
            </a:r>
            <a:r>
              <a:rPr lang="en-US" i="1" baseline="-25000" dirty="0" err="1" smtClean="0"/>
              <a:t>d</a:t>
            </a:r>
            <a:r>
              <a:rPr lang="en-US" baseline="0" dirty="0" smtClean="0"/>
              <a:t> is </a:t>
            </a:r>
            <a:r>
              <a:rPr lang="en-US" i="1" baseline="0" dirty="0" smtClean="0"/>
              <a:t>D</a:t>
            </a:r>
            <a:r>
              <a:rPr lang="en-US" baseline="0" dirty="0" smtClean="0"/>
              <a:t> </a:t>
            </a:r>
            <a:r>
              <a:rPr lang="en-US" baseline="0" dirty="0" smtClean="0">
                <a:sym typeface="Symbol"/>
              </a:rPr>
              <a:t> </a:t>
            </a:r>
            <a:r>
              <a:rPr lang="en-US" i="1" baseline="0" dirty="0" smtClean="0">
                <a:sym typeface="Symbol"/>
              </a:rPr>
              <a:t>V</a:t>
            </a:r>
            <a:r>
              <a:rPr lang="en-US" baseline="0" dirty="0" smtClean="0">
                <a:sym typeface="Symbol"/>
              </a:rPr>
              <a:t> and </a:t>
            </a:r>
            <a:r>
              <a:rPr lang="en-US" i="1" baseline="0" dirty="0" smtClean="0">
                <a:sym typeface="Symbol"/>
              </a:rPr>
              <a:t>w</a:t>
            </a:r>
            <a:r>
              <a:rPr lang="en-US" i="1" baseline="-25000" dirty="0" smtClean="0">
                <a:sym typeface="Symbol"/>
              </a:rPr>
              <a:t>e</a:t>
            </a:r>
            <a:r>
              <a:rPr lang="en-US" baseline="0" dirty="0" smtClean="0">
                <a:sym typeface="Symbol"/>
              </a:rPr>
              <a:t> is E  V.</a:t>
            </a:r>
          </a:p>
          <a:p>
            <a:pPr marL="0" lvl="0" indent="0">
              <a:buFont typeface="Arial" pitchFamily="34" charset="0"/>
              <a:buNone/>
            </a:pPr>
            <a:endParaRPr lang="en-US" baseline="0" dirty="0" smtClean="0">
              <a:sym typeface="Symbol"/>
            </a:endParaRPr>
          </a:p>
          <a:p>
            <a:pPr marL="0" lvl="0" indent="0">
              <a:buFont typeface="Arial" pitchFamily="34" charset="0"/>
              <a:buNone/>
            </a:pPr>
            <a:r>
              <a:rPr lang="en-US" b="1" i="0" baseline="0" dirty="0" smtClean="0">
                <a:sym typeface="Symbol"/>
              </a:rPr>
              <a:t>Discussion question:  </a:t>
            </a:r>
            <a:r>
              <a:rPr lang="en-US" i="0" baseline="0" dirty="0" smtClean="0">
                <a:sym typeface="Symbol"/>
              </a:rPr>
              <a:t>If a company varies its capital structure (hence, changing the weights in equation 5-1), do the costs of the different sources of capital change?</a:t>
            </a:r>
            <a:endParaRPr lang="en-US" i="0" dirty="0"/>
          </a:p>
        </p:txBody>
      </p:sp>
      <p:sp>
        <p:nvSpPr>
          <p:cNvPr id="4" name="Slide Number Placeholder 3"/>
          <p:cNvSpPr>
            <a:spLocks noGrp="1"/>
          </p:cNvSpPr>
          <p:nvPr>
            <p:ph type="sldNum" sz="quarter" idx="10"/>
          </p:nvPr>
        </p:nvSpPr>
        <p:spPr/>
        <p:txBody>
          <a:bodyPr/>
          <a:lstStyle/>
          <a:p>
            <a:fld id="{9A4F8672-8174-4157-9CD7-BC591DEEF2E8}" type="slidenum">
              <a:rPr lang="en-US" smtClean="0"/>
              <a:t>4</a:t>
            </a:fld>
            <a:endParaRPr lang="en-US"/>
          </a:p>
        </p:txBody>
      </p:sp>
    </p:spTree>
    <p:extLst>
      <p:ext uri="{BB962C8B-B14F-4D97-AF65-F5344CB8AC3E}">
        <p14:creationId xmlns:p14="http://schemas.microsoft.com/office/powerpoint/2010/main" val="57842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the Modigliani–Miller propositions concerning capital structure, including the impact of leverage, taxes, financial distress, agency costs, and asymmetric information on a company’s cost of equity, cost of capital, and optimal capital structure.</a:t>
            </a:r>
          </a:p>
          <a:p>
            <a:r>
              <a:rPr lang="en-US" sz="1400" dirty="0" smtClean="0"/>
              <a:t>Page 201–202</a:t>
            </a:r>
          </a:p>
          <a:p>
            <a:endParaRPr lang="en-US" sz="1400" dirty="0" smtClean="0"/>
          </a:p>
          <a:p>
            <a:r>
              <a:rPr lang="en-US" sz="1400" dirty="0" smtClean="0"/>
              <a:t>Proposition I without Taxes: Capital Structure Irrelevance</a:t>
            </a:r>
          </a:p>
          <a:p>
            <a:endParaRPr lang="en-US" dirty="0" smtClean="0"/>
          </a:p>
          <a:p>
            <a:r>
              <a:rPr lang="en-US" dirty="0" smtClean="0"/>
              <a:t>Assumptions: </a:t>
            </a:r>
          </a:p>
          <a:p>
            <a:pPr marL="228600" indent="-228600">
              <a:buFont typeface="+mj-lt"/>
              <a:buAutoNum type="arabicPeriod"/>
            </a:pPr>
            <a:r>
              <a:rPr lang="en-US" sz="1200" kern="1200" dirty="0" smtClean="0">
                <a:solidFill>
                  <a:schemeClr val="tx1"/>
                </a:solidFill>
                <a:effectLst/>
                <a:latin typeface="+mn-lt"/>
                <a:ea typeface="+mn-ea"/>
                <a:cs typeface="+mn-cs"/>
              </a:rPr>
              <a:t>Investors agree on the expected cash flows from a given investment. This means that all investors have the same expectations with respect to the cash flows from an investment in bonds or stocks. In other words, expectations are homogeneous.</a:t>
            </a:r>
          </a:p>
          <a:p>
            <a:pPr marL="628650" lvl="1" indent="-171450">
              <a:buFont typeface="Arial" pitchFamily="34" charset="0"/>
              <a:buChar char="•"/>
            </a:pPr>
            <a:r>
              <a:rPr lang="en-US" sz="1200" kern="1200" dirty="0" smtClean="0">
                <a:solidFill>
                  <a:schemeClr val="tx1"/>
                </a:solidFill>
                <a:effectLst/>
                <a:latin typeface="+mn-lt"/>
                <a:ea typeface="+mn-ea"/>
                <a:cs typeface="+mn-cs"/>
              </a:rPr>
              <a:t>Therefore, investors will agree on the value of the firm.</a:t>
            </a:r>
          </a:p>
          <a:p>
            <a:pPr marL="628650" lvl="1" indent="-171450">
              <a:buFont typeface="Arial" pitchFamily="34" charset="0"/>
              <a:buChar char="•"/>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Bonds and shares of stock are traded in </a:t>
            </a:r>
            <a:r>
              <a:rPr lang="en-US" sz="1200" b="0" kern="1200" dirty="0" smtClean="0">
                <a:solidFill>
                  <a:schemeClr val="tx1"/>
                </a:solidFill>
                <a:effectLst/>
                <a:latin typeface="+mn-lt"/>
                <a:ea typeface="+mn-ea"/>
                <a:cs typeface="+mn-cs"/>
              </a:rPr>
              <a:t>perfect capital markets. </a:t>
            </a:r>
          </a:p>
          <a:p>
            <a:pPr marL="628650" lvl="1" indent="-171450">
              <a:buFont typeface="Arial" pitchFamily="34" charset="0"/>
              <a:buChar char="•"/>
            </a:pPr>
            <a:r>
              <a:rPr lang="en-US" sz="1200" kern="1200" dirty="0" smtClean="0">
                <a:solidFill>
                  <a:schemeClr val="tx1"/>
                </a:solidFill>
                <a:effectLst/>
                <a:latin typeface="+mn-lt"/>
                <a:ea typeface="+mn-ea"/>
                <a:cs typeface="+mn-cs"/>
              </a:rPr>
              <a:t>This means that there are no transaction costs, no taxes, and no bankruptcy costs and everyone has the same information. In a perfect capital market, any two investments with identical cash flow streams and risk must trade for the same price.</a:t>
            </a:r>
          </a:p>
          <a:p>
            <a:pPr marL="628650" lvl="1" indent="-171450">
              <a:buFont typeface="Arial" pitchFamily="34" charset="0"/>
              <a:buChar char="•"/>
            </a:pPr>
            <a:r>
              <a:rPr lang="en-US" sz="1200" kern="1200" dirty="0" smtClean="0">
                <a:solidFill>
                  <a:schemeClr val="tx1"/>
                </a:solidFill>
                <a:effectLst/>
                <a:latin typeface="+mn-lt"/>
                <a:ea typeface="+mn-ea"/>
                <a:cs typeface="+mn-cs"/>
              </a:rPr>
              <a:t>This helps isolate the effects of taxes and financial distress, which are introduced slowly in the MM theories.</a:t>
            </a:r>
          </a:p>
          <a:p>
            <a:pPr marL="628650" lvl="1" indent="-171450">
              <a:buFont typeface="Arial" pitchFamily="34" charset="0"/>
              <a:buChar char="•"/>
            </a:pPr>
            <a:r>
              <a:rPr lang="en-US" sz="1200" kern="1200" dirty="0" smtClean="0">
                <a:solidFill>
                  <a:schemeClr val="tx1"/>
                </a:solidFill>
                <a:effectLst/>
                <a:latin typeface="+mn-lt"/>
                <a:ea typeface="+mn-ea"/>
                <a:cs typeface="+mn-cs"/>
              </a:rPr>
              <a:t>Without transaction</a:t>
            </a:r>
            <a:r>
              <a:rPr lang="en-US" sz="1200" kern="1200" baseline="0" dirty="0" smtClean="0">
                <a:solidFill>
                  <a:schemeClr val="tx1"/>
                </a:solidFill>
                <a:effectLst/>
                <a:latin typeface="+mn-lt"/>
                <a:ea typeface="+mn-ea"/>
                <a:cs typeface="+mn-cs"/>
              </a:rPr>
              <a:t> costs, investors can move funds among investments and firms can issue securities without a cost.</a:t>
            </a:r>
          </a:p>
          <a:p>
            <a:pPr marL="628650" lvl="1" indent="-171450">
              <a:buFont typeface="Arial" pitchFamily="34" charset="0"/>
              <a:buChar char="•"/>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Investors can borrow and lend at the risk-free rate.</a:t>
            </a:r>
          </a:p>
          <a:p>
            <a:pPr marL="628650" lvl="1" indent="-171450">
              <a:buFont typeface="Arial" pitchFamily="34" charset="0"/>
              <a:buChar char="•"/>
            </a:pPr>
            <a:r>
              <a:rPr lang="en-US" sz="1200" kern="1200" dirty="0" smtClean="0">
                <a:solidFill>
                  <a:schemeClr val="tx1"/>
                </a:solidFill>
                <a:effectLst/>
                <a:latin typeface="+mn-lt"/>
                <a:ea typeface="+mn-ea"/>
                <a:cs typeface="+mn-cs"/>
              </a:rPr>
              <a:t>This means that it</a:t>
            </a:r>
            <a:r>
              <a:rPr lang="en-US" sz="1200" kern="1200" baseline="0" dirty="0" smtClean="0">
                <a:solidFill>
                  <a:schemeClr val="tx1"/>
                </a:solidFill>
                <a:effectLst/>
                <a:latin typeface="+mn-lt"/>
                <a:ea typeface="+mn-ea"/>
                <a:cs typeface="+mn-cs"/>
              </a:rPr>
              <a:t> does not matter whether the firm or the investors borrow or lend; it is all done at the same rate.</a:t>
            </a:r>
          </a:p>
          <a:p>
            <a:pPr marL="628650" lvl="1" indent="-171450">
              <a:buFont typeface="Arial" pitchFamily="34" charset="0"/>
              <a:buChar char="•"/>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There are no agency costs. This means that managers always act to maximize shareholder wealth.</a:t>
            </a:r>
          </a:p>
          <a:p>
            <a:pPr marL="628650" lvl="1" indent="-171450">
              <a:buFont typeface="Arial" pitchFamily="34" charset="0"/>
              <a:buChar char="•"/>
            </a:pPr>
            <a:r>
              <a:rPr lang="en-US" sz="1200" kern="1200" dirty="0" smtClean="0">
                <a:solidFill>
                  <a:schemeClr val="tx1"/>
                </a:solidFill>
                <a:effectLst/>
                <a:latin typeface="+mn-lt"/>
                <a:ea typeface="+mn-ea"/>
                <a:cs typeface="+mn-cs"/>
              </a:rPr>
              <a:t>The assumption</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that the company will not waste funds;</a:t>
            </a:r>
            <a:r>
              <a:rPr lang="en-US" sz="1200" kern="1200" baseline="0" dirty="0" smtClean="0">
                <a:solidFill>
                  <a:schemeClr val="tx1"/>
                </a:solidFill>
                <a:effectLst/>
                <a:latin typeface="+mn-lt"/>
                <a:ea typeface="+mn-ea"/>
                <a:cs typeface="+mn-cs"/>
              </a:rPr>
              <a:t> all funds are put to productive use.</a:t>
            </a:r>
          </a:p>
          <a:p>
            <a:pPr marL="628650" lvl="1" indent="-171450">
              <a:buFont typeface="Arial" pitchFamily="34" charset="0"/>
              <a:buChar char="•"/>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The financing decision and the investment decision are independent of each other. This means that operating income is unaffected by changes in the capital structure.</a:t>
            </a:r>
          </a:p>
          <a:p>
            <a:pPr marL="628650" lvl="1" indent="-171450">
              <a:buFont typeface="Arial" pitchFamily="34" charset="0"/>
              <a:buChar char="•"/>
            </a:pPr>
            <a:r>
              <a:rPr lang="en-US" sz="1200" kern="1200" dirty="0" smtClean="0">
                <a:solidFill>
                  <a:schemeClr val="tx1"/>
                </a:solidFill>
                <a:effectLst/>
                <a:latin typeface="+mn-lt"/>
                <a:ea typeface="+mn-ea"/>
                <a:cs typeface="+mn-cs"/>
              </a:rPr>
              <a:t>Therefore,</a:t>
            </a:r>
            <a:r>
              <a:rPr lang="en-US" sz="1200" kern="1200" baseline="0" dirty="0" smtClean="0">
                <a:solidFill>
                  <a:schemeClr val="tx1"/>
                </a:solidFill>
                <a:effectLst/>
                <a:latin typeface="+mn-lt"/>
                <a:ea typeface="+mn-ea"/>
                <a:cs typeface="+mn-cs"/>
              </a:rPr>
              <a:t> the value of the firm before considering how it is financed is the same regardless of the financing chosen.</a:t>
            </a:r>
            <a:endParaRPr lang="en-US" sz="1200" kern="1200" dirty="0" smtClean="0">
              <a:solidFill>
                <a:schemeClr val="tx1"/>
              </a:solidFill>
              <a:effectLst/>
              <a:latin typeface="+mn-lt"/>
              <a:ea typeface="+mn-ea"/>
              <a:cs typeface="+mn-cs"/>
            </a:endParaRPr>
          </a:p>
          <a:p>
            <a:pPr marL="628650" lvl="1" indent="-171450">
              <a:buFont typeface="Arial"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5</a:t>
            </a:fld>
            <a:endParaRPr lang="en-US"/>
          </a:p>
        </p:txBody>
      </p:sp>
    </p:spTree>
    <p:extLst>
      <p:ext uri="{BB962C8B-B14F-4D97-AF65-F5344CB8AC3E}">
        <p14:creationId xmlns:p14="http://schemas.microsoft.com/office/powerpoint/2010/main" val="58797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Explain the Modigliani–Miller propositions concerning capital structure, including the impact of leverage, taxes, financial distress, agency costs, and asymmetric information on a company’s cost of equity, cost of capital, and optimal capital 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Page 201–202, 204</a:t>
            </a:r>
          </a:p>
          <a:p>
            <a:endParaRPr lang="en-US" dirty="0" smtClean="0"/>
          </a:p>
          <a:p>
            <a:r>
              <a:rPr lang="en-US" dirty="0" smtClean="0"/>
              <a:t>Proposition I without Taxes: Capital Structure Irrelevance</a:t>
            </a:r>
          </a:p>
          <a:p>
            <a:endParaRPr lang="en-US" dirty="0" smtClean="0"/>
          </a:p>
          <a:p>
            <a:pPr marL="29718" lvl="0" indent="-285750">
              <a:buFont typeface="Arial" pitchFamily="34" charset="0"/>
              <a:buChar char="•"/>
            </a:pPr>
            <a:r>
              <a:rPr lang="en-US" dirty="0" smtClean="0"/>
              <a:t>Same set of cash flows → Same valuation (See</a:t>
            </a:r>
            <a:r>
              <a:rPr lang="en-US" baseline="0" dirty="0" smtClean="0"/>
              <a:t> </a:t>
            </a:r>
            <a:r>
              <a:rPr lang="en-US" baseline="0" dirty="0" err="1" smtClean="0"/>
              <a:t>Leverkin</a:t>
            </a:r>
            <a:r>
              <a:rPr lang="en-US" baseline="0" dirty="0" smtClean="0"/>
              <a:t> Company example, p. 204).</a:t>
            </a:r>
          </a:p>
          <a:p>
            <a:pPr marL="486918" lvl="1" indent="-285750">
              <a:buFont typeface="Arial" pitchFamily="34" charset="0"/>
              <a:buChar char="•"/>
            </a:pPr>
            <a:r>
              <a:rPr lang="en-US" baseline="0" dirty="0" smtClean="0"/>
              <a:t>You can see this proposition by capitalizing EBIT (that is, value of the firm = EBIT </a:t>
            </a:r>
            <a:r>
              <a:rPr lang="en-US" baseline="0" dirty="0" smtClean="0">
                <a:sym typeface="Symbol"/>
              </a:rPr>
              <a:t> WACC).</a:t>
            </a:r>
            <a:endParaRPr lang="en-US" dirty="0" smtClean="0"/>
          </a:p>
          <a:p>
            <a:pPr marL="29718" lvl="0" indent="-285750">
              <a:buFont typeface="Arial" pitchFamily="34" charset="0"/>
              <a:buChar char="•"/>
            </a:pPr>
            <a:r>
              <a:rPr lang="en-US" dirty="0" smtClean="0"/>
              <a:t>Bottom line: There is no benefit to using debt versus equity.</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6</a:t>
            </a:fld>
            <a:endParaRPr lang="en-US"/>
          </a:p>
        </p:txBody>
      </p:sp>
    </p:spTree>
    <p:extLst>
      <p:ext uri="{BB962C8B-B14F-4D97-AF65-F5344CB8AC3E}">
        <p14:creationId xmlns:p14="http://schemas.microsoft.com/office/powerpoint/2010/main" val="394497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the Modigliani–Miller propositions concerning capital structure, including the impact of leverage, taxes, financial distress, agency costs, and asymmetric information on a company’s cost of equity, cost of capital, and optimal capital structure.</a:t>
            </a:r>
          </a:p>
          <a:p>
            <a:r>
              <a:rPr lang="en-US" sz="1400" dirty="0" smtClean="0"/>
              <a:t>Pages 203–205</a:t>
            </a:r>
          </a:p>
          <a:p>
            <a:endParaRPr lang="en-US" sz="1400" dirty="0" smtClean="0"/>
          </a:p>
          <a:p>
            <a:r>
              <a:rPr lang="en-US" sz="1400" dirty="0" smtClean="0"/>
              <a:t>Proposition II without Taxes: Higher Financial Leverage</a:t>
            </a:r>
          </a:p>
          <a:p>
            <a:endParaRPr lang="en-US" dirty="0" smtClean="0"/>
          </a:p>
          <a:p>
            <a:pPr marL="171450" indent="-171450">
              <a:buFont typeface="Arial" pitchFamily="34" charset="0"/>
              <a:buChar char="•"/>
            </a:pPr>
            <a:r>
              <a:rPr lang="en-US" dirty="0" smtClean="0"/>
              <a:t>Proposition II relates to the</a:t>
            </a:r>
            <a:r>
              <a:rPr lang="en-US" baseline="0" dirty="0" smtClean="0"/>
              <a:t> cost of capital.</a:t>
            </a:r>
          </a:p>
          <a:p>
            <a:pPr marL="628650" lvl="1" indent="-171450">
              <a:buFont typeface="Arial" pitchFamily="34" charset="0"/>
              <a:buChar char="•"/>
            </a:pPr>
            <a:r>
              <a:rPr lang="en-US" baseline="0" dirty="0" smtClean="0"/>
              <a:t>The cost of equity increases as more debt is used (see </a:t>
            </a:r>
            <a:r>
              <a:rPr lang="en-US" baseline="0" dirty="0" err="1" smtClean="0"/>
              <a:t>Leverkin</a:t>
            </a:r>
            <a:r>
              <a:rPr lang="en-US" baseline="0" dirty="0" smtClean="0"/>
              <a:t> example, p. 204).</a:t>
            </a:r>
          </a:p>
          <a:p>
            <a:pPr marL="628650" lvl="1" indent="-171450">
              <a:buFont typeface="Arial" pitchFamily="34" charset="0"/>
              <a:buChar char="•"/>
            </a:pPr>
            <a:r>
              <a:rPr lang="en-US" baseline="0" dirty="0" smtClean="0"/>
              <a:t>Debt is a cheaper source of capital, so as more is used, the WACC is reduced if the cost of equity has not risen.</a:t>
            </a:r>
          </a:p>
          <a:p>
            <a:pPr marL="628650" lvl="1" indent="-171450">
              <a:buFont typeface="Arial" pitchFamily="34" charset="0"/>
              <a:buChar char="•"/>
            </a:pPr>
            <a:r>
              <a:rPr lang="en-US" baseline="0" dirty="0" smtClean="0"/>
              <a:t>Key: </a:t>
            </a:r>
          </a:p>
          <a:p>
            <a:pPr marL="457200" lvl="1" indent="0">
              <a:buFont typeface="Arial" pitchFamily="34" charset="0"/>
              <a:buNone/>
            </a:pPr>
            <a:r>
              <a:rPr lang="en-US" baseline="0" dirty="0" smtClean="0"/>
              <a:t>	Cost of equity = Cost of equity for an all-equity financed firm + [(Cost of equity for an all-equity financed firm – Cost of debt)(</a:t>
            </a:r>
            <a:r>
              <a:rPr lang="en-US" i="1" baseline="0" dirty="0" smtClean="0"/>
              <a:t>D </a:t>
            </a:r>
            <a:r>
              <a:rPr lang="en-US" baseline="0" dirty="0" smtClean="0">
                <a:sym typeface="Symbol"/>
              </a:rPr>
              <a:t> </a:t>
            </a:r>
            <a:r>
              <a:rPr lang="en-US" i="1" baseline="0" dirty="0" smtClean="0">
                <a:sym typeface="Symbol"/>
              </a:rPr>
              <a:t>E</a:t>
            </a:r>
            <a:r>
              <a:rPr lang="en-US" baseline="0" dirty="0" smtClean="0">
                <a:sym typeface="Symbol"/>
              </a:rPr>
              <a:t>)]</a:t>
            </a:r>
            <a:endParaRPr lang="en-US" baseline="0" dirty="0" smtClean="0"/>
          </a:p>
          <a:p>
            <a:pPr marL="628650" lvl="1" indent="-171450">
              <a:buFont typeface="Arial" pitchFamily="34" charset="0"/>
              <a:buChar char="•"/>
            </a:pPr>
            <a:r>
              <a:rPr lang="en-US" baseline="0" dirty="0" smtClean="0"/>
              <a:t>Net effect: Constant WACC</a:t>
            </a: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 other words, the increase in the cost of equity is balanced out by the increased use of the cheaper source of capital, debt. </a:t>
            </a:r>
          </a:p>
          <a:p>
            <a:pPr marL="628650" lvl="1" indent="-171450">
              <a:buFont typeface="Arial" pitchFamily="34" charset="0"/>
              <a:buChar char="•"/>
            </a:pPr>
            <a:endParaRPr lang="en-US" baseline="0" dirty="0" smtClean="0"/>
          </a:p>
          <a:p>
            <a:pPr marL="171450" lvl="0" indent="-171450">
              <a:buFont typeface="Arial" pitchFamily="34" charset="0"/>
              <a:buChar char="•"/>
            </a:pPr>
            <a:r>
              <a:rPr lang="en-US" baseline="0" dirty="0" smtClean="0"/>
              <a:t>Bottom line: There is no benefit to using debt versus equity.</a:t>
            </a:r>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7</a:t>
            </a:fld>
            <a:endParaRPr lang="en-US"/>
          </a:p>
        </p:txBody>
      </p:sp>
    </p:spTree>
    <p:extLst>
      <p:ext uri="{BB962C8B-B14F-4D97-AF65-F5344CB8AC3E}">
        <p14:creationId xmlns:p14="http://schemas.microsoft.com/office/powerpoint/2010/main" val="407362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LOS: Explain the Modigliani–Miller propositions concerning capital structure, including the impact of leverage, taxes, financial distress, agency costs, and asymmetric information on a company’s cost of equity, cost of capital, and optimal capital structure.</a:t>
            </a:r>
          </a:p>
          <a:p>
            <a:r>
              <a:rPr lang="en-US" dirty="0" smtClean="0"/>
              <a:t>Pages 205</a:t>
            </a:r>
            <a:r>
              <a:rPr lang="en-US" sz="1200" dirty="0" smtClean="0"/>
              <a:t>–</a:t>
            </a:r>
            <a:r>
              <a:rPr lang="en-US" dirty="0" smtClean="0"/>
              <a:t>209</a:t>
            </a:r>
          </a:p>
          <a:p>
            <a:endParaRPr lang="en-US" dirty="0" smtClean="0"/>
          </a:p>
          <a:p>
            <a:r>
              <a:rPr lang="en-US" dirty="0" smtClean="0"/>
              <a:t>In</a:t>
            </a:r>
            <a:r>
              <a:rPr lang="en-US" sz="1400" dirty="0" smtClean="0"/>
              <a:t>troducing Taxes into the MM Theory</a:t>
            </a:r>
          </a:p>
          <a:p>
            <a:endParaRPr lang="en-US" dirty="0" smtClean="0"/>
          </a:p>
          <a:p>
            <a:pPr marL="171450" indent="-171450">
              <a:buFont typeface="Arial" pitchFamily="34" charset="0"/>
              <a:buChar char="•"/>
            </a:pPr>
            <a:r>
              <a:rPr lang="en-US" dirty="0" smtClean="0"/>
              <a:t>When taxes are introduced (specifically, the tax</a:t>
            </a:r>
            <a:r>
              <a:rPr lang="en-US" baseline="0" dirty="0" smtClean="0"/>
              <a:t> </a:t>
            </a:r>
            <a:r>
              <a:rPr lang="en-US" dirty="0" smtClean="0"/>
              <a:t>deductibility of interest by the firm), the value of the firm is enhanced by the tax shield provided by the</a:t>
            </a:r>
            <a:r>
              <a:rPr lang="en-US" baseline="0" dirty="0" smtClean="0"/>
              <a:t> </a:t>
            </a:r>
            <a:r>
              <a:rPr lang="en-US" dirty="0" smtClean="0"/>
              <a:t>interest deduction. The tax shield:</a:t>
            </a:r>
          </a:p>
          <a:p>
            <a:pPr marL="628650" lvl="1" indent="-171450">
              <a:buFont typeface="Arial" pitchFamily="34" charset="0"/>
              <a:buChar char="•"/>
            </a:pPr>
            <a:r>
              <a:rPr lang="en-US" dirty="0" smtClean="0"/>
              <a:t>Lowers the cost of debt because the cost is now multiplied by 1 minus the marginal</a:t>
            </a:r>
            <a:r>
              <a:rPr lang="en-US" baseline="0" dirty="0" smtClean="0"/>
              <a:t> tax rate.</a:t>
            </a:r>
          </a:p>
          <a:p>
            <a:pPr marL="628650" lvl="1" indent="-171450">
              <a:buFont typeface="Arial" pitchFamily="34" charset="0"/>
              <a:buChar char="•"/>
            </a:pPr>
            <a:r>
              <a:rPr lang="en-US" baseline="0" dirty="0" smtClean="0"/>
              <a:t>Lowers the cost of equity as more debt is used (Exhibit 5-1, Panel C).</a:t>
            </a:r>
            <a:endParaRPr lang="en-US" dirty="0" smtClean="0"/>
          </a:p>
          <a:p>
            <a:pPr marL="628650" lvl="1" indent="-171450">
              <a:buFont typeface="Arial" pitchFamily="34" charset="0"/>
              <a:buChar char="•"/>
            </a:pPr>
            <a:r>
              <a:rPr lang="en-US" dirty="0" smtClean="0"/>
              <a:t>Increases the value of the firm by </a:t>
            </a:r>
            <a:r>
              <a:rPr lang="en-US" i="1" dirty="0" err="1" smtClean="0"/>
              <a:t>tD</a:t>
            </a:r>
            <a:r>
              <a:rPr lang="en-US" dirty="0" smtClean="0"/>
              <a:t> (that is, marginal tax rate times debt)—the interest</a:t>
            </a:r>
            <a:r>
              <a:rPr lang="en-US" baseline="0" dirty="0" smtClean="0"/>
              <a:t> tax shield. </a:t>
            </a:r>
          </a:p>
          <a:p>
            <a:pPr marL="171450" lvl="0" indent="-171450">
              <a:buFont typeface="Arial" pitchFamily="34" charset="0"/>
              <a:buChar char="•"/>
            </a:pPr>
            <a:r>
              <a:rPr lang="en-US" baseline="0" dirty="0" smtClean="0"/>
              <a:t>Why isn’t the optimal capital structure not 100% debt? Because in this extreme, debt would be, essentially, the equity of the firm.</a:t>
            </a:r>
            <a:endParaRPr lang="en-US" dirty="0" smtClean="0"/>
          </a:p>
          <a:p>
            <a:pPr marL="180594" indent="-171450">
              <a:buFont typeface="Arial" pitchFamily="34" charset="0"/>
              <a:buChar char="•"/>
            </a:pPr>
            <a:endParaRPr lang="en-US" dirty="0" smtClean="0"/>
          </a:p>
          <a:p>
            <a:pPr marL="9144" indent="0">
              <a:buFont typeface="Arial" pitchFamily="34" charset="0"/>
              <a:buNone/>
            </a:pPr>
            <a:r>
              <a:rPr lang="en-US" b="1" i="0" dirty="0" smtClean="0"/>
              <a:t>Discussion question:  </a:t>
            </a:r>
            <a:r>
              <a:rPr lang="en-US" i="0" dirty="0" smtClean="0"/>
              <a:t>What happens if we relax the assumption of no costs to bankruptcy (or financial distress)?</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8</a:t>
            </a:fld>
            <a:endParaRPr lang="en-US"/>
          </a:p>
        </p:txBody>
      </p:sp>
    </p:spTree>
    <p:extLst>
      <p:ext uri="{BB962C8B-B14F-4D97-AF65-F5344CB8AC3E}">
        <p14:creationId xmlns:p14="http://schemas.microsoft.com/office/powerpoint/2010/main" val="256528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LOS: Explain the Modigliani–Miller propositions concerning capital structure, including the impact of leverage, taxes, financial distress, agency costs, and asymmetric information on a company’s cost of equity, cost of capital, and optimal capital structure.</a:t>
            </a:r>
          </a:p>
          <a:p>
            <a:r>
              <a:rPr lang="en-US" sz="1400" dirty="0" smtClean="0"/>
              <a:t>Pages 210–211</a:t>
            </a:r>
          </a:p>
          <a:p>
            <a:endParaRPr lang="en-US" sz="1400" dirty="0" smtClean="0"/>
          </a:p>
          <a:p>
            <a:r>
              <a:rPr lang="en-US" sz="1400" dirty="0" smtClean="0"/>
              <a:t>Introducing Costs of Financial Distress</a:t>
            </a:r>
          </a:p>
          <a:p>
            <a:endParaRPr lang="en-US" dirty="0" smtClean="0"/>
          </a:p>
          <a:p>
            <a:pPr marL="171450" indent="-171450">
              <a:buFont typeface="Arial" pitchFamily="34" charset="0"/>
              <a:buChar char="•"/>
            </a:pPr>
            <a:r>
              <a:rPr lang="en-US" dirty="0" smtClean="0"/>
              <a:t>Costs of financial distress are costs associated with a company that is having difficulty meeting its obligations. </a:t>
            </a:r>
          </a:p>
          <a:p>
            <a:pPr marL="171450" indent="-171450">
              <a:buFont typeface="Arial" pitchFamily="34" charset="0"/>
              <a:buChar char="•"/>
            </a:pPr>
            <a:r>
              <a:rPr lang="en-US" dirty="0" smtClean="0"/>
              <a:t>Costs of financial distress include the following: </a:t>
            </a:r>
          </a:p>
          <a:p>
            <a:pPr marL="628650" lvl="1" indent="-171450">
              <a:buFont typeface="Arial" pitchFamily="34" charset="0"/>
              <a:buChar char="•"/>
            </a:pPr>
            <a:r>
              <a:rPr lang="en-US" dirty="0" smtClean="0"/>
              <a:t>Opportunity cost of not making optimal decisions (forgoing profitable projects because of rationed capital</a:t>
            </a:r>
            <a:r>
              <a:rPr lang="en-US" baseline="0" dirty="0" smtClean="0"/>
              <a:t> or need for quick payback).</a:t>
            </a:r>
            <a:endParaRPr lang="en-US" dirty="0" smtClean="0"/>
          </a:p>
          <a:p>
            <a:pPr marL="628650" lvl="1" indent="-171450">
              <a:buFont typeface="Arial" pitchFamily="34" charset="0"/>
              <a:buChar char="•"/>
            </a:pPr>
            <a:r>
              <a:rPr lang="en-US" dirty="0" smtClean="0"/>
              <a:t>Inability to negotiate long-term supply contracts.</a:t>
            </a:r>
          </a:p>
          <a:p>
            <a:pPr marL="628650" lvl="1" indent="-171450">
              <a:buFont typeface="Arial" pitchFamily="34" charset="0"/>
              <a:buChar char="•"/>
            </a:pPr>
            <a:r>
              <a:rPr lang="en-US" dirty="0" smtClean="0"/>
              <a:t>Loss of customers who do not have confidence in warranties, repairs, or returns.</a:t>
            </a:r>
          </a:p>
          <a:p>
            <a:pPr marL="628650" lvl="1" indent="-171450">
              <a:buFont typeface="Arial" pitchFamily="34" charset="0"/>
              <a:buChar char="•"/>
            </a:pPr>
            <a:r>
              <a:rPr lang="en-US" dirty="0" smtClean="0"/>
              <a:t>Sale of productive assets to generate cash.</a:t>
            </a:r>
          </a:p>
          <a:p>
            <a:pPr marL="628650" lvl="1" indent="-171450">
              <a:buFont typeface="Arial" pitchFamily="34" charset="0"/>
              <a:buChar char="•"/>
            </a:pPr>
            <a:r>
              <a:rPr lang="en-US" dirty="0" smtClean="0"/>
              <a:t>Change in inventory stocked</a:t>
            </a:r>
            <a:r>
              <a:rPr lang="en-US" baseline="0" dirty="0" smtClean="0"/>
              <a:t> to generate quick sales.</a:t>
            </a:r>
            <a:endParaRPr lang="en-US" dirty="0" smtClean="0"/>
          </a:p>
          <a:p>
            <a:pPr marL="171450" indent="-171450">
              <a:buFont typeface="Arial" pitchFamily="34" charset="0"/>
              <a:buChar char="•"/>
            </a:pPr>
            <a:r>
              <a:rPr lang="en-US" dirty="0" smtClean="0"/>
              <a:t>The expected cost of financial distress increases as the relative use of debt financing increases. </a:t>
            </a:r>
          </a:p>
          <a:p>
            <a:pPr marL="628650" lvl="1" indent="-171450">
              <a:buFont typeface="Arial" pitchFamily="34" charset="0"/>
              <a:buChar char="•"/>
            </a:pPr>
            <a:r>
              <a:rPr lang="en-US" dirty="0" smtClean="0"/>
              <a:t>Note that this is the expected cost: The probability of distress increases as more debt is used.</a:t>
            </a:r>
          </a:p>
          <a:p>
            <a:endParaRPr lang="en-US" dirty="0"/>
          </a:p>
        </p:txBody>
      </p:sp>
      <p:sp>
        <p:nvSpPr>
          <p:cNvPr id="4" name="Slide Number Placeholder 3"/>
          <p:cNvSpPr>
            <a:spLocks noGrp="1"/>
          </p:cNvSpPr>
          <p:nvPr>
            <p:ph type="sldNum" sz="quarter" idx="10"/>
          </p:nvPr>
        </p:nvSpPr>
        <p:spPr/>
        <p:txBody>
          <a:bodyPr/>
          <a:lstStyle/>
          <a:p>
            <a:fld id="{9A4F8672-8174-4157-9CD7-BC591DEEF2E8}" type="slidenum">
              <a:rPr lang="en-US" smtClean="0"/>
              <a:t>9</a:t>
            </a:fld>
            <a:endParaRPr lang="en-US"/>
          </a:p>
        </p:txBody>
      </p:sp>
    </p:spTree>
    <p:extLst>
      <p:ext uri="{BB962C8B-B14F-4D97-AF65-F5344CB8AC3E}">
        <p14:creationId xmlns:p14="http://schemas.microsoft.com/office/powerpoint/2010/main" val="3375357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5.jpg"/><Relationship Id="rId4"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6"/>
            <a:ext cx="6705600" cy="1490472"/>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 </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3512462"/>
            <a:ext cx="3086100" cy="665798"/>
          </a:xfrm>
          <a:prstGeom prst="rect">
            <a:avLst/>
          </a:prstGeom>
        </p:spPr>
      </p:pic>
    </p:spTree>
    <p:extLst>
      <p:ext uri="{BB962C8B-B14F-4D97-AF65-F5344CB8AC3E}">
        <p14:creationId xmlns:p14="http://schemas.microsoft.com/office/powerpoint/2010/main" val="109684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x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75904" cy="1143000"/>
          </a:xfrm>
        </p:spPr>
        <p:txBody>
          <a:bodyPr anchor="b">
            <a:norm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572000" y="1447800"/>
            <a:ext cx="4191000" cy="472440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81000" y="1447800"/>
            <a:ext cx="4191000" cy="4724399"/>
          </a:xfrm>
        </p:spPr>
        <p:txBody>
          <a:bodyPr rIns="182880">
            <a:normAutofit/>
          </a:bodyPr>
          <a:lstStyle>
            <a:lvl1pPr marL="182880" indent="-173736">
              <a:buFont typeface="Arial" pitchFamily="34" charset="0"/>
              <a:buChar char="•"/>
              <a:defRPr sz="1800"/>
            </a:lvl1pPr>
            <a:lvl2pPr marL="384048" indent="-171450">
              <a:buFont typeface="Arial" pitchFamily="34" charset="0"/>
              <a:buChar char="-"/>
              <a:defRPr sz="1800"/>
            </a:lvl2pPr>
            <a:lvl3pPr marL="585216" indent="-171450">
              <a:buFont typeface="Arial" pitchFamily="34" charset="0"/>
              <a:buChar char="-"/>
              <a:defRPr sz="1800"/>
            </a:lvl3pPr>
            <a:lvl4pPr marL="786384" indent="-171450">
              <a:buFont typeface="Arial" pitchFamily="34" charset="0"/>
              <a:buChar char="-"/>
              <a:defRPr sz="1800"/>
            </a:lvl4pPr>
            <a:lvl5pPr marL="987552" indent="-171450">
              <a:buFont typeface="Arial" pitchFamily="34" charset="0"/>
              <a:buChar char="-"/>
              <a:defRPr sz="1800"/>
            </a:lvl5pPr>
            <a:lvl6pPr marL="1188720" indent="-171450">
              <a:buFont typeface="Arial" pitchFamily="34" charset="0"/>
              <a:buChar char="-"/>
              <a:defRPr sz="1800"/>
            </a:lvl6pPr>
            <a:lvl7pPr marL="1389888" indent="-171450">
              <a:buFont typeface="Arial" pitchFamily="34" charset="0"/>
              <a:buChar char="-"/>
              <a:defRPr sz="1800"/>
            </a:lvl7pPr>
            <a:lvl8pPr marL="1591056" indent="-171450">
              <a:buFont typeface="Arial" pitchFamily="34" charset="0"/>
              <a:buChar char="-"/>
              <a:defRPr sz="1800"/>
            </a:lvl8pPr>
            <a:lvl9pPr marL="1792224" indent="-171450">
              <a:buFont typeface="Arial" pitchFamily="34" charset="0"/>
              <a:buChar cha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Copyright © 2013 CFA Institute</a:t>
            </a:r>
            <a:endParaRPr dirty="0"/>
          </a:p>
        </p:txBody>
      </p:sp>
      <p:sp>
        <p:nvSpPr>
          <p:cNvPr id="7" name="Slide Number Placeholder 6"/>
          <p:cNvSpPr>
            <a:spLocks noGrp="1"/>
          </p:cNvSpPr>
          <p:nvPr>
            <p:ph type="sldNum" sz="quarter" idx="12"/>
          </p:nvPr>
        </p:nvSpPr>
        <p:spPr/>
        <p:txBody>
          <a:bodyPr/>
          <a:lstStyle/>
          <a:p>
            <a:fld id="{4E4A4924-7CC3-4BF6-9C5C-A8E770D15754}" type="slidenum">
              <a:rPr/>
              <a:t>‹#›</a:t>
            </a:fld>
            <a:endParaRPr/>
          </a:p>
        </p:txBody>
      </p:sp>
      <p:sp>
        <p:nvSpPr>
          <p:cNvPr id="10" name="Rounded Rectangle 9"/>
          <p:cNvSpPr/>
          <p:nvPr/>
        </p:nvSpPr>
        <p:spPr>
          <a:xfrm>
            <a:off x="9372600" y="114300"/>
            <a:ext cx="1219200" cy="3086100"/>
          </a:xfrm>
          <a:prstGeom prst="roundRect">
            <a:avLst>
              <a:gd name="adj" fmla="val 88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sz="1400"/>
              <a:t>Click the icon</a:t>
            </a:r>
            <a:r>
              <a:rPr sz="1400" baseline="0"/>
              <a:t> to add an image. The photo will be cropped to fit the placeholder.</a:t>
            </a:r>
            <a:endParaRPr sz="1400"/>
          </a:p>
        </p:txBody>
      </p:sp>
    </p:spTree>
    <p:extLst>
      <p:ext uri="{BB962C8B-B14F-4D97-AF65-F5344CB8AC3E}">
        <p14:creationId xmlns:p14="http://schemas.microsoft.com/office/powerpoint/2010/main" val="91424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89291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133600"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42379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lvl1pPr>
              <a:defRPr>
                <a:solidFill>
                  <a:schemeClr val="tx1"/>
                </a:solidFill>
              </a:defRPr>
            </a:lvl1pPr>
          </a:lstStyle>
          <a:p>
            <a:r>
              <a:rPr/>
              <a:t>Click to edit Master title style</a:t>
            </a:r>
          </a:p>
        </p:txBody>
      </p:sp>
      <p:sp>
        <p:nvSpPr>
          <p:cNvPr id="3" name="Subtitle 2"/>
          <p:cNvSpPr>
            <a:spLocks noGrp="1"/>
          </p:cNvSpPr>
          <p:nvPr>
            <p:ph type="subTitle" idx="1" hasCustomPrompt="1"/>
          </p:nvPr>
        </p:nvSpPr>
        <p:spPr>
          <a:xfrm>
            <a:off x="381000" y="1784196"/>
            <a:ext cx="6705600" cy="1492404"/>
          </a:xfrm>
        </p:spPr>
        <p:txBody>
          <a:bodyPr/>
          <a:lstStyle>
            <a:lvl1pPr marL="0" indent="0" algn="l">
              <a:spcBef>
                <a:spcPts val="0"/>
              </a:spcBef>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58028" y="3512462"/>
            <a:ext cx="3090672" cy="666211"/>
          </a:xfrm>
          <a:prstGeom prst="rect">
            <a:avLst/>
          </a:prstGeom>
        </p:spPr>
      </p:pic>
    </p:spTree>
    <p:extLst>
      <p:ext uri="{BB962C8B-B14F-4D97-AF65-F5344CB8AC3E}">
        <p14:creationId xmlns:p14="http://schemas.microsoft.com/office/powerpoint/2010/main" val="8492941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ix1">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spTree>
    <p:extLst>
      <p:ext uri="{BB962C8B-B14F-4D97-AF65-F5344CB8AC3E}">
        <p14:creationId xmlns:p14="http://schemas.microsoft.com/office/powerpoint/2010/main" val="64565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ix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179690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ix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70523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1)">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200" y="4572000"/>
            <a:ext cx="6765129" cy="1143000"/>
          </a:xfrm>
          <a:prstGeom prst="rect">
            <a:avLst/>
          </a:prstGeom>
        </p:spPr>
      </p:pic>
    </p:spTree>
    <p:extLst>
      <p:ext uri="{BB962C8B-B14F-4D97-AF65-F5344CB8AC3E}">
        <p14:creationId xmlns:p14="http://schemas.microsoft.com/office/powerpoint/2010/main" val="421872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3178396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235249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9" name="Text Placeholder 8"/>
          <p:cNvSpPr>
            <a:spLocks noGrp="1"/>
          </p:cNvSpPr>
          <p:nvPr>
            <p:ph type="body" sz="quarter" idx="13" hasCustomPrompt="1"/>
          </p:nvPr>
        </p:nvSpPr>
        <p:spPr>
          <a:xfrm>
            <a:off x="381000" y="1447800"/>
            <a:ext cx="8382000" cy="685800"/>
          </a:xfrm>
        </p:spPr>
        <p:txBody>
          <a:bodyPr/>
          <a:lstStyle>
            <a:lvl1pPr marL="0" indent="0">
              <a:spcBef>
                <a:spcPts val="0"/>
              </a:spcBef>
              <a:buFont typeface="Arial" pitchFamily="34" charset="0"/>
              <a:buNone/>
              <a:defRPr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a:t>Click to add subtitle</a:t>
            </a:r>
          </a:p>
        </p:txBody>
      </p:sp>
      <p:sp>
        <p:nvSpPr>
          <p:cNvPr id="3" name="Content Placeholder 2"/>
          <p:cNvSpPr>
            <a:spLocks noGrp="1"/>
          </p:cNvSpPr>
          <p:nvPr>
            <p:ph idx="1"/>
          </p:nvPr>
        </p:nvSpPr>
        <p:spPr>
          <a:xfrm>
            <a:off x="381000" y="2243138"/>
            <a:ext cx="8375904" cy="39290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r>
              <a:rPr lang="en-US" dirty="0" smtClean="0"/>
              <a:t>Copyright © 2013 CFA Institute</a:t>
            </a:r>
            <a:endParaRPr lang="en-US" dirty="0"/>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355252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Divider Green">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a:t>Click to edit Master title style</a:t>
            </a: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8880104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Divider Gray">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a:t>Click to edit Master title style</a:t>
            </a: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661732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Divider Stripes">
    <p:spTree>
      <p:nvGrpSpPr>
        <p:cNvPr id="1" name=""/>
        <p:cNvGrpSpPr/>
        <p:nvPr/>
      </p:nvGrpSpPr>
      <p:grpSpPr>
        <a:xfrm>
          <a:off x="0" y="0"/>
          <a:ext cx="0" cy="0"/>
          <a:chOff x="0" y="0"/>
          <a:chExt cx="0" cy="0"/>
        </a:xfrm>
      </p:grpSpPr>
      <p:sp>
        <p:nvSpPr>
          <p:cNvPr id="9" name="Rectangle 8"/>
          <p:cNvSpPr/>
          <p:nvPr/>
        </p:nvSpPr>
        <p:spPr>
          <a:xfrm>
            <a:off x="0" y="848985"/>
            <a:ext cx="9144000" cy="170992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2558913"/>
            <a:ext cx="9144000" cy="1709928"/>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 y="4268841"/>
            <a:ext cx="7350369" cy="170992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978770"/>
            <a:ext cx="9144000" cy="87923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5181600" y="0"/>
            <a:ext cx="3962400" cy="84898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bwMode="white"/>
        <p:txBody>
          <a:bodyPr/>
          <a:lstStyle/>
          <a:p>
            <a:endParaRPr/>
          </a:p>
        </p:txBody>
      </p:sp>
      <p:sp>
        <p:nvSpPr>
          <p:cNvPr id="5" name="Footer Placeholder 4"/>
          <p:cNvSpPr>
            <a:spLocks noGrp="1"/>
          </p:cNvSpPr>
          <p:nvPr>
            <p:ph type="ftr" sz="quarter" idx="11"/>
          </p:nvPr>
        </p:nvSpPr>
        <p:spPr bwMode="white"/>
        <p:txBody>
          <a:bodyPr/>
          <a:lstStyle/>
          <a:p>
            <a:r>
              <a:rPr lang="en-US" dirty="0" smtClean="0"/>
              <a:t>Copyright © 2013 CFA Institute</a:t>
            </a:r>
            <a:endParaRPr dirty="0"/>
          </a:p>
        </p:txBody>
      </p:sp>
      <p:sp>
        <p:nvSpPr>
          <p:cNvPr id="6" name="Slide Number Placeholder 5"/>
          <p:cNvSpPr>
            <a:spLocks noGrp="1"/>
          </p:cNvSpPr>
          <p:nvPr>
            <p:ph type="sldNum" sz="quarter" idx="12"/>
          </p:nvPr>
        </p:nvSpPr>
        <p:spPr bwMode="white"/>
        <p:txBody>
          <a:bodyPr/>
          <a:lstStyle/>
          <a:p>
            <a:fld id="{4E4A4924-7CC3-4BF6-9C5C-A8E770D15754}" type="slidenum">
              <a:r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a:t>Click to edit Master title style</a:t>
            </a:r>
          </a:p>
        </p:txBody>
      </p:sp>
      <p:pic>
        <p:nvPicPr>
          <p:cNvPr id="1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80407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t>Copyright © 2013 CFA Institute</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1741086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smtClean="0"/>
              <a:t>Copyright © 2013 CFA Institute</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96108605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C with Picture">
    <p:bg bwMode="auto">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hidden="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r>
              <a:rPr lang="en-US" dirty="0" smtClean="0"/>
              <a:t>Copyright © 2013 CFA Institute</a:t>
            </a:r>
            <a:endParaRPr dirty="0"/>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bwMode="white">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bwMode="white">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bwMode="white">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bwMode="white">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bwMode="white">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bwMode="white">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bwMode="white">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bwMode="white">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bwMode="white">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5"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9782451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Column TOC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1200188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Column 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530380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Column 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05865120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Column TOC Pix1">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16000" contrast="22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r>
              <a:rPr lang="en-US" dirty="0" smtClean="0"/>
              <a:t>Copyright © 2013 CFA Institute</a:t>
            </a:r>
            <a:endParaRPr dirty="0"/>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29"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390804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Copyright © 2013 CFA Institute</a:t>
            </a:r>
            <a:endParaRPr dirty="0"/>
          </a:p>
        </p:txBody>
      </p:sp>
      <p:sp>
        <p:nvSpPr>
          <p:cNvPr id="6" name="Slide Number Placeholder 5"/>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1259320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Column TOC Pix2">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38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bg1"/>
                </a:solidFill>
              </a:defRPr>
            </a:lvl1pPr>
          </a:lstStyle>
          <a:p>
            <a:r>
              <a:rPr lang="en-US" dirty="0" smtClean="0"/>
              <a:t>Copyright © 2013 CFA Institute</a:t>
            </a:r>
            <a:endParaRPr dirty="0"/>
          </a:p>
        </p:txBody>
      </p:sp>
      <p:sp>
        <p:nvSpPr>
          <p:cNvPr id="5" name="Slide Number Placeholder 4"/>
          <p:cNvSpPr>
            <a:spLocks noGrp="1"/>
          </p:cNvSpPr>
          <p:nvPr>
            <p:ph type="sldNum" sz="quarter" idx="12"/>
          </p:nvPr>
        </p:nvSpPr>
        <p:spPr bwMode="white"/>
        <p:txBody>
          <a:bodyPr/>
          <a:lstStyle>
            <a:lvl1pPr>
              <a:defRPr>
                <a:solidFill>
                  <a:schemeClr val="bg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0"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404717476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Column TOC Pix3">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r>
              <a:rPr lang="en-US" dirty="0" smtClean="0"/>
              <a:t>Copyright © 2013 CFA Institute</a:t>
            </a:r>
            <a:endParaRPr dirty="0"/>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9" name="Text Placeholder 6"/>
          <p:cNvSpPr>
            <a:spLocks noGrp="1"/>
          </p:cNvSpPr>
          <p:nvPr>
            <p:ph type="body" sz="quarter" idx="3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0" name="Text Placeholder 6"/>
          <p:cNvSpPr>
            <a:spLocks noGrp="1"/>
          </p:cNvSpPr>
          <p:nvPr>
            <p:ph type="body" sz="quarter" idx="34" hasCustomPrompt="1"/>
          </p:nvPr>
        </p:nvSpPr>
        <p:spPr bwMode="white">
          <a:xfrm>
            <a:off x="8137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1" name="Text Placeholder 6"/>
          <p:cNvSpPr>
            <a:spLocks noGrp="1"/>
          </p:cNvSpPr>
          <p:nvPr>
            <p:ph type="body" sz="quarter" idx="35" hasCustomPrompt="1"/>
          </p:nvPr>
        </p:nvSpPr>
        <p:spPr bwMode="white">
          <a:xfrm>
            <a:off x="46482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2" name="Text Placeholder 6"/>
          <p:cNvSpPr>
            <a:spLocks noGrp="1"/>
          </p:cNvSpPr>
          <p:nvPr>
            <p:ph type="body" sz="quarter" idx="36" hasCustomPrompt="1"/>
          </p:nvPr>
        </p:nvSpPr>
        <p:spPr bwMode="white">
          <a:xfrm>
            <a:off x="50809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271635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OC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black"/>
        <p:txBody>
          <a:bodyPr/>
          <a:lstStyle/>
          <a:p>
            <a:endParaRPr/>
          </a:p>
        </p:txBody>
      </p:sp>
      <p:sp>
        <p:nvSpPr>
          <p:cNvPr id="4" name="Footer Placeholder 3"/>
          <p:cNvSpPr>
            <a:spLocks noGrp="1"/>
          </p:cNvSpPr>
          <p:nvPr>
            <p:ph type="ftr" sz="quarter" idx="11"/>
          </p:nvPr>
        </p:nvSpPr>
        <p:spPr bwMode="black"/>
        <p:txBody>
          <a:bodyPr/>
          <a:lstStyle/>
          <a:p>
            <a:r>
              <a:rPr lang="en-US" dirty="0" smtClean="0"/>
              <a:t>Copyright © 2013 CFA Institute</a:t>
            </a:r>
            <a:endParaRPr dirty="0"/>
          </a:p>
        </p:txBody>
      </p:sp>
      <p:sp>
        <p:nvSpPr>
          <p:cNvPr id="5" name="Slide Number Placeholder 4"/>
          <p:cNvSpPr>
            <a:spLocks noGrp="1"/>
          </p:cNvSpPr>
          <p:nvPr>
            <p:ph type="sldNum" sz="quarter" idx="12"/>
          </p:nvPr>
        </p:nvSpPr>
        <p:spPr bwMode="black"/>
        <p:txBody>
          <a:body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12626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ivider Blue">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black"/>
        <p:txBody>
          <a:bodyPr/>
          <a:lstStyle/>
          <a:p>
            <a:endParaRPr/>
          </a:p>
        </p:txBody>
      </p:sp>
      <p:sp>
        <p:nvSpPr>
          <p:cNvPr id="5" name="Footer Placeholder 4"/>
          <p:cNvSpPr>
            <a:spLocks noGrp="1"/>
          </p:cNvSpPr>
          <p:nvPr>
            <p:ph type="ftr" sz="quarter" idx="11"/>
          </p:nvPr>
        </p:nvSpPr>
        <p:spPr bwMode="black"/>
        <p:txBody>
          <a:bodyPr/>
          <a:lstStyle/>
          <a:p>
            <a:r>
              <a:rPr lang="en-US" dirty="0" smtClean="0"/>
              <a:t>Copyright © 2013 CFA Institute</a:t>
            </a:r>
            <a:endParaRPr dirty="0"/>
          </a:p>
        </p:txBody>
      </p:sp>
      <p:sp>
        <p:nvSpPr>
          <p:cNvPr id="6" name="Slide Number Placeholder 5"/>
          <p:cNvSpPr>
            <a:spLocks noGrp="1"/>
          </p:cNvSpPr>
          <p:nvPr>
            <p:ph type="sldNum" sz="quarter" idx="12"/>
          </p:nvPr>
        </p:nvSpPr>
        <p:spPr bwMode="black"/>
        <p:txBody>
          <a:bodyPr/>
          <a:lstStyle/>
          <a:p>
            <a:fld id="{4E4A4924-7CC3-4BF6-9C5C-A8E770D15754}" type="slidenum">
              <a:r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77652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1000" y="1447800"/>
            <a:ext cx="4191000" cy="4724399"/>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572000" y="1447800"/>
            <a:ext cx="4191000" cy="4724400"/>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Copyright © 2013 CFA Institute</a:t>
            </a:r>
            <a:endParaRPr dirty="0"/>
          </a:p>
        </p:txBody>
      </p:sp>
      <p:sp>
        <p:nvSpPr>
          <p:cNvPr id="7" name="Slide Number Placeholder 6"/>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205323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smtClean="0"/>
              <a:t>Copyright © 2013 CFA Institute</a:t>
            </a:r>
            <a:endParaRPr dirty="0"/>
          </a:p>
        </p:txBody>
      </p:sp>
      <p:sp>
        <p:nvSpPr>
          <p:cNvPr id="5" name="Slide Number Placeholder 4"/>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151397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smtClean="0"/>
              <a:t>Copyright © 2013 CFA Institute</a:t>
            </a:r>
            <a:endParaRPr dirty="0"/>
          </a:p>
        </p:txBody>
      </p:sp>
      <p:sp>
        <p:nvSpPr>
          <p:cNvPr id="4" name="Slide Number Placeholder 3"/>
          <p:cNvSpPr>
            <a:spLocks noGrp="1"/>
          </p:cNvSpPr>
          <p:nvPr>
            <p:ph type="sldNum" sz="quarter" idx="12"/>
          </p:nvPr>
        </p:nvSpPr>
        <p:spPr/>
        <p:txBody>
          <a:bodyPr/>
          <a:lstStyle/>
          <a:p>
            <a:fld id="{4E4A4924-7CC3-4BF6-9C5C-A8E770D15754}" type="slidenum">
              <a:rPr/>
              <a:t>‹#›</a:t>
            </a:fld>
            <a:endParaRPr/>
          </a:p>
        </p:txBody>
      </p:sp>
    </p:spTree>
    <p:extLst>
      <p:ext uri="{BB962C8B-B14F-4D97-AF65-F5344CB8AC3E}">
        <p14:creationId xmlns:p14="http://schemas.microsoft.com/office/powerpoint/2010/main" val="284506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smtClean="0"/>
              <a:t>Copyright © 2013 CFA Institute</a:t>
            </a:r>
            <a:endParaRPr dirty="0"/>
          </a:p>
        </p:txBody>
      </p:sp>
      <p:sp>
        <p:nvSpPr>
          <p:cNvPr id="5" name="Slide Number Placeholder 4"/>
          <p:cNvSpPr>
            <a:spLocks noGrp="1"/>
          </p:cNvSpPr>
          <p:nvPr>
            <p:ph type="sldNum" sz="quarter" idx="12"/>
          </p:nvPr>
        </p:nvSpPr>
        <p:spPr/>
        <p:txBody>
          <a:bodyPr/>
          <a:lstStyle/>
          <a:p>
            <a:fld id="{4E4A4924-7CC3-4BF6-9C5C-A8E770D15754}" type="slidenum">
              <a:rPr/>
              <a:t>‹#›</a:t>
            </a:fld>
            <a:endParaRPr/>
          </a:p>
        </p:txBody>
      </p:sp>
      <p:sp>
        <p:nvSpPr>
          <p:cNvPr id="9" name="Media Placeholder 8"/>
          <p:cNvSpPr>
            <a:spLocks noGrp="1"/>
          </p:cNvSpPr>
          <p:nvPr>
            <p:ph type="media" sz="quarter" idx="13" hasCustomPrompt="1"/>
          </p:nvPr>
        </p:nvSpPr>
        <p:spPr>
          <a:xfrm>
            <a:off x="379476" y="155448"/>
            <a:ext cx="8385048" cy="4645152"/>
          </a:xfrm>
          <a:solidFill>
            <a:schemeClr val="bg1">
              <a:lumMod val="95000"/>
            </a:schemeClr>
          </a:solidFill>
        </p:spPr>
        <p:txBody>
          <a:bodyPr lIns="91440" tIns="457200" anchor="t" anchorCtr="0"/>
          <a:lstStyle>
            <a:lvl1pPr marL="9144" indent="0" algn="ctr">
              <a:buNone/>
              <a:defRPr baseline="0"/>
            </a:lvl1pPr>
          </a:lstStyle>
          <a:p>
            <a:r>
              <a:rPr/>
              <a:t>Click icon to insert video</a:t>
            </a:r>
          </a:p>
        </p:txBody>
      </p:sp>
      <p:sp>
        <p:nvSpPr>
          <p:cNvPr id="11" name="Text Placeholder 10"/>
          <p:cNvSpPr>
            <a:spLocks noGrp="1"/>
          </p:cNvSpPr>
          <p:nvPr>
            <p:ph type="body" sz="quarter" idx="14"/>
          </p:nvPr>
        </p:nvSpPr>
        <p:spPr>
          <a:xfrm>
            <a:off x="379476" y="5029200"/>
            <a:ext cx="8385048" cy="12192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Tree>
    <p:extLst>
      <p:ext uri="{BB962C8B-B14F-4D97-AF65-F5344CB8AC3E}">
        <p14:creationId xmlns:p14="http://schemas.microsoft.com/office/powerpoint/2010/main" val="361940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2.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bwMode="gray">
          <a:xfrm>
            <a:off x="0" y="6400800"/>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bwMode="white">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bwMode="white">
          <a:xfrm>
            <a:off x="381000" y="6429716"/>
            <a:ext cx="2895600" cy="399367"/>
          </a:xfrm>
          <a:prstGeom prst="rect">
            <a:avLst/>
          </a:prstGeom>
        </p:spPr>
        <p:txBody>
          <a:bodyPr vert="horz" lIns="91440" tIns="45720" rIns="91440" bIns="45720" rtlCol="0" anchor="ctr"/>
          <a:lstStyle>
            <a:lvl1pPr algn="l">
              <a:defRPr sz="1100">
                <a:solidFill>
                  <a:schemeClr val="bg1"/>
                </a:solidFill>
              </a:defRPr>
            </a:lvl1pPr>
          </a:lstStyle>
          <a:p>
            <a:r>
              <a:rPr lang="en-US" dirty="0" smtClean="0"/>
              <a:t>Copyright © 2013 CFA Institute</a:t>
            </a:r>
            <a:endParaRPr lang="en-US" dirty="0"/>
          </a:p>
        </p:txBody>
      </p:sp>
      <p:sp>
        <p:nvSpPr>
          <p:cNvPr id="6" name="Slide Number Placeholder 5"/>
          <p:cNvSpPr>
            <a:spLocks noGrp="1"/>
          </p:cNvSpPr>
          <p:nvPr>
            <p:ph type="sldNum" sz="quarter" idx="4"/>
          </p:nvPr>
        </p:nvSpPr>
        <p:spPr bwMode="white">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spTree>
    <p:extLst>
      <p:ext uri="{BB962C8B-B14F-4D97-AF65-F5344CB8AC3E}">
        <p14:creationId xmlns:p14="http://schemas.microsoft.com/office/powerpoint/2010/main" val="208328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89" r:id="rId4"/>
    <p:sldLayoutId id="2147483651" r:id="rId5"/>
    <p:sldLayoutId id="2147483652" r:id="rId6"/>
    <p:sldLayoutId id="2147483654" r:id="rId7"/>
    <p:sldLayoutId id="2147483655" r:id="rId8"/>
    <p:sldLayoutId id="2147483693" r:id="rId9"/>
    <p:sldLayoutId id="2147483657" r:id="rId10"/>
    <p:sldLayoutId id="2147483658" r:id="rId11"/>
    <p:sldLayoutId id="2147483659" r:id="rId12"/>
  </p:sldLayoutIdLst>
  <p:hf hd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r>
              <a:rPr lang="en-US" dirty="0" smtClean="0"/>
              <a:t>Copyright © 2013 CFA Institute</a:t>
            </a:r>
            <a:endParaRPr dirty="0"/>
          </a:p>
        </p:txBody>
      </p:sp>
      <p:sp>
        <p:nvSpPr>
          <p:cNvPr id="6" name="Slide Number Placeholder 5"/>
          <p:cNvSpPr>
            <a:spLocks noGrp="1"/>
          </p:cNvSpPr>
          <p:nvPr>
            <p:ph type="sldNum" sz="quarter" idx="4"/>
          </p:nvPr>
        </p:nvSpPr>
        <p:spPr>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pic>
        <p:nvPicPr>
          <p:cNvPr id="9" name="slu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99295499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94" r:id="rId3"/>
    <p:sldLayoutId id="2147483695" r:id="rId4"/>
    <p:sldLayoutId id="2147483675" r:id="rId5"/>
    <p:sldLayoutId id="2147483700" r:id="rId6"/>
    <p:sldLayoutId id="2147483701" r:id="rId7"/>
    <p:sldLayoutId id="2147483676" r:id="rId8"/>
    <p:sldLayoutId id="2147483678" r:id="rId9"/>
    <p:sldLayoutId id="2147483681" r:id="rId10"/>
    <p:sldLayoutId id="2147483690" r:id="rId11"/>
    <p:sldLayoutId id="2147483696" r:id="rId12"/>
    <p:sldLayoutId id="2147483699" r:id="rId13"/>
    <p:sldLayoutId id="2147483685" r:id="rId14"/>
    <p:sldLayoutId id="2147483684" r:id="rId15"/>
    <p:sldLayoutId id="2147483686" r:id="rId16"/>
    <p:sldLayoutId id="2147483692" r:id="rId17"/>
    <p:sldLayoutId id="2147483698" r:id="rId18"/>
    <p:sldLayoutId id="2147483697" r:id="rId19"/>
  </p:sldLayoutIdLst>
  <p:hf hd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Chapter 5</a:t>
            </a:r>
            <a:br>
              <a:rPr lang="en-US" dirty="0" smtClean="0"/>
            </a:br>
            <a:r>
              <a:rPr lang="en-US" dirty="0" smtClean="0"/>
              <a:t>Capital Structure</a:t>
            </a:r>
            <a:endParaRPr lang="en-US" dirty="0"/>
          </a:p>
        </p:txBody>
      </p:sp>
      <p:sp>
        <p:nvSpPr>
          <p:cNvPr id="3" name="Subtitle 2"/>
          <p:cNvSpPr>
            <a:spLocks noGrp="1"/>
          </p:cNvSpPr>
          <p:nvPr>
            <p:ph type="subTitle" idx="1"/>
          </p:nvPr>
        </p:nvSpPr>
        <p:spPr/>
        <p:txBody>
          <a:bodyPr/>
          <a:lstStyle/>
          <a:p>
            <a:r>
              <a:rPr lang="en-US" dirty="0" smtClean="0"/>
              <a:t>Presenter’s name</a:t>
            </a:r>
          </a:p>
          <a:p>
            <a:r>
              <a:rPr lang="en-US" dirty="0" smtClean="0"/>
              <a:t>Presenter’s title</a:t>
            </a:r>
          </a:p>
          <a:p>
            <a:r>
              <a:rPr lang="en-US" dirty="0" err="1" smtClean="0"/>
              <a:t>dd</a:t>
            </a:r>
            <a:r>
              <a:rPr lang="en-US" dirty="0" smtClean="0"/>
              <a:t> Month </a:t>
            </a:r>
            <a:r>
              <a:rPr lang="en-US" dirty="0" err="1" smtClean="0"/>
              <a:t>yyyy</a:t>
            </a:r>
            <a:endParaRPr lang="en-US" dirty="0"/>
          </a:p>
        </p:txBody>
      </p:sp>
    </p:spTree>
    <p:extLst>
      <p:ext uri="{BB962C8B-B14F-4D97-AF65-F5344CB8AC3E}">
        <p14:creationId xmlns:p14="http://schemas.microsoft.com/office/powerpoint/2010/main" val="896741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Agency Costs</a:t>
            </a:r>
            <a:endParaRPr lang="en-US" dirty="0"/>
          </a:p>
        </p:txBody>
      </p:sp>
      <p:sp>
        <p:nvSpPr>
          <p:cNvPr id="3" name="Content Placeholder 2"/>
          <p:cNvSpPr>
            <a:spLocks noGrp="1"/>
          </p:cNvSpPr>
          <p:nvPr>
            <p:ph idx="1"/>
          </p:nvPr>
        </p:nvSpPr>
        <p:spPr/>
        <p:txBody>
          <a:bodyPr/>
          <a:lstStyle/>
          <a:p>
            <a:r>
              <a:rPr lang="en-US" dirty="0" smtClean="0"/>
              <a:t>Agency costs are the costs associated with the separation of owners and management.</a:t>
            </a:r>
          </a:p>
          <a:p>
            <a:r>
              <a:rPr lang="en-US" dirty="0" smtClean="0"/>
              <a:t>Types of agency costs:</a:t>
            </a:r>
          </a:p>
          <a:p>
            <a:pPr lvl="1"/>
            <a:r>
              <a:rPr lang="en-US" dirty="0" smtClean="0"/>
              <a:t>Monitoring costs</a:t>
            </a:r>
          </a:p>
          <a:p>
            <a:pPr lvl="1"/>
            <a:r>
              <a:rPr lang="en-US" dirty="0" smtClean="0"/>
              <a:t>Bonding costs</a:t>
            </a:r>
          </a:p>
          <a:p>
            <a:pPr lvl="1"/>
            <a:r>
              <a:rPr lang="en-US" dirty="0" smtClean="0"/>
              <a:t>Residual loss</a:t>
            </a:r>
          </a:p>
          <a:p>
            <a:r>
              <a:rPr lang="en-US" dirty="0" smtClean="0"/>
              <a:t>The better the corporate governance, the lower the agency costs.</a:t>
            </a:r>
          </a:p>
          <a:p>
            <a:r>
              <a:rPr lang="en-US" dirty="0" smtClean="0"/>
              <a:t>Agency costs increase the cost of equity and reduce the value of the firm.</a:t>
            </a:r>
          </a:p>
          <a:p>
            <a:r>
              <a:rPr lang="en-US" dirty="0" smtClean="0"/>
              <a:t>The higher the use of debt relative to equity, the greater the monitoring of the firm and, therefore, the lower the cost of equity.</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10</a:t>
            </a:fld>
            <a:endParaRPr lang="en-US"/>
          </a:p>
        </p:txBody>
      </p:sp>
    </p:spTree>
    <p:extLst>
      <p:ext uri="{BB962C8B-B14F-4D97-AF65-F5344CB8AC3E}">
        <p14:creationId xmlns:p14="http://schemas.microsoft.com/office/powerpoint/2010/main" val="49680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Costs of Asymmetric Information</a:t>
            </a:r>
            <a:endParaRPr lang="en-US" dirty="0"/>
          </a:p>
        </p:txBody>
      </p:sp>
      <p:sp>
        <p:nvSpPr>
          <p:cNvPr id="3" name="Content Placeholder 2"/>
          <p:cNvSpPr>
            <a:spLocks noGrp="1"/>
          </p:cNvSpPr>
          <p:nvPr>
            <p:ph idx="1"/>
          </p:nvPr>
        </p:nvSpPr>
        <p:spPr/>
        <p:txBody>
          <a:bodyPr/>
          <a:lstStyle/>
          <a:p>
            <a:r>
              <a:rPr lang="en-US" b="1" dirty="0" smtClean="0"/>
              <a:t>Asymmetric information </a:t>
            </a:r>
            <a:r>
              <a:rPr lang="en-US" dirty="0" smtClean="0"/>
              <a:t>is the situation in which different parties have different information.</a:t>
            </a:r>
          </a:p>
          <a:p>
            <a:pPr lvl="1"/>
            <a:r>
              <a:rPr lang="en-US" dirty="0" smtClean="0"/>
              <a:t>In a corporation, managers will have a better information set than investors.</a:t>
            </a:r>
          </a:p>
          <a:p>
            <a:pPr lvl="1"/>
            <a:r>
              <a:rPr lang="en-US" dirty="0" smtClean="0"/>
              <a:t>The degree of asymmetric information varies among companies and industries.</a:t>
            </a:r>
          </a:p>
          <a:p>
            <a:r>
              <a:rPr lang="en-US" dirty="0" smtClean="0"/>
              <a:t>The </a:t>
            </a:r>
            <a:r>
              <a:rPr lang="en-US" b="1" dirty="0" smtClean="0"/>
              <a:t>pecking order theory </a:t>
            </a:r>
            <a:r>
              <a:rPr lang="en-US" dirty="0" smtClean="0"/>
              <a:t>argues that the capital structure decision is affected by management’s choice of a source of capital that gives higher priority to sources that reveal the least amount of information.</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11</a:t>
            </a:fld>
            <a:endParaRPr lang="en-US"/>
          </a:p>
        </p:txBody>
      </p:sp>
    </p:spTree>
    <p:extLst>
      <p:ext uri="{BB962C8B-B14F-4D97-AF65-F5344CB8AC3E}">
        <p14:creationId xmlns:p14="http://schemas.microsoft.com/office/powerpoint/2010/main" val="47957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Optimal Capital Structure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1640795"/>
              </p:ext>
            </p:extLst>
          </p:nvPr>
        </p:nvGraphicFramePr>
        <p:xfrm>
          <a:off x="571500" y="1600200"/>
          <a:ext cx="7696200" cy="2372360"/>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1066800">
                  <a:extLst>
                    <a:ext uri="{9D8B030D-6E8A-4147-A177-3AD203B41FA5}">
                      <a16:colId xmlns:a16="http://schemas.microsoft.com/office/drawing/2014/main" val="20000"/>
                    </a:ext>
                  </a:extLst>
                </a:gridCol>
                <a:gridCol w="1477675">
                  <a:extLst>
                    <a:ext uri="{9D8B030D-6E8A-4147-A177-3AD203B41FA5}">
                      <a16:colId xmlns:a16="http://schemas.microsoft.com/office/drawing/2014/main" val="20001"/>
                    </a:ext>
                  </a:extLst>
                </a:gridCol>
                <a:gridCol w="5151725">
                  <a:extLst>
                    <a:ext uri="{9D8B030D-6E8A-4147-A177-3AD203B41FA5}">
                      <a16:colId xmlns:a16="http://schemas.microsoft.com/office/drawing/2014/main" val="20002"/>
                    </a:ext>
                  </a:extLst>
                </a:gridCol>
              </a:tblGrid>
              <a:tr h="990600">
                <a:tc>
                  <a:txBody>
                    <a:bodyPr/>
                    <a:lstStyle/>
                    <a:p>
                      <a:r>
                        <a:rPr lang="en-US" dirty="0" smtClean="0"/>
                        <a:t>Taxes</a:t>
                      </a:r>
                      <a:endParaRPr lang="en-US" dirty="0"/>
                    </a:p>
                  </a:txBody>
                  <a:tcPr anchor="b"/>
                </a:tc>
                <a:tc>
                  <a:txBody>
                    <a:bodyPr/>
                    <a:lstStyle/>
                    <a:p>
                      <a:r>
                        <a:rPr lang="en-US" dirty="0" smtClean="0"/>
                        <a:t>Costs</a:t>
                      </a:r>
                      <a:r>
                        <a:rPr lang="en-US" baseline="0" dirty="0" smtClean="0"/>
                        <a:t> to Financial Distress</a:t>
                      </a:r>
                      <a:endParaRPr lang="en-US" dirty="0"/>
                    </a:p>
                  </a:txBody>
                  <a:tcPr anchor="b"/>
                </a:tc>
                <a:tc>
                  <a:txBody>
                    <a:bodyPr/>
                    <a:lstStyle/>
                    <a:p>
                      <a:r>
                        <a:rPr lang="en-US" dirty="0" smtClean="0"/>
                        <a:t>Optimal Capital Structure?</a:t>
                      </a:r>
                      <a:endParaRPr lang="en-US" dirty="0"/>
                    </a:p>
                  </a:txBody>
                  <a:tcPr anchor="b"/>
                </a:tc>
                <a:extLst>
                  <a:ext uri="{0D108BD9-81ED-4DB2-BD59-A6C34878D82A}">
                    <a16:rowId xmlns:a16="http://schemas.microsoft.com/office/drawing/2014/main" val="10000"/>
                  </a:ext>
                </a:extLst>
              </a:tr>
              <a:tr h="370840">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extLst>
                  <a:ext uri="{0D108BD9-81ED-4DB2-BD59-A6C34878D82A}">
                    <a16:rowId xmlns:a16="http://schemas.microsoft.com/office/drawing/2014/main" val="10001"/>
                  </a:ext>
                </a:extLst>
              </a:tr>
              <a:tr h="370840">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Yes, 99.99% debt</a:t>
                      </a:r>
                      <a:endParaRPr lang="en-US" dirty="0"/>
                    </a:p>
                  </a:txBody>
                  <a:tcPr/>
                </a:tc>
                <a:extLst>
                  <a:ext uri="{0D108BD9-81ED-4DB2-BD59-A6C34878D82A}">
                    <a16:rowId xmlns:a16="http://schemas.microsoft.com/office/drawing/2014/main" val="10002"/>
                  </a:ext>
                </a:extLst>
              </a:tr>
              <a:tr h="370840">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 benefits of interest deductibility are offset by the expected costs of financial distress</a:t>
                      </a:r>
                      <a:endParaRPr lang="en-US" dirty="0"/>
                    </a:p>
                  </a:txBody>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12</a:t>
            </a:fld>
            <a:endParaRPr lang="en-US"/>
          </a:p>
        </p:txBody>
      </p:sp>
      <p:sp>
        <p:nvSpPr>
          <p:cNvPr id="7" name="TextBox 6"/>
          <p:cNvSpPr txBox="1"/>
          <p:nvPr/>
        </p:nvSpPr>
        <p:spPr>
          <a:xfrm>
            <a:off x="457200" y="4191000"/>
            <a:ext cx="7924800" cy="2057400"/>
          </a:xfrm>
          <a:prstGeom prst="rect">
            <a:avLst/>
          </a:prstGeom>
          <a:noFill/>
        </p:spPr>
        <p:txBody>
          <a:bodyPr wrap="square" rtlCol="0">
            <a:noAutofit/>
          </a:bodyPr>
          <a:lstStyle/>
          <a:p>
            <a:r>
              <a:rPr lang="en-US" dirty="0" smtClean="0"/>
              <a:t>We cannot determine the optimal capital structure for a given company, but we know that it depends on the following:</a:t>
            </a:r>
          </a:p>
          <a:p>
            <a:pPr marL="285750" indent="-285750">
              <a:buFont typeface="Arial" pitchFamily="34" charset="0"/>
              <a:buChar char="•"/>
            </a:pPr>
            <a:r>
              <a:rPr lang="en-US" dirty="0" smtClean="0"/>
              <a:t>The business risk of the company.</a:t>
            </a:r>
          </a:p>
          <a:p>
            <a:pPr marL="285750" indent="-285750">
              <a:buFont typeface="Arial" pitchFamily="34" charset="0"/>
              <a:buChar char="•"/>
            </a:pPr>
            <a:r>
              <a:rPr lang="en-US" dirty="0" smtClean="0"/>
              <a:t>The tax situation of the company.</a:t>
            </a:r>
          </a:p>
          <a:p>
            <a:pPr marL="285750" indent="-285750">
              <a:buFont typeface="Arial" pitchFamily="34" charset="0"/>
              <a:buChar char="•"/>
            </a:pPr>
            <a:r>
              <a:rPr lang="en-US" dirty="0" smtClean="0"/>
              <a:t>The degree to which the company’s assets are tangible.</a:t>
            </a:r>
          </a:p>
          <a:p>
            <a:pPr marL="285750" indent="-285750">
              <a:buFont typeface="Arial" pitchFamily="34" charset="0"/>
              <a:buChar char="•"/>
            </a:pPr>
            <a:r>
              <a:rPr lang="en-US" dirty="0" smtClean="0"/>
              <a:t>The company’s corporate governance.</a:t>
            </a:r>
          </a:p>
          <a:p>
            <a:pPr marL="285750" indent="-285750">
              <a:buFont typeface="Arial" pitchFamily="34" charset="0"/>
              <a:buChar char="•"/>
            </a:pPr>
            <a:r>
              <a:rPr lang="en-US" dirty="0" smtClean="0"/>
              <a:t>The transparency of the financial information.</a:t>
            </a:r>
          </a:p>
          <a:p>
            <a:endParaRPr lang="en-US" dirty="0"/>
          </a:p>
        </p:txBody>
      </p:sp>
    </p:spTree>
    <p:extLst>
      <p:ext uri="{BB962C8B-B14F-4D97-AF65-F5344CB8AC3E}">
        <p14:creationId xmlns:p14="http://schemas.microsoft.com/office/powerpoint/2010/main" val="410028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Trade-off Theory: Value of the Firm</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13</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53597882"/>
              </p:ext>
            </p:extLst>
          </p:nvPr>
        </p:nvGraphicFramePr>
        <p:xfrm>
          <a:off x="457200" y="1447800"/>
          <a:ext cx="837565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12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Deviating from Target</a:t>
            </a:r>
            <a:endParaRPr lang="en-US" dirty="0"/>
          </a:p>
        </p:txBody>
      </p:sp>
      <p:sp>
        <p:nvSpPr>
          <p:cNvPr id="3" name="Content Placeholder 2"/>
          <p:cNvSpPr>
            <a:spLocks noGrp="1"/>
          </p:cNvSpPr>
          <p:nvPr>
            <p:ph idx="1"/>
          </p:nvPr>
        </p:nvSpPr>
        <p:spPr/>
        <p:txBody>
          <a:bodyPr/>
          <a:lstStyle/>
          <a:p>
            <a:pPr marL="9144" indent="0">
              <a:buNone/>
            </a:pPr>
            <a:r>
              <a:rPr lang="en-US" dirty="0" smtClean="0"/>
              <a:t>A company’s capital structure may be different from its target capital structure because of the following:</a:t>
            </a:r>
          </a:p>
          <a:p>
            <a:pPr lvl="1"/>
            <a:r>
              <a:rPr lang="en-US" dirty="0" smtClean="0"/>
              <a:t>Market values of outstanding issues change constantly.</a:t>
            </a:r>
          </a:p>
          <a:p>
            <a:pPr lvl="1"/>
            <a:r>
              <a:rPr lang="en-US" dirty="0" smtClean="0"/>
              <a:t>Market conditions that are favorable to one type of security over another.</a:t>
            </a:r>
          </a:p>
          <a:p>
            <a:pPr lvl="1"/>
            <a:r>
              <a:rPr lang="en-US" dirty="0" smtClean="0"/>
              <a:t>Market conditions in which it is inadvisable or too expensive to raise capital.</a:t>
            </a:r>
          </a:p>
          <a:p>
            <a:pPr lvl="1"/>
            <a:r>
              <a:rPr lang="en-US" dirty="0" smtClean="0"/>
              <a:t>Investment banking fees that encourage larger, less frequent security issuance.</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14</a:t>
            </a:fld>
            <a:endParaRPr lang="en-US"/>
          </a:p>
        </p:txBody>
      </p:sp>
    </p:spTree>
    <p:extLst>
      <p:ext uri="{BB962C8B-B14F-4D97-AF65-F5344CB8AC3E}">
        <p14:creationId xmlns:p14="http://schemas.microsoft.com/office/powerpoint/2010/main" val="516335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01638" indent="-401638" algn="ctr"/>
            <a:r>
              <a:rPr lang="en-US" dirty="0" smtClean="0"/>
              <a:t>3. Practical Issues in </a:t>
            </a:r>
            <a:br>
              <a:rPr lang="en-US" dirty="0" smtClean="0"/>
            </a:br>
            <a:r>
              <a:rPr lang="en-US" dirty="0" smtClean="0"/>
              <a:t>Capital Structure Policy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6976050"/>
              </p:ext>
            </p:extLst>
          </p:nvPr>
        </p:nvGraphicFramePr>
        <p:xfrm>
          <a:off x="381000" y="2133599"/>
          <a:ext cx="8375904" cy="2819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15</a:t>
            </a:fld>
            <a:endParaRPr lang="en-US"/>
          </a:p>
        </p:txBody>
      </p:sp>
    </p:spTree>
    <p:extLst>
      <p:ext uri="{BB962C8B-B14F-4D97-AF65-F5344CB8AC3E}">
        <p14:creationId xmlns:p14="http://schemas.microsoft.com/office/powerpoint/2010/main" val="3068715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Debt Ratings</a:t>
            </a:r>
            <a:endParaRPr lang="en-US" dirty="0"/>
          </a:p>
        </p:txBody>
      </p:sp>
      <p:sp>
        <p:nvSpPr>
          <p:cNvPr id="3" name="Content Placeholder 2"/>
          <p:cNvSpPr>
            <a:spLocks noGrp="1"/>
          </p:cNvSpPr>
          <p:nvPr>
            <p:ph idx="1"/>
          </p:nvPr>
        </p:nvSpPr>
        <p:spPr/>
        <p:txBody>
          <a:bodyPr>
            <a:normAutofit/>
          </a:bodyPr>
          <a:lstStyle/>
          <a:p>
            <a:r>
              <a:rPr lang="en-US" dirty="0" smtClean="0"/>
              <a:t>Companies consider debt ratings in making capital structure decisions because the cost of debt is affected by the rating. </a:t>
            </a:r>
          </a:p>
          <a:p>
            <a:endParaRPr lang="en-US" dirty="0"/>
          </a:p>
          <a:p>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The spread between AAA rated and BBB rated bond yields is around 100 bps.</a:t>
            </a:r>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30717624"/>
              </p:ext>
            </p:extLst>
          </p:nvPr>
        </p:nvGraphicFramePr>
        <p:xfrm>
          <a:off x="761999" y="2666999"/>
          <a:ext cx="7615006" cy="2667000"/>
        </p:xfrm>
        <a:graphic>
          <a:graphicData uri="http://schemas.openxmlformats.org/drawingml/2006/table">
            <a:tbl>
              <a:tblPr firstRow="1" firstCol="1" lastRow="1" lastCol="1" bandRow="1" bandCol="1">
                <a:tableStyleId>{5C22544A-7EE6-4342-B048-85BDC9FD1C3A}</a:tableStyleId>
              </a:tblPr>
              <a:tblGrid>
                <a:gridCol w="2103120">
                  <a:extLst>
                    <a:ext uri="{9D8B030D-6E8A-4147-A177-3AD203B41FA5}">
                      <a16:colId xmlns:a16="http://schemas.microsoft.com/office/drawing/2014/main" val="20000"/>
                    </a:ext>
                  </a:extLst>
                </a:gridCol>
                <a:gridCol w="1134967">
                  <a:extLst>
                    <a:ext uri="{9D8B030D-6E8A-4147-A177-3AD203B41FA5}">
                      <a16:colId xmlns:a16="http://schemas.microsoft.com/office/drawing/2014/main" val="20001"/>
                    </a:ext>
                  </a:extLst>
                </a:gridCol>
                <a:gridCol w="1486314">
                  <a:extLst>
                    <a:ext uri="{9D8B030D-6E8A-4147-A177-3AD203B41FA5}">
                      <a16:colId xmlns:a16="http://schemas.microsoft.com/office/drawing/2014/main" val="20002"/>
                    </a:ext>
                  </a:extLst>
                </a:gridCol>
                <a:gridCol w="576404">
                  <a:extLst>
                    <a:ext uri="{9D8B030D-6E8A-4147-A177-3AD203B41FA5}">
                      <a16:colId xmlns:a16="http://schemas.microsoft.com/office/drawing/2014/main" val="20003"/>
                    </a:ext>
                  </a:extLst>
                </a:gridCol>
                <a:gridCol w="2314201">
                  <a:extLst>
                    <a:ext uri="{9D8B030D-6E8A-4147-A177-3AD203B41FA5}">
                      <a16:colId xmlns:a16="http://schemas.microsoft.com/office/drawing/2014/main" val="20004"/>
                    </a:ext>
                  </a:extLst>
                </a:gridCol>
              </a:tblGrid>
              <a:tr h="444500">
                <a:tc>
                  <a:txBody>
                    <a:bodyPr/>
                    <a:lstStyle/>
                    <a:p>
                      <a:pPr marL="0" marR="0" algn="just">
                        <a:spcBef>
                          <a:spcPts val="0"/>
                        </a:spcBef>
                        <a:spcAft>
                          <a:spcPts val="0"/>
                        </a:spcAft>
                      </a:pPr>
                      <a:r>
                        <a:rPr lang="en-US" sz="1400" dirty="0">
                          <a:solidFill>
                            <a:schemeClr val="tx1"/>
                          </a:solidFill>
                          <a:effectLst/>
                        </a:rPr>
                        <a:t> </a:t>
                      </a:r>
                      <a:endParaRPr lang="en-US" sz="1600" dirty="0">
                        <a:solidFill>
                          <a:schemeClr val="tx1"/>
                        </a:solidFill>
                        <a:effectLst/>
                        <a:latin typeface="Times New Roman"/>
                        <a:ea typeface="Times New Roman"/>
                      </a:endParaRPr>
                    </a:p>
                  </a:txBody>
                  <a:tcPr marL="68580" marR="68580" marT="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dirty="0">
                          <a:solidFill>
                            <a:schemeClr val="tx1"/>
                          </a:solidFill>
                          <a:effectLst/>
                        </a:rPr>
                        <a:t>Moody’s</a:t>
                      </a:r>
                      <a:endParaRPr lang="en-US" sz="1600" dirty="0">
                        <a:solidFill>
                          <a:schemeClr val="tx1"/>
                        </a:solidFill>
                        <a:effectLst/>
                        <a:latin typeface="Times New Roman"/>
                        <a:ea typeface="Times New Roman"/>
                      </a:endParaRPr>
                    </a:p>
                  </a:txBody>
                  <a:tcPr marL="68580" marR="6858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dirty="0">
                          <a:solidFill>
                            <a:schemeClr val="tx1"/>
                          </a:solidFill>
                          <a:effectLst/>
                        </a:rPr>
                        <a:t>Standard &amp; Poor’s</a:t>
                      </a:r>
                      <a:endParaRPr lang="en-US" sz="1600" dirty="0">
                        <a:solidFill>
                          <a:schemeClr val="tx1"/>
                        </a:solidFill>
                        <a:effectLst/>
                        <a:latin typeface="Times New Roman"/>
                        <a:ea typeface="Times New Roman"/>
                      </a:endParaRPr>
                    </a:p>
                  </a:txBody>
                  <a:tcPr marL="68580" marR="6858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dirty="0">
                          <a:solidFill>
                            <a:schemeClr val="tx1"/>
                          </a:solidFill>
                          <a:effectLst/>
                        </a:rPr>
                        <a:t>Fitch</a:t>
                      </a:r>
                      <a:endParaRPr lang="en-US" sz="1600" dirty="0">
                        <a:solidFill>
                          <a:schemeClr val="tx1"/>
                        </a:solidFill>
                        <a:effectLst/>
                        <a:latin typeface="Times New Roman"/>
                        <a:ea typeface="Times New Roman"/>
                      </a:endParaRPr>
                    </a:p>
                  </a:txBody>
                  <a:tcPr marL="68580" marR="6858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a:solidFill>
                            <a:schemeClr val="tx1"/>
                          </a:solidFill>
                          <a:effectLst/>
                        </a:rPr>
                        <a:t> </a:t>
                      </a:r>
                      <a:endParaRPr lang="en-US" sz="1600">
                        <a:solidFill>
                          <a:schemeClr val="tx1"/>
                        </a:solidFill>
                        <a:effectLst/>
                        <a:latin typeface="Times New Roman"/>
                        <a:ea typeface="Times New Roman"/>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22250">
                <a:tc>
                  <a:txBody>
                    <a:bodyPr/>
                    <a:lstStyle/>
                    <a:p>
                      <a:pPr marL="0" marR="0" algn="just">
                        <a:spcBef>
                          <a:spcPts val="0"/>
                        </a:spcBef>
                        <a:spcAft>
                          <a:spcPts val="0"/>
                        </a:spcAft>
                      </a:pPr>
                      <a:r>
                        <a:rPr lang="en-US" sz="1400" b="0" dirty="0">
                          <a:solidFill>
                            <a:schemeClr val="tx1"/>
                          </a:solidFill>
                          <a:effectLst/>
                        </a:rPr>
                        <a:t>Highest </a:t>
                      </a:r>
                      <a:r>
                        <a:rPr lang="en-US" sz="1400" b="0" dirty="0" smtClean="0">
                          <a:solidFill>
                            <a:schemeClr val="tx1"/>
                          </a:solidFill>
                          <a:effectLst/>
                        </a:rPr>
                        <a:t>quality</a:t>
                      </a:r>
                      <a:endParaRPr lang="en-US" sz="1600" b="0" dirty="0">
                        <a:solidFill>
                          <a:schemeClr val="tx1"/>
                        </a:solidFill>
                        <a:effectLst/>
                        <a:latin typeface="Times New Roman"/>
                        <a:ea typeface="Times New Roman"/>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400" dirty="0" err="1">
                          <a:solidFill>
                            <a:schemeClr val="tx1"/>
                          </a:solidFill>
                          <a:effectLst/>
                        </a:rPr>
                        <a:t>Aaa</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rPr>
                        <a:t>AAA</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rPr>
                        <a:t>AAA</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rowSpan="4">
                  <a:txBody>
                    <a:bodyPr/>
                    <a:lstStyle/>
                    <a:p>
                      <a:pPr marL="0" marR="0" algn="ctr">
                        <a:spcBef>
                          <a:spcPts val="600"/>
                        </a:spcBef>
                        <a:spcAft>
                          <a:spcPts val="0"/>
                        </a:spcAft>
                      </a:pPr>
                      <a:r>
                        <a:rPr lang="en-US" sz="1400" dirty="0" smtClean="0">
                          <a:solidFill>
                            <a:schemeClr val="tx1"/>
                          </a:solidFill>
                          <a:effectLst/>
                        </a:rPr>
                        <a:t>Investment </a:t>
                      </a:r>
                      <a:r>
                        <a:rPr lang="en-US" sz="1400" dirty="0">
                          <a:solidFill>
                            <a:schemeClr val="tx1"/>
                          </a:solidFill>
                          <a:effectLst/>
                        </a:rPr>
                        <a:t>grade</a:t>
                      </a:r>
                      <a:endParaRPr lang="en-US" sz="1600" dirty="0">
                        <a:solidFill>
                          <a:schemeClr val="tx1"/>
                        </a:solidFill>
                        <a:effectLst/>
                        <a:latin typeface="Times New Roman"/>
                        <a:ea typeface="Times New Roman"/>
                      </a:endParaRPr>
                    </a:p>
                  </a:txBody>
                  <a:tcPr marL="68580" marR="68580" marT="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22250">
                <a:tc>
                  <a:txBody>
                    <a:bodyPr/>
                    <a:lstStyle/>
                    <a:p>
                      <a:pPr marL="0" marR="0" algn="just">
                        <a:spcBef>
                          <a:spcPts val="0"/>
                        </a:spcBef>
                        <a:spcAft>
                          <a:spcPts val="0"/>
                        </a:spcAft>
                      </a:pPr>
                      <a:r>
                        <a:rPr lang="en-US" sz="1400" b="0" dirty="0">
                          <a:solidFill>
                            <a:schemeClr val="tx1"/>
                          </a:solidFill>
                          <a:effectLst/>
                        </a:rPr>
                        <a:t>High quality</a:t>
                      </a:r>
                      <a:endParaRPr lang="en-US" sz="1600" b="0" dirty="0">
                        <a:solidFill>
                          <a:schemeClr val="tx1"/>
                        </a:solidFill>
                        <a:effectLst/>
                        <a:latin typeface="Times New Roman"/>
                        <a:ea typeface="Times New Roman"/>
                      </a:endParaRPr>
                    </a:p>
                  </a:txBody>
                  <a:tcPr marL="0" marR="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400" dirty="0" err="1">
                          <a:solidFill>
                            <a:schemeClr val="tx1"/>
                          </a:solidFill>
                          <a:effectLst/>
                        </a:rPr>
                        <a:t>Aa</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rPr>
                        <a:t>AA</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rPr>
                        <a:t>AA</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2"/>
                  </a:ext>
                </a:extLst>
              </a:tr>
              <a:tr h="222250">
                <a:tc>
                  <a:txBody>
                    <a:bodyPr/>
                    <a:lstStyle/>
                    <a:p>
                      <a:pPr marL="0" marR="0" algn="just">
                        <a:spcBef>
                          <a:spcPts val="0"/>
                        </a:spcBef>
                        <a:spcAft>
                          <a:spcPts val="0"/>
                        </a:spcAft>
                      </a:pPr>
                      <a:r>
                        <a:rPr lang="en-US" sz="1400" b="0" dirty="0">
                          <a:solidFill>
                            <a:schemeClr val="tx1"/>
                          </a:solidFill>
                          <a:effectLst/>
                        </a:rPr>
                        <a:t>Upper medium grade</a:t>
                      </a:r>
                      <a:endParaRPr lang="en-US" sz="1600" b="0" dirty="0">
                        <a:solidFill>
                          <a:schemeClr val="tx1"/>
                        </a:solidFill>
                        <a:effectLst/>
                        <a:latin typeface="Times New Roman"/>
                        <a:ea typeface="Times New Roman"/>
                      </a:endParaRPr>
                    </a:p>
                  </a:txBody>
                  <a:tcPr marL="0" marR="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400">
                          <a:solidFill>
                            <a:schemeClr val="tx1"/>
                          </a:solidFill>
                          <a:effectLst/>
                        </a:rPr>
                        <a:t>A</a:t>
                      </a:r>
                      <a:endParaRPr lang="en-US" sz="1600">
                        <a:solidFill>
                          <a:schemeClr val="tx1"/>
                        </a:solidFill>
                        <a:effectLst/>
                        <a:latin typeface="Times New Roman"/>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rPr>
                        <a:t>A</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rPr>
                        <a:t>A</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3"/>
                  </a:ext>
                </a:extLst>
              </a:tr>
              <a:tr h="222250">
                <a:tc>
                  <a:txBody>
                    <a:bodyPr/>
                    <a:lstStyle/>
                    <a:p>
                      <a:pPr marL="0" marR="0" algn="just">
                        <a:spcBef>
                          <a:spcPts val="0"/>
                        </a:spcBef>
                        <a:spcAft>
                          <a:spcPts val="0"/>
                        </a:spcAft>
                      </a:pPr>
                      <a:r>
                        <a:rPr lang="en-US" sz="1400" b="0" dirty="0">
                          <a:solidFill>
                            <a:schemeClr val="tx1"/>
                          </a:solidFill>
                          <a:effectLst/>
                        </a:rPr>
                        <a:t>Medium grade</a:t>
                      </a:r>
                      <a:endParaRPr lang="en-US" sz="1600" b="0" dirty="0">
                        <a:solidFill>
                          <a:schemeClr val="tx1"/>
                        </a:solidFill>
                        <a:effectLst/>
                        <a:latin typeface="Times New Roman"/>
                        <a:ea typeface="Times New Roman"/>
                      </a:endParaRPr>
                    </a:p>
                  </a:txBody>
                  <a:tcPr marL="0" marR="0" marT="0" marB="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dirty="0">
                          <a:solidFill>
                            <a:schemeClr val="tx1"/>
                          </a:solidFill>
                          <a:effectLst/>
                        </a:rPr>
                        <a:t>Baa</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dirty="0">
                          <a:solidFill>
                            <a:schemeClr val="tx1"/>
                          </a:solidFill>
                          <a:effectLst/>
                        </a:rPr>
                        <a:t>BBB</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dirty="0">
                          <a:solidFill>
                            <a:schemeClr val="tx1"/>
                          </a:solidFill>
                          <a:effectLst/>
                        </a:rPr>
                        <a:t>BBB</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04"/>
                  </a:ext>
                </a:extLst>
              </a:tr>
              <a:tr h="222250">
                <a:tc>
                  <a:txBody>
                    <a:bodyPr/>
                    <a:lstStyle/>
                    <a:p>
                      <a:pPr marL="0" marR="0" algn="just">
                        <a:spcBef>
                          <a:spcPts val="0"/>
                        </a:spcBef>
                        <a:spcAft>
                          <a:spcPts val="0"/>
                        </a:spcAft>
                      </a:pPr>
                      <a:r>
                        <a:rPr lang="en-US" sz="1400" b="0" dirty="0">
                          <a:solidFill>
                            <a:schemeClr val="tx1"/>
                          </a:solidFill>
                          <a:effectLst/>
                        </a:rPr>
                        <a:t>Speculative</a:t>
                      </a:r>
                      <a:endParaRPr lang="en-US" sz="1600" b="0" dirty="0">
                        <a:solidFill>
                          <a:schemeClr val="tx1"/>
                        </a:solidFill>
                        <a:effectLst/>
                        <a:latin typeface="Times New Roman"/>
                        <a:ea typeface="Times New Roman"/>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a:solidFill>
                            <a:schemeClr val="tx1"/>
                          </a:solidFill>
                          <a:effectLst/>
                        </a:rPr>
                        <a:t>Ba</a:t>
                      </a:r>
                      <a:endParaRPr lang="en-US" sz="1600">
                        <a:solidFill>
                          <a:schemeClr val="tx1"/>
                        </a:solidFill>
                        <a:effectLst/>
                        <a:latin typeface="Times New Roman"/>
                        <a:ea typeface="Times New Roman"/>
                      </a:endParaRP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a:solidFill>
                            <a:schemeClr val="tx1"/>
                          </a:solidFill>
                          <a:effectLst/>
                        </a:rPr>
                        <a:t>BB</a:t>
                      </a:r>
                      <a:endParaRPr lang="en-US" sz="1600">
                        <a:solidFill>
                          <a:schemeClr val="tx1"/>
                        </a:solidFill>
                        <a:effectLst/>
                        <a:latin typeface="Times New Roman"/>
                        <a:ea typeface="Times New Roman"/>
                      </a:endParaRP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dirty="0">
                          <a:solidFill>
                            <a:schemeClr val="tx1"/>
                          </a:solidFill>
                          <a:effectLst/>
                        </a:rPr>
                        <a:t>BB</a:t>
                      </a:r>
                      <a:endParaRPr lang="en-US" sz="1600" dirty="0">
                        <a:solidFill>
                          <a:schemeClr val="tx1"/>
                        </a:solidFill>
                        <a:effectLst/>
                        <a:latin typeface="Times New Roman"/>
                        <a:ea typeface="Times New Roman"/>
                      </a:endParaRPr>
                    </a:p>
                  </a:txBody>
                  <a:tcPr marL="0" marR="0" marT="0" marB="0">
                    <a:lnL w="12700" cmpd="sng">
                      <a:noFill/>
                    </a:lnL>
                    <a:lnR w="381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7C80"/>
                    </a:solidFill>
                  </a:tcPr>
                </a:tc>
                <a:tc rowSpan="6">
                  <a:txBody>
                    <a:bodyPr/>
                    <a:lstStyle/>
                    <a:p>
                      <a:pPr marL="0" marR="0" algn="ctr">
                        <a:spcBef>
                          <a:spcPts val="0"/>
                        </a:spcBef>
                        <a:spcAft>
                          <a:spcPts val="0"/>
                        </a:spcAft>
                      </a:pPr>
                      <a:endParaRPr lang="en-US" sz="1400" dirty="0">
                        <a:solidFill>
                          <a:schemeClr val="tx1"/>
                        </a:solidFill>
                        <a:effectLst/>
                      </a:endParaRPr>
                    </a:p>
                    <a:p>
                      <a:pPr marL="0" marR="0" algn="ctr">
                        <a:spcBef>
                          <a:spcPts val="0"/>
                        </a:spcBef>
                        <a:spcAft>
                          <a:spcPts val="0"/>
                        </a:spcAft>
                      </a:pPr>
                      <a:r>
                        <a:rPr lang="en-US" sz="1400" dirty="0" smtClean="0">
                          <a:solidFill>
                            <a:schemeClr val="tx1"/>
                          </a:solidFill>
                          <a:effectLst/>
                        </a:rPr>
                        <a:t>Speculative </a:t>
                      </a:r>
                      <a:r>
                        <a:rPr lang="en-US" sz="1400" dirty="0">
                          <a:solidFill>
                            <a:schemeClr val="tx1"/>
                          </a:solidFill>
                          <a:effectLst/>
                        </a:rPr>
                        <a:t>grade</a:t>
                      </a:r>
                      <a:endParaRPr lang="en-US" sz="1600" dirty="0">
                        <a:solidFill>
                          <a:schemeClr val="tx1"/>
                        </a:solidFill>
                        <a:effectLst/>
                        <a:latin typeface="Times New Roman"/>
                        <a:ea typeface="Times New Roman"/>
                      </a:endParaRPr>
                    </a:p>
                  </a:txBody>
                  <a:tcPr marL="68580" marR="68580" marT="0" marB="0" anchor="ctr">
                    <a:lnL w="381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22250">
                <a:tc>
                  <a:txBody>
                    <a:bodyPr/>
                    <a:lstStyle/>
                    <a:p>
                      <a:pPr marL="0" marR="0" algn="just">
                        <a:spcBef>
                          <a:spcPts val="0"/>
                        </a:spcBef>
                        <a:spcAft>
                          <a:spcPts val="0"/>
                        </a:spcAft>
                      </a:pPr>
                      <a:r>
                        <a:rPr lang="en-US" sz="1400" b="0" dirty="0">
                          <a:solidFill>
                            <a:schemeClr val="tx1"/>
                          </a:solidFill>
                          <a:effectLst/>
                        </a:rPr>
                        <a:t>Highly speculative</a:t>
                      </a:r>
                      <a:endParaRPr lang="en-US" sz="1600" b="0" dirty="0">
                        <a:solidFill>
                          <a:schemeClr val="tx1"/>
                        </a:solidFill>
                        <a:effectLst/>
                        <a:latin typeface="Times New Roman"/>
                        <a:ea typeface="Times New Roman"/>
                      </a:endParaRPr>
                    </a:p>
                  </a:txBody>
                  <a:tcPr marL="0" marR="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dirty="0">
                          <a:solidFill>
                            <a:schemeClr val="tx1"/>
                          </a:solidFill>
                          <a:effectLst/>
                        </a:rPr>
                        <a:t>B</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dirty="0">
                          <a:solidFill>
                            <a:schemeClr val="tx1"/>
                          </a:solidFill>
                          <a:effectLst/>
                        </a:rPr>
                        <a:t>B</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dirty="0">
                          <a:solidFill>
                            <a:schemeClr val="tx1"/>
                          </a:solidFill>
                          <a:effectLst/>
                        </a:rPr>
                        <a:t>B</a:t>
                      </a:r>
                      <a:endParaRPr lang="en-US" sz="1600" dirty="0">
                        <a:solidFill>
                          <a:schemeClr val="tx1"/>
                        </a:solidFill>
                        <a:effectLst/>
                        <a:latin typeface="Times New Roman"/>
                        <a:ea typeface="Times New Roman"/>
                      </a:endParaRPr>
                    </a:p>
                  </a:txBody>
                  <a:tcPr marL="0" marR="0" marT="0" marB="0">
                    <a:lnL w="12700" cmpd="sng">
                      <a:noFill/>
                    </a:lnL>
                    <a:lnR w="38100" cmpd="sng">
                      <a:noFill/>
                    </a:lnR>
                    <a:lnT w="12700" cmpd="sng">
                      <a:noFill/>
                    </a:lnT>
                    <a:lnB w="12700" cmpd="sng">
                      <a:noFill/>
                    </a:lnB>
                    <a:lnTlToBr w="12700" cmpd="sng">
                      <a:noFill/>
                      <a:prstDash val="solid"/>
                    </a:lnTlToBr>
                    <a:lnBlToTr w="12700" cmpd="sng">
                      <a:noFill/>
                      <a:prstDash val="solid"/>
                    </a:lnBlToTr>
                    <a:solidFill>
                      <a:srgbClr val="FF7C80"/>
                    </a:solidFill>
                  </a:tcPr>
                </a:tc>
                <a:tc vMerge="1">
                  <a:txBody>
                    <a:bodyPr/>
                    <a:lstStyle/>
                    <a:p>
                      <a:endParaRPr lang="en-US"/>
                    </a:p>
                  </a:txBody>
                  <a:tcPr/>
                </a:tc>
                <a:extLst>
                  <a:ext uri="{0D108BD9-81ED-4DB2-BD59-A6C34878D82A}">
                    <a16:rowId xmlns:a16="http://schemas.microsoft.com/office/drawing/2014/main" val="10006"/>
                  </a:ext>
                </a:extLst>
              </a:tr>
              <a:tr h="222250">
                <a:tc>
                  <a:txBody>
                    <a:bodyPr/>
                    <a:lstStyle/>
                    <a:p>
                      <a:pPr marL="0" marR="0" algn="just">
                        <a:spcBef>
                          <a:spcPts val="0"/>
                        </a:spcBef>
                        <a:spcAft>
                          <a:spcPts val="0"/>
                        </a:spcAft>
                      </a:pPr>
                      <a:r>
                        <a:rPr lang="en-US" sz="1400" b="0" dirty="0">
                          <a:solidFill>
                            <a:schemeClr val="tx1"/>
                          </a:solidFill>
                          <a:effectLst/>
                        </a:rPr>
                        <a:t>Substantial risk</a:t>
                      </a:r>
                      <a:endParaRPr lang="en-US" sz="1600" b="0" dirty="0">
                        <a:solidFill>
                          <a:schemeClr val="tx1"/>
                        </a:solidFill>
                        <a:effectLst/>
                        <a:latin typeface="Times New Roman"/>
                        <a:ea typeface="Times New Roman"/>
                      </a:endParaRPr>
                    </a:p>
                  </a:txBody>
                  <a:tcPr marL="0" marR="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dirty="0" err="1">
                          <a:solidFill>
                            <a:schemeClr val="tx1"/>
                          </a:solidFill>
                          <a:effectLst/>
                        </a:rPr>
                        <a:t>Caa</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dirty="0">
                          <a:solidFill>
                            <a:schemeClr val="tx1"/>
                          </a:solidFill>
                          <a:effectLst/>
                        </a:rPr>
                        <a:t>CCC</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dirty="0">
                          <a:solidFill>
                            <a:schemeClr val="tx1"/>
                          </a:solidFill>
                          <a:effectLst/>
                        </a:rPr>
                        <a:t>CCC</a:t>
                      </a:r>
                      <a:endParaRPr lang="en-US" sz="1600" dirty="0">
                        <a:solidFill>
                          <a:schemeClr val="tx1"/>
                        </a:solidFill>
                        <a:effectLst/>
                        <a:latin typeface="Times New Roman"/>
                        <a:ea typeface="Times New Roman"/>
                      </a:endParaRPr>
                    </a:p>
                  </a:txBody>
                  <a:tcPr marL="0" marR="0" marT="0" marB="0">
                    <a:lnL w="12700" cmpd="sng">
                      <a:noFill/>
                    </a:lnL>
                    <a:lnR w="38100" cmpd="sng">
                      <a:noFill/>
                    </a:lnR>
                    <a:lnT w="12700" cmpd="sng">
                      <a:noFill/>
                    </a:lnT>
                    <a:lnB w="12700" cmpd="sng">
                      <a:noFill/>
                    </a:lnB>
                    <a:lnTlToBr w="12700" cmpd="sng">
                      <a:noFill/>
                      <a:prstDash val="solid"/>
                    </a:lnTlToBr>
                    <a:lnBlToTr w="12700" cmpd="sng">
                      <a:noFill/>
                      <a:prstDash val="solid"/>
                    </a:lnBlToTr>
                    <a:solidFill>
                      <a:srgbClr val="FF7C80"/>
                    </a:solidFill>
                  </a:tcPr>
                </a:tc>
                <a:tc vMerge="1">
                  <a:txBody>
                    <a:bodyPr/>
                    <a:lstStyle/>
                    <a:p>
                      <a:endParaRPr lang="en-US"/>
                    </a:p>
                  </a:txBody>
                  <a:tcPr/>
                </a:tc>
                <a:extLst>
                  <a:ext uri="{0D108BD9-81ED-4DB2-BD59-A6C34878D82A}">
                    <a16:rowId xmlns:a16="http://schemas.microsoft.com/office/drawing/2014/main" val="10007"/>
                  </a:ext>
                </a:extLst>
              </a:tr>
              <a:tr h="222250">
                <a:tc>
                  <a:txBody>
                    <a:bodyPr/>
                    <a:lstStyle/>
                    <a:p>
                      <a:pPr marL="0" marR="0" algn="just">
                        <a:spcBef>
                          <a:spcPts val="0"/>
                        </a:spcBef>
                        <a:spcAft>
                          <a:spcPts val="0"/>
                        </a:spcAft>
                      </a:pPr>
                      <a:r>
                        <a:rPr lang="en-US" sz="1400" b="0" dirty="0">
                          <a:solidFill>
                            <a:schemeClr val="tx1"/>
                          </a:solidFill>
                          <a:effectLst/>
                        </a:rPr>
                        <a:t>Extremely speculative</a:t>
                      </a:r>
                      <a:endParaRPr lang="en-US" sz="1600" b="0" dirty="0">
                        <a:solidFill>
                          <a:schemeClr val="tx1"/>
                        </a:solidFill>
                        <a:effectLst/>
                        <a:latin typeface="Times New Roman"/>
                        <a:ea typeface="Times New Roman"/>
                      </a:endParaRPr>
                    </a:p>
                  </a:txBody>
                  <a:tcPr marL="0" marR="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dirty="0" err="1">
                          <a:solidFill>
                            <a:schemeClr val="tx1"/>
                          </a:solidFill>
                          <a:effectLst/>
                        </a:rPr>
                        <a:t>Ca</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dirty="0">
                          <a:solidFill>
                            <a:schemeClr val="tx1"/>
                          </a:solidFill>
                          <a:effectLst/>
                        </a:rPr>
                        <a:t> </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dirty="0">
                          <a:solidFill>
                            <a:schemeClr val="tx1"/>
                          </a:solidFill>
                          <a:effectLst/>
                        </a:rPr>
                        <a:t> </a:t>
                      </a:r>
                      <a:endParaRPr lang="en-US" sz="1600" dirty="0">
                        <a:solidFill>
                          <a:schemeClr val="tx1"/>
                        </a:solidFill>
                        <a:effectLst/>
                        <a:latin typeface="Times New Roman"/>
                        <a:ea typeface="Times New Roman"/>
                      </a:endParaRPr>
                    </a:p>
                  </a:txBody>
                  <a:tcPr marL="0" marR="0" marT="0" marB="0">
                    <a:lnL w="12700" cmpd="sng">
                      <a:noFill/>
                    </a:lnL>
                    <a:lnR w="38100" cmpd="sng">
                      <a:noFill/>
                    </a:lnR>
                    <a:lnT w="12700" cmpd="sng">
                      <a:noFill/>
                    </a:lnT>
                    <a:lnB w="12700" cmpd="sng">
                      <a:noFill/>
                    </a:lnB>
                    <a:lnTlToBr w="12700" cmpd="sng">
                      <a:noFill/>
                      <a:prstDash val="solid"/>
                    </a:lnTlToBr>
                    <a:lnBlToTr w="12700" cmpd="sng">
                      <a:noFill/>
                      <a:prstDash val="solid"/>
                    </a:lnBlToTr>
                    <a:solidFill>
                      <a:srgbClr val="FF7C80"/>
                    </a:solidFill>
                  </a:tcPr>
                </a:tc>
                <a:tc vMerge="1">
                  <a:txBody>
                    <a:bodyPr/>
                    <a:lstStyle/>
                    <a:p>
                      <a:endParaRPr lang="en-US"/>
                    </a:p>
                  </a:txBody>
                  <a:tcPr/>
                </a:tc>
                <a:extLst>
                  <a:ext uri="{0D108BD9-81ED-4DB2-BD59-A6C34878D82A}">
                    <a16:rowId xmlns:a16="http://schemas.microsoft.com/office/drawing/2014/main" val="10008"/>
                  </a:ext>
                </a:extLst>
              </a:tr>
              <a:tr h="222250">
                <a:tc>
                  <a:txBody>
                    <a:bodyPr/>
                    <a:lstStyle/>
                    <a:p>
                      <a:pPr marL="0" marR="0" algn="just">
                        <a:spcBef>
                          <a:spcPts val="0"/>
                        </a:spcBef>
                        <a:spcAft>
                          <a:spcPts val="0"/>
                        </a:spcAft>
                      </a:pPr>
                      <a:r>
                        <a:rPr lang="en-US" sz="1400" b="0" dirty="0">
                          <a:solidFill>
                            <a:schemeClr val="tx1"/>
                          </a:solidFill>
                          <a:effectLst/>
                        </a:rPr>
                        <a:t>Possibly in default</a:t>
                      </a:r>
                      <a:endParaRPr lang="en-US" sz="1600" b="0" dirty="0">
                        <a:solidFill>
                          <a:schemeClr val="tx1"/>
                        </a:solidFill>
                        <a:effectLst/>
                        <a:latin typeface="Times New Roman"/>
                        <a:ea typeface="Times New Roman"/>
                      </a:endParaRPr>
                    </a:p>
                  </a:txBody>
                  <a:tcPr marL="0" marR="0" marT="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dirty="0">
                          <a:solidFill>
                            <a:schemeClr val="tx1"/>
                          </a:solidFill>
                          <a:effectLst/>
                        </a:rPr>
                        <a:t>C</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dirty="0">
                          <a:solidFill>
                            <a:schemeClr val="tx1"/>
                          </a:solidFill>
                          <a:effectLst/>
                        </a:rPr>
                        <a:t> </a:t>
                      </a:r>
                      <a:endParaRPr lang="en-US" sz="1600" dirty="0">
                        <a:solidFill>
                          <a:schemeClr val="tx1"/>
                        </a:solidFill>
                        <a:effectLst/>
                        <a:latin typeface="Times New Roman"/>
                        <a:ea typeface="Times New Roman"/>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7C80"/>
                    </a:solidFill>
                  </a:tcPr>
                </a:tc>
                <a:tc>
                  <a:txBody>
                    <a:bodyPr/>
                    <a:lstStyle/>
                    <a:p>
                      <a:pPr marL="0" marR="0" algn="ctr">
                        <a:spcBef>
                          <a:spcPts val="0"/>
                        </a:spcBef>
                        <a:spcAft>
                          <a:spcPts val="0"/>
                        </a:spcAft>
                      </a:pPr>
                      <a:r>
                        <a:rPr lang="en-US" sz="1400" dirty="0">
                          <a:solidFill>
                            <a:schemeClr val="tx1"/>
                          </a:solidFill>
                          <a:effectLst/>
                        </a:rPr>
                        <a:t> </a:t>
                      </a:r>
                      <a:endParaRPr lang="en-US" sz="1600" dirty="0">
                        <a:solidFill>
                          <a:schemeClr val="tx1"/>
                        </a:solidFill>
                        <a:effectLst/>
                        <a:latin typeface="Times New Roman"/>
                        <a:ea typeface="Times New Roman"/>
                      </a:endParaRPr>
                    </a:p>
                  </a:txBody>
                  <a:tcPr marL="0" marR="0" marT="0" marB="0">
                    <a:lnL w="12700" cmpd="sng">
                      <a:noFill/>
                    </a:lnL>
                    <a:lnR w="38100" cmpd="sng">
                      <a:noFill/>
                    </a:lnR>
                    <a:lnT w="12700" cmpd="sng">
                      <a:noFill/>
                    </a:lnT>
                    <a:lnB w="38100" cmpd="sng">
                      <a:noFill/>
                    </a:lnB>
                    <a:lnTlToBr w="12700" cmpd="sng">
                      <a:noFill/>
                      <a:prstDash val="solid"/>
                    </a:lnTlToBr>
                    <a:lnBlToTr w="12700" cmpd="sng">
                      <a:noFill/>
                      <a:prstDash val="solid"/>
                    </a:lnBlToTr>
                    <a:solidFill>
                      <a:srgbClr val="FF7C80"/>
                    </a:solidFill>
                  </a:tcPr>
                </a:tc>
                <a:tc vMerge="1">
                  <a:txBody>
                    <a:bodyPr/>
                    <a:lstStyle/>
                    <a:p>
                      <a:endParaRPr lang="en-US"/>
                    </a:p>
                  </a:txBody>
                  <a:tcPr/>
                </a:tc>
                <a:extLst>
                  <a:ext uri="{0D108BD9-81ED-4DB2-BD59-A6C34878D82A}">
                    <a16:rowId xmlns:a16="http://schemas.microsoft.com/office/drawing/2014/main" val="10009"/>
                  </a:ext>
                </a:extLst>
              </a:tr>
              <a:tr h="222250">
                <a:tc>
                  <a:txBody>
                    <a:bodyPr/>
                    <a:lstStyle/>
                    <a:p>
                      <a:pPr marL="0" marR="0" algn="just">
                        <a:spcBef>
                          <a:spcPts val="0"/>
                        </a:spcBef>
                        <a:spcAft>
                          <a:spcPts val="0"/>
                        </a:spcAft>
                      </a:pPr>
                      <a:r>
                        <a:rPr lang="en-US" sz="1400" b="0" dirty="0">
                          <a:solidFill>
                            <a:schemeClr val="tx1"/>
                          </a:solidFill>
                          <a:effectLst/>
                        </a:rPr>
                        <a:t>Default</a:t>
                      </a:r>
                      <a:endParaRPr lang="en-US" sz="1600" b="0" dirty="0">
                        <a:solidFill>
                          <a:schemeClr val="tx1"/>
                        </a:solidFill>
                        <a:effectLst/>
                        <a:latin typeface="Times New Roman"/>
                        <a:ea typeface="Times New Roman"/>
                      </a:endParaRPr>
                    </a:p>
                  </a:txBody>
                  <a:tcPr marL="0" marR="0" marT="0" marB="0">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chemeClr val="tx1"/>
                          </a:solidFill>
                          <a:effectLst/>
                        </a:rPr>
                        <a:t> </a:t>
                      </a:r>
                      <a:endParaRPr lang="en-US" sz="1600" dirty="0">
                        <a:solidFill>
                          <a:schemeClr val="tx1"/>
                        </a:solidFill>
                        <a:effectLst/>
                        <a:latin typeface="Times New Roman"/>
                        <a:ea typeface="Times New Roman"/>
                      </a:endParaRPr>
                    </a:p>
                  </a:txBody>
                  <a:tcPr marL="0" marR="0"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D</a:t>
                      </a:r>
                      <a:endParaRPr lang="en-US" sz="1600" b="0" dirty="0">
                        <a:solidFill>
                          <a:schemeClr val="tx1"/>
                        </a:solidFill>
                        <a:effectLst/>
                        <a:latin typeface="Times New Roman"/>
                        <a:ea typeface="Times New Roman"/>
                      </a:endParaRPr>
                    </a:p>
                  </a:txBody>
                  <a:tcPr marL="0" marR="0"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err="1">
                          <a:solidFill>
                            <a:schemeClr val="tx1"/>
                          </a:solidFill>
                          <a:effectLst/>
                        </a:rPr>
                        <a:t>DDD</a:t>
                      </a:r>
                      <a:r>
                        <a:rPr lang="en-US" sz="1400" b="0" dirty="0">
                          <a:solidFill>
                            <a:schemeClr val="tx1"/>
                          </a:solidFill>
                          <a:effectLst/>
                        </a:rPr>
                        <a:t>-D</a:t>
                      </a:r>
                      <a:endParaRPr lang="en-US" sz="1600" b="0" dirty="0">
                        <a:solidFill>
                          <a:schemeClr val="tx1"/>
                        </a:solidFill>
                        <a:effectLst/>
                        <a:latin typeface="Times New Roman"/>
                        <a:ea typeface="Times New Roman"/>
                      </a:endParaRPr>
                    </a:p>
                  </a:txBody>
                  <a:tcPr marL="0" marR="0"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0010"/>
                  </a:ext>
                </a:extLst>
              </a:tr>
            </a:tbl>
          </a:graphicData>
        </a:graphic>
      </p:graphicFrame>
      <p:sp>
        <p:nvSpPr>
          <p:cNvPr id="9" name="Rectangle 3"/>
          <p:cNvSpPr>
            <a:spLocks noChangeArrowheads="1"/>
          </p:cNvSpPr>
          <p:nvPr/>
        </p:nvSpPr>
        <p:spPr bwMode="auto">
          <a:xfrm>
            <a:off x="928255" y="2241321"/>
            <a:ext cx="68897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Bond Ratings by Moody’s, Standard &amp; Poor’s, and Fitch</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ight Brace 9"/>
          <p:cNvSpPr/>
          <p:nvPr/>
        </p:nvSpPr>
        <p:spPr>
          <a:xfrm>
            <a:off x="5983411" y="3124200"/>
            <a:ext cx="228601" cy="685800"/>
          </a:xfrm>
          <a:prstGeom prst="rightBrace">
            <a:avLst/>
          </a:prstGeom>
          <a:solidFill>
            <a:schemeClr val="accent1">
              <a:lumMod val="20000"/>
              <a:lumOff val="80000"/>
            </a:schemeClr>
          </a:solidFill>
          <a:ln w="12700">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5964363" y="3990109"/>
            <a:ext cx="247649" cy="1115291"/>
          </a:xfrm>
          <a:prstGeom prst="rightBrace">
            <a:avLst/>
          </a:prstGeom>
          <a:solidFill>
            <a:srgbClr val="FF7C80"/>
          </a:solidFill>
          <a:ln w="12700">
            <a:solidFill>
              <a:srgbClr val="C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9015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Evaluating Capital Structure Policy</a:t>
            </a:r>
            <a:endParaRPr lang="en-US" dirty="0"/>
          </a:p>
        </p:txBody>
      </p:sp>
      <p:sp>
        <p:nvSpPr>
          <p:cNvPr id="3" name="Content Placeholder 2"/>
          <p:cNvSpPr>
            <a:spLocks noGrp="1"/>
          </p:cNvSpPr>
          <p:nvPr>
            <p:ph idx="1"/>
          </p:nvPr>
        </p:nvSpPr>
        <p:spPr/>
        <p:txBody>
          <a:bodyPr/>
          <a:lstStyle/>
          <a:p>
            <a:r>
              <a:rPr lang="en-US" dirty="0" smtClean="0"/>
              <a:t>Analysts consider a company’s capital structure</a:t>
            </a:r>
          </a:p>
          <a:p>
            <a:pPr lvl="1"/>
            <a:r>
              <a:rPr lang="en-US" dirty="0" smtClean="0"/>
              <a:t>Over time.</a:t>
            </a:r>
          </a:p>
          <a:p>
            <a:pPr lvl="1"/>
            <a:r>
              <a:rPr lang="en-US" dirty="0" smtClean="0"/>
              <a:t>Compared with competitors with similar business risk.</a:t>
            </a:r>
          </a:p>
          <a:p>
            <a:pPr lvl="1"/>
            <a:r>
              <a:rPr lang="en-US" dirty="0" smtClean="0"/>
              <a:t>Considering the company’s corporate governance.</a:t>
            </a:r>
          </a:p>
          <a:p>
            <a:r>
              <a:rPr lang="en-US" dirty="0" smtClean="0"/>
              <a:t>Analysts must also consider</a:t>
            </a:r>
          </a:p>
          <a:p>
            <a:pPr lvl="1"/>
            <a:r>
              <a:rPr lang="en-US" dirty="0" smtClean="0"/>
              <a:t>The industry in which the company operates.</a:t>
            </a:r>
          </a:p>
          <a:p>
            <a:pPr lvl="1"/>
            <a:r>
              <a:rPr lang="en-US" dirty="0" smtClean="0"/>
              <a:t>The regulatory environment.</a:t>
            </a:r>
          </a:p>
          <a:p>
            <a:pPr lvl="1"/>
            <a:r>
              <a:rPr lang="en-US" dirty="0" smtClean="0"/>
              <a:t>The extent to which the company has tangible assets.</a:t>
            </a:r>
          </a:p>
          <a:p>
            <a:pPr lvl="1"/>
            <a:r>
              <a:rPr lang="en-US" dirty="0" smtClean="0"/>
              <a:t>The degree of information asymmetry.</a:t>
            </a:r>
          </a:p>
          <a:p>
            <a:pPr lvl="1"/>
            <a:r>
              <a:rPr lang="en-US" dirty="0" smtClean="0"/>
              <a:t>The need for financial flexibility.</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17</a:t>
            </a:fld>
            <a:endParaRPr lang="en-US"/>
          </a:p>
        </p:txBody>
      </p:sp>
    </p:spTree>
    <p:extLst>
      <p:ext uri="{BB962C8B-B14F-4D97-AF65-F5344CB8AC3E}">
        <p14:creationId xmlns:p14="http://schemas.microsoft.com/office/powerpoint/2010/main" val="304864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Leverage in an International Setting</a:t>
            </a:r>
            <a:endParaRPr lang="en-US" dirty="0"/>
          </a:p>
        </p:txBody>
      </p:sp>
      <p:sp>
        <p:nvSpPr>
          <p:cNvPr id="3" name="Content Placeholder 2"/>
          <p:cNvSpPr>
            <a:spLocks noGrp="1"/>
          </p:cNvSpPr>
          <p:nvPr>
            <p:ph idx="1"/>
          </p:nvPr>
        </p:nvSpPr>
        <p:spPr/>
        <p:txBody>
          <a:bodyPr/>
          <a:lstStyle/>
          <a:p>
            <a:r>
              <a:rPr lang="en-US" dirty="0" smtClean="0"/>
              <a:t>Country-specific factors affect a company’s choice of capital structure and the maturity structure within the capital structure.</a:t>
            </a:r>
          </a:p>
          <a:p>
            <a:r>
              <a:rPr lang="en-US" dirty="0" smtClean="0"/>
              <a:t>Types of factors to consider:</a:t>
            </a:r>
          </a:p>
          <a:p>
            <a:pPr lvl="1"/>
            <a:r>
              <a:rPr lang="en-US" dirty="0" smtClean="0"/>
              <a:t>Institutional and legal environments</a:t>
            </a:r>
          </a:p>
          <a:p>
            <a:pPr lvl="1"/>
            <a:r>
              <a:rPr lang="en-US" dirty="0" smtClean="0"/>
              <a:t>Financial markets and banking sector</a:t>
            </a:r>
          </a:p>
          <a:p>
            <a:pPr lvl="1"/>
            <a:r>
              <a:rPr lang="en-US" dirty="0" smtClean="0"/>
              <a:t>Macroeconomic factors</a:t>
            </a:r>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18</a:t>
            </a:fld>
            <a:endParaRPr lang="en-US"/>
          </a:p>
        </p:txBody>
      </p:sp>
    </p:spTree>
    <p:extLst>
      <p:ext uri="{BB962C8B-B14F-4D97-AF65-F5344CB8AC3E}">
        <p14:creationId xmlns:p14="http://schemas.microsoft.com/office/powerpoint/2010/main" val="3104230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Country-Specific Factors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8048399"/>
              </p:ext>
            </p:extLst>
          </p:nvPr>
        </p:nvGraphicFramePr>
        <p:xfrm>
          <a:off x="381000" y="2667000"/>
          <a:ext cx="8382000" cy="2743200"/>
        </p:xfrm>
        <a:graphic>
          <a:graphicData uri="http://schemas.openxmlformats.org/drawingml/2006/table">
            <a:tbl>
              <a:tblPr firstRow="1" firstCol="1" lastRow="1" lastCol="1" bandRow="1" bandCol="1">
                <a:tableStyleId>{5C22544A-7EE6-4342-B048-85BDC9FD1C3A}</a:tableStyleId>
              </a:tblPr>
              <a:tblGrid>
                <a:gridCol w="2454343">
                  <a:extLst>
                    <a:ext uri="{9D8B030D-6E8A-4147-A177-3AD203B41FA5}">
                      <a16:colId xmlns:a16="http://schemas.microsoft.com/office/drawing/2014/main" val="20000"/>
                    </a:ext>
                  </a:extLst>
                </a:gridCol>
                <a:gridCol w="2392985">
                  <a:extLst>
                    <a:ext uri="{9D8B030D-6E8A-4147-A177-3AD203B41FA5}">
                      <a16:colId xmlns:a16="http://schemas.microsoft.com/office/drawing/2014/main" val="20001"/>
                    </a:ext>
                  </a:extLst>
                </a:gridCol>
                <a:gridCol w="322878">
                  <a:extLst>
                    <a:ext uri="{9D8B030D-6E8A-4147-A177-3AD203B41FA5}">
                      <a16:colId xmlns:a16="http://schemas.microsoft.com/office/drawing/2014/main" val="20002"/>
                    </a:ext>
                  </a:extLst>
                </a:gridCol>
                <a:gridCol w="1211087">
                  <a:extLst>
                    <a:ext uri="{9D8B030D-6E8A-4147-A177-3AD203B41FA5}">
                      <a16:colId xmlns:a16="http://schemas.microsoft.com/office/drawing/2014/main" val="20003"/>
                    </a:ext>
                  </a:extLst>
                </a:gridCol>
                <a:gridCol w="198969">
                  <a:extLst>
                    <a:ext uri="{9D8B030D-6E8A-4147-A177-3AD203B41FA5}">
                      <a16:colId xmlns:a16="http://schemas.microsoft.com/office/drawing/2014/main" val="20004"/>
                    </a:ext>
                  </a:extLst>
                </a:gridCol>
                <a:gridCol w="1801738">
                  <a:extLst>
                    <a:ext uri="{9D8B030D-6E8A-4147-A177-3AD203B41FA5}">
                      <a16:colId xmlns:a16="http://schemas.microsoft.com/office/drawing/2014/main" val="20005"/>
                    </a:ext>
                  </a:extLst>
                </a:gridCol>
              </a:tblGrid>
              <a:tr h="822960">
                <a:tc>
                  <a:txBody>
                    <a:bodyPr/>
                    <a:lstStyle/>
                    <a:p>
                      <a:pPr marL="0" marR="0" algn="l">
                        <a:spcBef>
                          <a:spcPts val="0"/>
                        </a:spcBef>
                        <a:spcAft>
                          <a:spcPts val="0"/>
                        </a:spcAft>
                      </a:pPr>
                      <a:r>
                        <a:rPr lang="en-US" sz="1600" b="1" dirty="0">
                          <a:solidFill>
                            <a:schemeClr val="tx1"/>
                          </a:solidFill>
                          <a:effectLst/>
                        </a:rPr>
                        <a:t> </a:t>
                      </a:r>
                    </a:p>
                    <a:p>
                      <a:pPr marL="0" marR="0" algn="l">
                        <a:spcBef>
                          <a:spcPts val="0"/>
                        </a:spcBef>
                        <a:spcAft>
                          <a:spcPts val="0"/>
                        </a:spcAft>
                      </a:pPr>
                      <a:r>
                        <a:rPr lang="en-US" sz="1600" b="1" dirty="0" smtClean="0">
                          <a:solidFill>
                            <a:schemeClr val="tx1"/>
                          </a:solidFill>
                          <a:effectLst/>
                        </a:rPr>
                        <a:t>Country-Specific Factor</a:t>
                      </a:r>
                      <a:endParaRPr lang="en-US" sz="1600" b="1" dirty="0">
                        <a:solidFill>
                          <a:schemeClr val="tx1"/>
                        </a:solidFill>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b="1" dirty="0">
                          <a:solidFill>
                            <a:schemeClr val="tx1"/>
                          </a:solidFill>
                          <a:effectLst/>
                        </a:rPr>
                        <a:t> </a:t>
                      </a:r>
                    </a:p>
                    <a:p>
                      <a:pPr marL="0" marR="0" algn="l">
                        <a:spcBef>
                          <a:spcPts val="0"/>
                        </a:spcBef>
                        <a:spcAft>
                          <a:spcPts val="0"/>
                        </a:spcAft>
                      </a:pPr>
                      <a:r>
                        <a:rPr lang="en-US" sz="1600" b="1" dirty="0">
                          <a:solidFill>
                            <a:schemeClr val="tx1"/>
                          </a:solidFill>
                          <a:effectLst/>
                        </a:rPr>
                        <a:t>If a </a:t>
                      </a:r>
                      <a:r>
                        <a:rPr lang="en-US" sz="1600" b="1" dirty="0" smtClean="0">
                          <a:solidFill>
                            <a:schemeClr val="tx1"/>
                          </a:solidFill>
                          <a:effectLst/>
                        </a:rPr>
                        <a:t>Country</a:t>
                      </a:r>
                      <a:endParaRPr lang="en-US" sz="1600" b="1" dirty="0">
                        <a:solidFill>
                          <a:schemeClr val="tx1"/>
                        </a:solidFill>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solidFill>
                      <a:schemeClr val="bg1"/>
                    </a:solidFill>
                  </a:tcPr>
                </a:tc>
                <a:tc gridSpan="3">
                  <a:txBody>
                    <a:bodyPr/>
                    <a:lstStyle/>
                    <a:p>
                      <a:pPr marL="0" marR="0" algn="ctr">
                        <a:spcBef>
                          <a:spcPts val="0"/>
                        </a:spcBef>
                        <a:spcAft>
                          <a:spcPts val="0"/>
                        </a:spcAft>
                      </a:pPr>
                      <a:r>
                        <a:rPr lang="en-US" sz="1600" b="1" dirty="0">
                          <a:solidFill>
                            <a:schemeClr val="tx1"/>
                          </a:solidFill>
                          <a:effectLst/>
                        </a:rPr>
                        <a:t>… then D/E </a:t>
                      </a:r>
                      <a:r>
                        <a:rPr lang="en-US" sz="1600" b="1" dirty="0" smtClean="0">
                          <a:solidFill>
                            <a:schemeClr val="tx1"/>
                          </a:solidFill>
                          <a:effectLst/>
                        </a:rPr>
                        <a:t>Ratio </a:t>
                      </a:r>
                      <a:r>
                        <a:rPr lang="en-US" sz="1600" b="1" dirty="0">
                          <a:solidFill>
                            <a:schemeClr val="tx1"/>
                          </a:solidFill>
                          <a:effectLst/>
                        </a:rPr>
                        <a:t>is </a:t>
                      </a:r>
                      <a:r>
                        <a:rPr lang="en-US" sz="1600" b="1" dirty="0" smtClean="0">
                          <a:solidFill>
                            <a:schemeClr val="tx1"/>
                          </a:solidFill>
                          <a:effectLst/>
                        </a:rPr>
                        <a:t>Potentially</a:t>
                      </a:r>
                      <a:endParaRPr lang="en-US" sz="1600" b="1" dirty="0">
                        <a:solidFill>
                          <a:schemeClr val="tx1"/>
                        </a:solidFill>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algn="ctr">
                        <a:spcBef>
                          <a:spcPts val="0"/>
                        </a:spcBef>
                        <a:spcAft>
                          <a:spcPts val="0"/>
                        </a:spcAft>
                      </a:pPr>
                      <a:endParaRPr lang="en-US" sz="1600" b="1" dirty="0">
                        <a:solidFill>
                          <a:schemeClr val="tx1"/>
                        </a:solidFill>
                        <a:effectLst/>
                        <a:latin typeface="Times New Roman"/>
                        <a:ea typeface="Times New Roman"/>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solidFill>
                            <a:schemeClr val="tx1"/>
                          </a:solidFill>
                          <a:effectLst/>
                        </a:rPr>
                        <a:t>… and </a:t>
                      </a:r>
                      <a:r>
                        <a:rPr lang="en-US" sz="1600" b="1" dirty="0" smtClean="0">
                          <a:solidFill>
                            <a:schemeClr val="tx1"/>
                          </a:solidFill>
                          <a:effectLst/>
                        </a:rPr>
                        <a:t>Debt Maturity </a:t>
                      </a:r>
                      <a:r>
                        <a:rPr lang="en-US" sz="1600" b="1" dirty="0">
                          <a:solidFill>
                            <a:schemeClr val="tx1"/>
                          </a:solidFill>
                          <a:effectLst/>
                        </a:rPr>
                        <a:t>is </a:t>
                      </a:r>
                      <a:r>
                        <a:rPr lang="en-US" sz="1600" b="1" dirty="0" smtClean="0">
                          <a:solidFill>
                            <a:schemeClr val="tx1"/>
                          </a:solidFill>
                          <a:effectLst/>
                        </a:rPr>
                        <a:t>Potentially</a:t>
                      </a:r>
                      <a:endParaRPr lang="en-US" sz="1600" b="1" dirty="0">
                        <a:solidFill>
                          <a:schemeClr val="tx1"/>
                        </a:solidFill>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4320">
                <a:tc gridSpan="6">
                  <a:txBody>
                    <a:bodyPr/>
                    <a:lstStyle/>
                    <a:p>
                      <a:pPr marL="0" marR="0" algn="l">
                        <a:spcBef>
                          <a:spcPts val="0"/>
                        </a:spcBef>
                        <a:spcAft>
                          <a:spcPts val="0"/>
                        </a:spcAft>
                      </a:pPr>
                      <a:r>
                        <a:rPr lang="en-US" sz="1600" b="0" i="1" dirty="0">
                          <a:solidFill>
                            <a:schemeClr val="tx1"/>
                          </a:solidFill>
                          <a:effectLst/>
                        </a:rPr>
                        <a:t>Institutional framework</a:t>
                      </a:r>
                      <a:endParaRPr lang="en-US" sz="1600" b="0" i="1"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4320">
                <a:tc>
                  <a:txBody>
                    <a:bodyPr/>
                    <a:lstStyle/>
                    <a:p>
                      <a:pPr marL="182880" marR="0" algn="l">
                        <a:spcBef>
                          <a:spcPts val="0"/>
                        </a:spcBef>
                        <a:spcAft>
                          <a:spcPts val="0"/>
                        </a:spcAft>
                      </a:pPr>
                      <a:r>
                        <a:rPr lang="en-US" sz="1600" b="0" dirty="0">
                          <a:solidFill>
                            <a:schemeClr val="tx1"/>
                          </a:solidFill>
                          <a:effectLst/>
                        </a:rPr>
                        <a:t>Legal system efficiency</a:t>
                      </a:r>
                      <a:endParaRPr lang="en-US" sz="1600" b="0" dirty="0">
                        <a:solidFill>
                          <a:schemeClr val="tx1"/>
                        </a:solidFill>
                        <a:effectLst/>
                        <a:latin typeface="Times New Roman"/>
                        <a:ea typeface="Times New Roman"/>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l">
                        <a:spcBef>
                          <a:spcPts val="0"/>
                        </a:spcBef>
                        <a:spcAft>
                          <a:spcPts val="0"/>
                        </a:spcAft>
                      </a:pPr>
                      <a:r>
                        <a:rPr lang="en-US" sz="1600" b="0" dirty="0">
                          <a:solidFill>
                            <a:schemeClr val="tx1"/>
                          </a:solidFill>
                          <a:effectLst/>
                        </a:rPr>
                        <a:t>is more efficient</a:t>
                      </a:r>
                      <a:endParaRPr lang="en-US" sz="1600" b="0" dirty="0">
                        <a:solidFill>
                          <a:schemeClr val="tx1"/>
                        </a:solidFill>
                        <a:effectLst/>
                        <a:latin typeface="Times New Roman"/>
                        <a:ea typeface="Times New Roman"/>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ctr">
                        <a:spcBef>
                          <a:spcPts val="0"/>
                        </a:spcBef>
                        <a:spcAft>
                          <a:spcPts val="0"/>
                        </a:spcAft>
                      </a:pPr>
                      <a:endParaRPr lang="en-US" sz="1600" b="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1600" b="0" dirty="0">
                          <a:solidFill>
                            <a:schemeClr val="tx1"/>
                          </a:solidFill>
                          <a:effectLst/>
                        </a:rPr>
                        <a:t>Lower</a:t>
                      </a:r>
                      <a:endParaRPr lang="en-US" sz="1600" b="0" dirty="0">
                        <a:solidFill>
                          <a:schemeClr val="tx1"/>
                        </a:solidFill>
                        <a:effectLst/>
                        <a:latin typeface="Times New Roman"/>
                        <a:ea typeface="Times New Roman"/>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b="0" dirty="0">
                          <a:solidFill>
                            <a:schemeClr val="tx1"/>
                          </a:solidFill>
                          <a:effectLst/>
                        </a:rPr>
                        <a:t>Longer</a:t>
                      </a:r>
                      <a:endParaRPr lang="en-US" sz="1600" b="0" dirty="0">
                        <a:solidFill>
                          <a:schemeClr val="tx1"/>
                        </a:solidFill>
                        <a:effectLst/>
                        <a:latin typeface="Times New Roman"/>
                        <a:ea typeface="Times New Roman"/>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548640">
                <a:tc>
                  <a:txBody>
                    <a:bodyPr/>
                    <a:lstStyle/>
                    <a:p>
                      <a:pPr marL="182880" marR="0" algn="l">
                        <a:spcBef>
                          <a:spcPts val="0"/>
                        </a:spcBef>
                        <a:spcAft>
                          <a:spcPts val="0"/>
                        </a:spcAft>
                      </a:pPr>
                      <a:r>
                        <a:rPr lang="en-US" sz="1600" b="0" dirty="0">
                          <a:solidFill>
                            <a:schemeClr val="tx1"/>
                          </a:solidFill>
                          <a:effectLst/>
                        </a:rPr>
                        <a:t>Legal system origin</a:t>
                      </a:r>
                      <a:endParaRPr lang="en-US" sz="1600" b="0"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91440" marR="0" indent="-91440" algn="l">
                        <a:spcBef>
                          <a:spcPts val="0"/>
                        </a:spcBef>
                        <a:spcAft>
                          <a:spcPts val="0"/>
                        </a:spcAft>
                      </a:pPr>
                      <a:r>
                        <a:rPr lang="en-US" sz="1600" b="0" dirty="0">
                          <a:solidFill>
                            <a:schemeClr val="tx1"/>
                          </a:solidFill>
                          <a:effectLst/>
                        </a:rPr>
                        <a:t>has common law as opposed to civil law</a:t>
                      </a:r>
                      <a:endParaRPr lang="en-US" sz="1600" b="0"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ctr">
                        <a:spcBef>
                          <a:spcPts val="0"/>
                        </a:spcBef>
                        <a:spcAft>
                          <a:spcPts val="0"/>
                        </a:spcAft>
                      </a:pPr>
                      <a:endParaRPr lang="en-US" sz="1600" b="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1600" b="0" dirty="0">
                          <a:solidFill>
                            <a:schemeClr val="tx1"/>
                          </a:solidFill>
                          <a:effectLst/>
                        </a:rPr>
                        <a:t>Lower</a:t>
                      </a:r>
                      <a:endParaRPr lang="en-US" sz="1600" b="0"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b="0" dirty="0">
                          <a:solidFill>
                            <a:schemeClr val="tx1"/>
                          </a:solidFill>
                          <a:effectLst/>
                        </a:rPr>
                        <a:t>Longer</a:t>
                      </a:r>
                      <a:endParaRPr lang="en-US" sz="1600" b="0"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3"/>
                  </a:ext>
                </a:extLst>
              </a:tr>
              <a:tr h="548640">
                <a:tc>
                  <a:txBody>
                    <a:bodyPr/>
                    <a:lstStyle/>
                    <a:p>
                      <a:pPr marL="182880" marR="0" algn="l">
                        <a:spcBef>
                          <a:spcPts val="0"/>
                        </a:spcBef>
                        <a:spcAft>
                          <a:spcPts val="0"/>
                        </a:spcAft>
                      </a:pPr>
                      <a:r>
                        <a:rPr lang="en-US" sz="1600" b="0" dirty="0">
                          <a:solidFill>
                            <a:schemeClr val="tx1"/>
                          </a:solidFill>
                          <a:effectLst/>
                        </a:rPr>
                        <a:t>Information intermediaries</a:t>
                      </a:r>
                      <a:endParaRPr lang="en-US" sz="1600" b="0"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l">
                        <a:spcBef>
                          <a:spcPts val="0"/>
                        </a:spcBef>
                        <a:spcAft>
                          <a:spcPts val="0"/>
                        </a:spcAft>
                      </a:pPr>
                      <a:r>
                        <a:rPr lang="en-US" sz="1600" b="0" dirty="0">
                          <a:solidFill>
                            <a:schemeClr val="tx1"/>
                          </a:solidFill>
                          <a:effectLst/>
                        </a:rPr>
                        <a:t>has auditors and analysts</a:t>
                      </a:r>
                      <a:endParaRPr lang="en-US" sz="1600" b="0"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ctr">
                        <a:spcBef>
                          <a:spcPts val="0"/>
                        </a:spcBef>
                        <a:spcAft>
                          <a:spcPts val="0"/>
                        </a:spcAft>
                      </a:pPr>
                      <a:endParaRPr lang="en-US" sz="1600" b="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1600" b="0" dirty="0">
                          <a:solidFill>
                            <a:schemeClr val="tx1"/>
                          </a:solidFill>
                          <a:effectLst/>
                        </a:rPr>
                        <a:t>Lower</a:t>
                      </a:r>
                      <a:endParaRPr lang="en-US" sz="1600" b="0"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b="0" dirty="0">
                          <a:solidFill>
                            <a:schemeClr val="tx1"/>
                          </a:solidFill>
                          <a:effectLst/>
                        </a:rPr>
                        <a:t>Longer</a:t>
                      </a:r>
                      <a:endParaRPr lang="en-US" sz="1600" b="0"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4"/>
                  </a:ext>
                </a:extLst>
              </a:tr>
              <a:tr h="274320">
                <a:tc>
                  <a:txBody>
                    <a:bodyPr/>
                    <a:lstStyle/>
                    <a:p>
                      <a:pPr marL="182880" marR="0" algn="l">
                        <a:spcBef>
                          <a:spcPts val="0"/>
                        </a:spcBef>
                        <a:spcAft>
                          <a:spcPts val="0"/>
                        </a:spcAft>
                      </a:pPr>
                      <a:r>
                        <a:rPr lang="en-US" sz="1600" b="0">
                          <a:solidFill>
                            <a:schemeClr val="tx1"/>
                          </a:solidFill>
                          <a:effectLst/>
                        </a:rPr>
                        <a:t>Taxation</a:t>
                      </a:r>
                      <a:endParaRPr lang="en-US" sz="1600" b="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gridSpan="2">
                  <a:txBody>
                    <a:bodyPr/>
                    <a:lstStyle/>
                    <a:p>
                      <a:pPr marL="0" marR="0" algn="l">
                        <a:spcBef>
                          <a:spcPts val="0"/>
                        </a:spcBef>
                        <a:spcAft>
                          <a:spcPts val="0"/>
                        </a:spcAft>
                      </a:pPr>
                      <a:r>
                        <a:rPr lang="en-US" sz="1600" b="0">
                          <a:solidFill>
                            <a:schemeClr val="tx1"/>
                          </a:solidFill>
                          <a:effectLst/>
                        </a:rPr>
                        <a:t>has taxes that favor equity</a:t>
                      </a:r>
                      <a:endParaRPr lang="en-US" sz="1600" b="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hMerge="1">
                  <a:txBody>
                    <a:bodyPr/>
                    <a:lstStyle/>
                    <a:p>
                      <a:pPr marL="0" marR="0" algn="ctr">
                        <a:spcBef>
                          <a:spcPts val="0"/>
                        </a:spcBef>
                        <a:spcAft>
                          <a:spcPts val="0"/>
                        </a:spcAft>
                      </a:pPr>
                      <a:endParaRPr lang="en-US" sz="1600" b="0" dirty="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1600" b="0" dirty="0">
                          <a:solidFill>
                            <a:schemeClr val="tx1"/>
                          </a:solidFill>
                          <a:effectLst/>
                        </a:rPr>
                        <a:t>Lower</a:t>
                      </a:r>
                      <a:endParaRPr lang="en-US" sz="1600" b="0"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gridSpan="2">
                  <a:txBody>
                    <a:bodyPr/>
                    <a:lstStyle/>
                    <a:p>
                      <a:pPr marL="0" marR="0" algn="ctr">
                        <a:spcBef>
                          <a:spcPts val="0"/>
                        </a:spcBef>
                        <a:spcAft>
                          <a:spcPts val="0"/>
                        </a:spcAft>
                      </a:pPr>
                      <a:r>
                        <a:rPr lang="en-US" sz="1600" b="0" dirty="0">
                          <a:solidFill>
                            <a:schemeClr val="tx1"/>
                          </a:solidFill>
                          <a:effectLst/>
                          <a:highlight>
                            <a:srgbClr val="00FFFF"/>
                          </a:highlight>
                        </a:rPr>
                        <a:t> </a:t>
                      </a:r>
                      <a:endParaRPr lang="en-US" sz="1600" b="0" dirty="0">
                        <a:solidFill>
                          <a:schemeClr val="tx1"/>
                        </a:solidFill>
                        <a:effectLst/>
                        <a:latin typeface="Times New Roman"/>
                        <a:ea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19</a:t>
            </a:fld>
            <a:endParaRPr lang="en-US"/>
          </a:p>
        </p:txBody>
      </p:sp>
      <p:sp>
        <p:nvSpPr>
          <p:cNvPr id="8" name="Rectangle 1"/>
          <p:cNvSpPr>
            <a:spLocks noChangeArrowheads="1"/>
          </p:cNvSpPr>
          <p:nvPr/>
        </p:nvSpPr>
        <p:spPr bwMode="auto">
          <a:xfrm>
            <a:off x="1447800" y="1863298"/>
            <a:ext cx="609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Country-Specific Factors and Their Assumed Impacts</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the Companies’ Capital Structure</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7938655" y="5846618"/>
            <a:ext cx="914400" cy="457200"/>
          </a:xfrm>
          <a:prstGeom prst="rect">
            <a:avLst/>
          </a:prstGeom>
          <a:noFill/>
        </p:spPr>
        <p:txBody>
          <a:bodyPr wrap="none" rtlCol="0">
            <a:noAutofit/>
          </a:bodyPr>
          <a:lstStyle/>
          <a:p>
            <a:r>
              <a:rPr lang="en-US" dirty="0" smtClean="0"/>
              <a:t>p. 222</a:t>
            </a:r>
            <a:endParaRPr lang="en-US" dirty="0"/>
          </a:p>
        </p:txBody>
      </p:sp>
    </p:spTree>
    <p:extLst>
      <p:ext uri="{BB962C8B-B14F-4D97-AF65-F5344CB8AC3E}">
        <p14:creationId xmlns:p14="http://schemas.microsoft.com/office/powerpoint/2010/main" val="97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Introduction</a:t>
            </a:r>
            <a:endParaRPr lang="en-US" dirty="0"/>
          </a:p>
        </p:txBody>
      </p:sp>
      <p:sp>
        <p:nvSpPr>
          <p:cNvPr id="3" name="Content Placeholder 2"/>
          <p:cNvSpPr>
            <a:spLocks noGrp="1"/>
          </p:cNvSpPr>
          <p:nvPr>
            <p:ph idx="1"/>
          </p:nvPr>
        </p:nvSpPr>
        <p:spPr/>
        <p:txBody>
          <a:bodyPr/>
          <a:lstStyle/>
          <a:p>
            <a:r>
              <a:rPr lang="en-US" dirty="0" smtClean="0"/>
              <a:t>The capital structure decision affects financial risk and, hence, the value of the company.</a:t>
            </a:r>
          </a:p>
          <a:p>
            <a:r>
              <a:rPr lang="en-US" dirty="0" smtClean="0"/>
              <a:t>The capital structure theory helps us understand the factors most important in the relationship between capital structure and the value of the company.</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a:t>
            </a:fld>
            <a:endParaRPr lang="en-US"/>
          </a:p>
        </p:txBody>
      </p:sp>
    </p:spTree>
    <p:extLst>
      <p:ext uri="{BB962C8B-B14F-4D97-AF65-F5344CB8AC3E}">
        <p14:creationId xmlns:p14="http://schemas.microsoft.com/office/powerpoint/2010/main" val="1328737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Country-Specific factors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7093287"/>
              </p:ext>
            </p:extLst>
          </p:nvPr>
        </p:nvGraphicFramePr>
        <p:xfrm>
          <a:off x="228601" y="2354998"/>
          <a:ext cx="8534398" cy="3512402"/>
        </p:xfrm>
        <a:graphic>
          <a:graphicData uri="http://schemas.openxmlformats.org/drawingml/2006/table">
            <a:tbl>
              <a:tblPr firstRow="1" firstCol="1" lastRow="1" lastCol="1" bandRow="1" bandCol="1">
                <a:tableStyleId>{5C22544A-7EE6-4342-B048-85BDC9FD1C3A}</a:tableStyleId>
              </a:tblPr>
              <a:tblGrid>
                <a:gridCol w="2596015">
                  <a:extLst>
                    <a:ext uri="{9D8B030D-6E8A-4147-A177-3AD203B41FA5}">
                      <a16:colId xmlns:a16="http://schemas.microsoft.com/office/drawing/2014/main" val="20000"/>
                    </a:ext>
                  </a:extLst>
                </a:gridCol>
                <a:gridCol w="2890384">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gridCol w="1110839">
                  <a:extLst>
                    <a:ext uri="{9D8B030D-6E8A-4147-A177-3AD203B41FA5}">
                      <a16:colId xmlns:a16="http://schemas.microsoft.com/office/drawing/2014/main" val="20003"/>
                    </a:ext>
                  </a:extLst>
                </a:gridCol>
                <a:gridCol w="260761">
                  <a:extLst>
                    <a:ext uri="{9D8B030D-6E8A-4147-A177-3AD203B41FA5}">
                      <a16:colId xmlns:a16="http://schemas.microsoft.com/office/drawing/2014/main" val="20004"/>
                    </a:ext>
                  </a:extLst>
                </a:gridCol>
                <a:gridCol w="1523999">
                  <a:extLst>
                    <a:ext uri="{9D8B030D-6E8A-4147-A177-3AD203B41FA5}">
                      <a16:colId xmlns:a16="http://schemas.microsoft.com/office/drawing/2014/main" val="20005"/>
                    </a:ext>
                  </a:extLst>
                </a:gridCol>
              </a:tblGrid>
              <a:tr h="792204">
                <a:tc>
                  <a:txBody>
                    <a:bodyPr/>
                    <a:lstStyle/>
                    <a:p>
                      <a:pPr marL="0" marR="0" algn="l">
                        <a:spcBef>
                          <a:spcPts val="0"/>
                        </a:spcBef>
                        <a:spcAft>
                          <a:spcPts val="0"/>
                        </a:spcAft>
                      </a:pPr>
                      <a:r>
                        <a:rPr lang="en-US" sz="1600" dirty="0">
                          <a:solidFill>
                            <a:schemeClr val="tx1"/>
                          </a:solidFill>
                          <a:effectLst/>
                        </a:rPr>
                        <a:t> </a:t>
                      </a:r>
                    </a:p>
                    <a:p>
                      <a:pPr marL="0" marR="0" algn="l">
                        <a:spcBef>
                          <a:spcPts val="0"/>
                        </a:spcBef>
                        <a:spcAft>
                          <a:spcPts val="0"/>
                        </a:spcAft>
                      </a:pPr>
                      <a:r>
                        <a:rPr lang="en-US" sz="1600" dirty="0" smtClean="0">
                          <a:solidFill>
                            <a:schemeClr val="tx1"/>
                          </a:solidFill>
                          <a:effectLst/>
                        </a:rPr>
                        <a:t>Country-Specific Factor</a:t>
                      </a:r>
                      <a:endParaRPr lang="en-US" sz="1600" dirty="0">
                        <a:solidFill>
                          <a:schemeClr val="tx1"/>
                        </a:solidFill>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a:solidFill>
                            <a:schemeClr val="tx1"/>
                          </a:solidFill>
                          <a:effectLst/>
                        </a:rPr>
                        <a:t> </a:t>
                      </a:r>
                    </a:p>
                    <a:p>
                      <a:pPr marL="0" marR="0" algn="l">
                        <a:spcBef>
                          <a:spcPts val="0"/>
                        </a:spcBef>
                        <a:spcAft>
                          <a:spcPts val="0"/>
                        </a:spcAft>
                      </a:pPr>
                      <a:r>
                        <a:rPr lang="en-US" sz="1600" dirty="0">
                          <a:solidFill>
                            <a:schemeClr val="tx1"/>
                          </a:solidFill>
                          <a:effectLst/>
                        </a:rPr>
                        <a:t>If a </a:t>
                      </a:r>
                      <a:r>
                        <a:rPr lang="en-US" sz="1600" dirty="0" smtClean="0">
                          <a:solidFill>
                            <a:schemeClr val="tx1"/>
                          </a:solidFill>
                          <a:effectLst/>
                        </a:rPr>
                        <a:t>Country</a:t>
                      </a:r>
                      <a:endParaRPr lang="en-US" sz="1600" dirty="0">
                        <a:solidFill>
                          <a:schemeClr val="tx1"/>
                        </a:solidFill>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chemeClr val="tx1"/>
                          </a:solidFill>
                          <a:effectLst/>
                        </a:rPr>
                        <a:t>… then D/E </a:t>
                      </a:r>
                      <a:r>
                        <a:rPr lang="en-US" sz="1600" dirty="0" smtClean="0">
                          <a:solidFill>
                            <a:schemeClr val="tx1"/>
                          </a:solidFill>
                          <a:effectLst/>
                        </a:rPr>
                        <a:t>Ratio </a:t>
                      </a:r>
                      <a:r>
                        <a:rPr lang="en-US" sz="1600" dirty="0">
                          <a:solidFill>
                            <a:schemeClr val="tx1"/>
                          </a:solidFill>
                          <a:effectLst/>
                        </a:rPr>
                        <a:t>is </a:t>
                      </a:r>
                      <a:r>
                        <a:rPr lang="en-US" sz="1600" dirty="0" smtClean="0">
                          <a:solidFill>
                            <a:schemeClr val="tx1"/>
                          </a:solidFill>
                          <a:effectLst/>
                        </a:rPr>
                        <a:t>Potentially</a:t>
                      </a:r>
                      <a:endParaRPr lang="en-US" sz="1600" dirty="0">
                        <a:solidFill>
                          <a:schemeClr val="tx1"/>
                        </a:solidFill>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ctr">
                        <a:spcBef>
                          <a:spcPts val="0"/>
                        </a:spcBef>
                        <a:spcAft>
                          <a:spcPts val="0"/>
                        </a:spcAft>
                      </a:pPr>
                      <a:endParaRPr lang="en-US" sz="1600" dirty="0">
                        <a:solidFill>
                          <a:schemeClr val="tx1"/>
                        </a:solidFill>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chemeClr val="tx1"/>
                          </a:solidFill>
                          <a:effectLst/>
                        </a:rPr>
                        <a:t>… and </a:t>
                      </a:r>
                      <a:r>
                        <a:rPr lang="en-US" sz="1600" dirty="0" smtClean="0">
                          <a:solidFill>
                            <a:schemeClr val="tx1"/>
                          </a:solidFill>
                          <a:effectLst/>
                        </a:rPr>
                        <a:t>Debt Maturity </a:t>
                      </a:r>
                      <a:r>
                        <a:rPr lang="en-US" sz="1600" dirty="0">
                          <a:solidFill>
                            <a:schemeClr val="tx1"/>
                          </a:solidFill>
                          <a:effectLst/>
                        </a:rPr>
                        <a:t>is </a:t>
                      </a:r>
                      <a:r>
                        <a:rPr lang="en-US" sz="1600" dirty="0" smtClean="0">
                          <a:solidFill>
                            <a:schemeClr val="tx1"/>
                          </a:solidFill>
                          <a:effectLst/>
                        </a:rPr>
                        <a:t>Potentially</a:t>
                      </a:r>
                      <a:endParaRPr lang="en-US" sz="1600" dirty="0">
                        <a:solidFill>
                          <a:schemeClr val="tx1"/>
                        </a:solidFill>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264068">
                <a:tc gridSpan="6">
                  <a:txBody>
                    <a:bodyPr/>
                    <a:lstStyle/>
                    <a:p>
                      <a:pPr marL="0" marR="0" algn="l">
                        <a:spcBef>
                          <a:spcPts val="0"/>
                        </a:spcBef>
                        <a:spcAft>
                          <a:spcPts val="0"/>
                        </a:spcAft>
                      </a:pPr>
                      <a:r>
                        <a:rPr lang="en-US" sz="1600" b="0" i="1" dirty="0">
                          <a:solidFill>
                            <a:schemeClr val="tx1"/>
                          </a:solidFill>
                          <a:effectLst/>
                        </a:rPr>
                        <a:t>Banking system, financial markets</a:t>
                      </a:r>
                      <a:endParaRPr lang="en-US" sz="1600" b="0" i="1"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28135">
                <a:tc>
                  <a:txBody>
                    <a:bodyPr/>
                    <a:lstStyle/>
                    <a:p>
                      <a:pPr marL="182880" marR="0" algn="l">
                        <a:spcBef>
                          <a:spcPts val="0"/>
                        </a:spcBef>
                        <a:spcAft>
                          <a:spcPts val="0"/>
                        </a:spcAft>
                      </a:pPr>
                      <a:r>
                        <a:rPr lang="en-US" sz="1600" b="0" dirty="0">
                          <a:solidFill>
                            <a:schemeClr val="tx1"/>
                          </a:solidFill>
                          <a:effectLst/>
                        </a:rPr>
                        <a:t>Equity and bond markets</a:t>
                      </a:r>
                      <a:endParaRPr lang="en-US" sz="1600" b="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indent="-91440" algn="l">
                        <a:spcBef>
                          <a:spcPts val="0"/>
                        </a:spcBef>
                        <a:spcAft>
                          <a:spcPts val="0"/>
                        </a:spcAft>
                      </a:pPr>
                      <a:r>
                        <a:rPr lang="en-US" sz="1600" dirty="0">
                          <a:solidFill>
                            <a:schemeClr val="tx1"/>
                          </a:solidFill>
                          <a:effectLst/>
                        </a:rPr>
                        <a:t>has active bond and stock markets</a:t>
                      </a:r>
                      <a:endParaRPr lang="en-US" sz="160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algn="ctr">
                        <a:spcBef>
                          <a:spcPts val="0"/>
                        </a:spcBef>
                        <a:spcAft>
                          <a:spcPts val="0"/>
                        </a:spcAft>
                      </a:pPr>
                      <a:r>
                        <a:rPr lang="en-US" sz="1600" dirty="0">
                          <a:solidFill>
                            <a:schemeClr val="tx1"/>
                          </a:solidFill>
                          <a:effectLst/>
                        </a:rPr>
                        <a:t> </a:t>
                      </a:r>
                      <a:endParaRPr lang="en-US" sz="160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algn="ctr">
                        <a:spcBef>
                          <a:spcPts val="0"/>
                        </a:spcBef>
                        <a:spcAft>
                          <a:spcPts val="0"/>
                        </a:spcAft>
                      </a:pPr>
                      <a:endParaRPr lang="en-US" sz="160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1600" b="0" dirty="0">
                          <a:solidFill>
                            <a:schemeClr val="tx1"/>
                          </a:solidFill>
                          <a:effectLst/>
                        </a:rPr>
                        <a:t>Longer</a:t>
                      </a:r>
                      <a:endParaRPr lang="en-US" sz="1600" b="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7656">
                <a:tc>
                  <a:txBody>
                    <a:bodyPr/>
                    <a:lstStyle/>
                    <a:p>
                      <a:pPr marL="274320" marR="0" indent="-91440" algn="l">
                        <a:spcBef>
                          <a:spcPts val="0"/>
                        </a:spcBef>
                        <a:spcAft>
                          <a:spcPts val="0"/>
                        </a:spcAft>
                      </a:pPr>
                      <a:r>
                        <a:rPr lang="en-US" sz="1600" b="0" dirty="0">
                          <a:solidFill>
                            <a:schemeClr val="tx1"/>
                          </a:solidFill>
                          <a:effectLst/>
                        </a:rPr>
                        <a:t>Bank-based or market-based country </a:t>
                      </a:r>
                      <a:endParaRPr lang="en-US" sz="1600" b="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indent="-91440" algn="l">
                        <a:spcBef>
                          <a:spcPts val="0"/>
                        </a:spcBef>
                        <a:spcAft>
                          <a:spcPts val="0"/>
                        </a:spcAft>
                      </a:pPr>
                      <a:r>
                        <a:rPr lang="en-US" sz="1600" dirty="0">
                          <a:solidFill>
                            <a:schemeClr val="tx1"/>
                          </a:solidFill>
                          <a:effectLst/>
                        </a:rPr>
                        <a:t>has a bank-based financial system</a:t>
                      </a:r>
                      <a:endParaRPr lang="en-US" sz="160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algn="ctr">
                        <a:spcBef>
                          <a:spcPts val="0"/>
                        </a:spcBef>
                        <a:spcAft>
                          <a:spcPts val="0"/>
                        </a:spcAft>
                      </a:pPr>
                      <a:r>
                        <a:rPr lang="en-US" sz="1600" dirty="0">
                          <a:solidFill>
                            <a:schemeClr val="tx1"/>
                          </a:solidFill>
                          <a:effectLst/>
                        </a:rPr>
                        <a:t>Higher</a:t>
                      </a:r>
                      <a:endParaRPr lang="en-US" sz="160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algn="ctr">
                        <a:spcBef>
                          <a:spcPts val="0"/>
                        </a:spcBef>
                        <a:spcAft>
                          <a:spcPts val="0"/>
                        </a:spcAft>
                      </a:pPr>
                      <a:endParaRPr lang="en-US" sz="160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1600" b="0" dirty="0">
                          <a:solidFill>
                            <a:schemeClr val="tx1"/>
                          </a:solidFill>
                          <a:effectLst/>
                        </a:rPr>
                        <a:t> </a:t>
                      </a:r>
                      <a:endParaRPr lang="en-US" sz="1600" b="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28135">
                <a:tc>
                  <a:txBody>
                    <a:bodyPr/>
                    <a:lstStyle/>
                    <a:p>
                      <a:pPr marL="182880" marR="0" algn="l">
                        <a:spcBef>
                          <a:spcPts val="0"/>
                        </a:spcBef>
                        <a:spcAft>
                          <a:spcPts val="0"/>
                        </a:spcAft>
                      </a:pPr>
                      <a:r>
                        <a:rPr lang="en-US" sz="1600" b="0" dirty="0">
                          <a:solidFill>
                            <a:schemeClr val="tx1"/>
                          </a:solidFill>
                          <a:effectLst/>
                        </a:rPr>
                        <a:t>Investors</a:t>
                      </a:r>
                      <a:endParaRPr lang="en-US" sz="1600" b="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indent="-91440" algn="l">
                        <a:spcBef>
                          <a:spcPts val="0"/>
                        </a:spcBef>
                        <a:spcAft>
                          <a:spcPts val="0"/>
                        </a:spcAft>
                      </a:pPr>
                      <a:r>
                        <a:rPr lang="en-US" sz="1600" dirty="0">
                          <a:solidFill>
                            <a:schemeClr val="tx1"/>
                          </a:solidFill>
                          <a:effectLst/>
                        </a:rPr>
                        <a:t>has large institutional investors</a:t>
                      </a:r>
                      <a:endParaRPr lang="en-US" sz="160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algn="ctr">
                        <a:spcBef>
                          <a:spcPts val="0"/>
                        </a:spcBef>
                        <a:spcAft>
                          <a:spcPts val="0"/>
                        </a:spcAft>
                      </a:pPr>
                      <a:r>
                        <a:rPr lang="en-US" sz="1600">
                          <a:solidFill>
                            <a:schemeClr val="tx1"/>
                          </a:solidFill>
                          <a:effectLst/>
                        </a:rPr>
                        <a:t>Lower</a:t>
                      </a:r>
                      <a:endParaRPr lang="en-US" sz="160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0" marR="0" algn="ctr">
                        <a:spcBef>
                          <a:spcPts val="0"/>
                        </a:spcBef>
                        <a:spcAft>
                          <a:spcPts val="0"/>
                        </a:spcAft>
                      </a:pPr>
                      <a:endParaRPr lang="en-US" sz="160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1600" b="0" dirty="0">
                          <a:solidFill>
                            <a:schemeClr val="tx1"/>
                          </a:solidFill>
                          <a:effectLst/>
                        </a:rPr>
                        <a:t>Longer</a:t>
                      </a:r>
                      <a:endParaRPr lang="en-US" sz="1600" b="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4068">
                <a:tc gridSpan="6">
                  <a:txBody>
                    <a:bodyPr/>
                    <a:lstStyle/>
                    <a:p>
                      <a:pPr marL="0" marR="0" algn="l">
                        <a:spcBef>
                          <a:spcPts val="0"/>
                        </a:spcBef>
                        <a:spcAft>
                          <a:spcPts val="0"/>
                        </a:spcAft>
                      </a:pPr>
                      <a:r>
                        <a:rPr lang="en-US" sz="1600" b="0" i="1" dirty="0">
                          <a:solidFill>
                            <a:schemeClr val="tx1"/>
                          </a:solidFill>
                          <a:effectLst/>
                        </a:rPr>
                        <a:t>Macroeconomic environment</a:t>
                      </a:r>
                      <a:endParaRPr lang="en-US" sz="1600" b="0" i="1"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64068">
                <a:tc>
                  <a:txBody>
                    <a:bodyPr/>
                    <a:lstStyle/>
                    <a:p>
                      <a:pPr marL="182880" marR="0" algn="l">
                        <a:spcBef>
                          <a:spcPts val="0"/>
                        </a:spcBef>
                        <a:spcAft>
                          <a:spcPts val="0"/>
                        </a:spcAft>
                      </a:pPr>
                      <a:r>
                        <a:rPr lang="en-US" sz="1600" b="0" dirty="0">
                          <a:solidFill>
                            <a:schemeClr val="tx1"/>
                          </a:solidFill>
                          <a:effectLst/>
                        </a:rPr>
                        <a:t>Inflation</a:t>
                      </a:r>
                      <a:endParaRPr lang="en-US" sz="1600" b="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l">
                        <a:spcBef>
                          <a:spcPts val="0"/>
                        </a:spcBef>
                        <a:spcAft>
                          <a:spcPts val="0"/>
                        </a:spcAft>
                      </a:pPr>
                      <a:r>
                        <a:rPr lang="en-US" sz="1600" dirty="0">
                          <a:solidFill>
                            <a:schemeClr val="tx1"/>
                          </a:solidFill>
                          <a:effectLst/>
                        </a:rPr>
                        <a:t>has high inflation </a:t>
                      </a:r>
                      <a:endParaRPr lang="en-US" sz="160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ctr">
                        <a:spcBef>
                          <a:spcPts val="0"/>
                        </a:spcBef>
                        <a:spcAft>
                          <a:spcPts val="0"/>
                        </a:spcAft>
                      </a:pPr>
                      <a:endParaRPr lang="en-US" sz="1600">
                        <a:solidFill>
                          <a:schemeClr val="tx1"/>
                        </a:solidFill>
                        <a:effectLst/>
                        <a:latin typeface="Times New Roman"/>
                        <a:ea typeface="Times New Roman"/>
                      </a:endParaRPr>
                    </a:p>
                  </a:txBody>
                  <a:tcPr marL="68580" marR="68580" marT="0" marB="0">
                    <a:solidFill>
                      <a:schemeClr val="bg1"/>
                    </a:solidFill>
                  </a:tcPr>
                </a:tc>
                <a:tc gridSpan="2">
                  <a:txBody>
                    <a:bodyPr/>
                    <a:lstStyle/>
                    <a:p>
                      <a:pPr marL="0" marR="0" algn="ctr">
                        <a:spcBef>
                          <a:spcPts val="0"/>
                        </a:spcBef>
                        <a:spcAft>
                          <a:spcPts val="0"/>
                        </a:spcAft>
                      </a:pPr>
                      <a:r>
                        <a:rPr lang="en-US" sz="1600" dirty="0">
                          <a:solidFill>
                            <a:schemeClr val="tx1"/>
                          </a:solidFill>
                          <a:effectLst/>
                        </a:rPr>
                        <a:t>Lower</a:t>
                      </a:r>
                      <a:endParaRPr lang="en-US" sz="160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ctr">
                        <a:spcBef>
                          <a:spcPts val="0"/>
                        </a:spcBef>
                        <a:spcAft>
                          <a:spcPts val="0"/>
                        </a:spcAft>
                      </a:pPr>
                      <a:endParaRPr lang="en-US" sz="160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1600" b="0" dirty="0">
                          <a:solidFill>
                            <a:schemeClr val="tx1"/>
                          </a:solidFill>
                          <a:effectLst/>
                        </a:rPr>
                        <a:t>Shorter</a:t>
                      </a:r>
                      <a:endParaRPr lang="en-US" sz="1600" b="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64068">
                <a:tc>
                  <a:txBody>
                    <a:bodyPr/>
                    <a:lstStyle/>
                    <a:p>
                      <a:pPr marL="182880" marR="0" algn="l">
                        <a:spcBef>
                          <a:spcPts val="0"/>
                        </a:spcBef>
                        <a:spcAft>
                          <a:spcPts val="0"/>
                        </a:spcAft>
                      </a:pPr>
                      <a:r>
                        <a:rPr lang="en-US" sz="1600" b="0" dirty="0">
                          <a:solidFill>
                            <a:schemeClr val="tx1"/>
                          </a:solidFill>
                          <a:effectLst/>
                        </a:rPr>
                        <a:t>Growth</a:t>
                      </a:r>
                      <a:endParaRPr lang="en-US" sz="1600" b="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solidFill>
                      <a:schemeClr val="bg1"/>
                    </a:solidFill>
                  </a:tcPr>
                </a:tc>
                <a:tc gridSpan="2">
                  <a:txBody>
                    <a:bodyPr/>
                    <a:lstStyle/>
                    <a:p>
                      <a:pPr marL="0" marR="0" algn="l">
                        <a:spcBef>
                          <a:spcPts val="0"/>
                        </a:spcBef>
                        <a:spcAft>
                          <a:spcPts val="0"/>
                        </a:spcAft>
                      </a:pPr>
                      <a:r>
                        <a:rPr lang="en-US" sz="1600" b="0" dirty="0">
                          <a:solidFill>
                            <a:schemeClr val="tx1"/>
                          </a:solidFill>
                          <a:effectLst/>
                        </a:rPr>
                        <a:t>has high GDP growth </a:t>
                      </a:r>
                      <a:endParaRPr lang="en-US" sz="1600" b="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solidFill>
                      <a:schemeClr val="bg1"/>
                    </a:solidFill>
                  </a:tcPr>
                </a:tc>
                <a:tc hMerge="1">
                  <a:txBody>
                    <a:bodyPr/>
                    <a:lstStyle/>
                    <a:p>
                      <a:pPr marL="0" marR="0" algn="ctr">
                        <a:spcBef>
                          <a:spcPts val="0"/>
                        </a:spcBef>
                        <a:spcAft>
                          <a:spcPts val="0"/>
                        </a:spcAft>
                      </a:pPr>
                      <a:endParaRPr lang="en-US" sz="1600" b="0" dirty="0">
                        <a:solidFill>
                          <a:schemeClr val="tx1"/>
                        </a:solidFill>
                        <a:effectLst/>
                        <a:latin typeface="Times New Roman"/>
                        <a:ea typeface="Times New Roman"/>
                      </a:endParaRPr>
                    </a:p>
                  </a:txBody>
                  <a:tcPr marL="68580" marR="68580" marT="0" marB="0">
                    <a:solidFill>
                      <a:schemeClr val="bg1"/>
                    </a:solidFill>
                  </a:tcPr>
                </a:tc>
                <a:tc gridSpan="2">
                  <a:txBody>
                    <a:bodyPr/>
                    <a:lstStyle/>
                    <a:p>
                      <a:pPr marL="0" marR="0" algn="ctr">
                        <a:spcBef>
                          <a:spcPts val="0"/>
                        </a:spcBef>
                        <a:spcAft>
                          <a:spcPts val="0"/>
                        </a:spcAft>
                      </a:pPr>
                      <a:r>
                        <a:rPr lang="en-US" sz="1600" b="0" dirty="0">
                          <a:solidFill>
                            <a:schemeClr val="tx1"/>
                          </a:solidFill>
                          <a:effectLst/>
                        </a:rPr>
                        <a:t>Lower</a:t>
                      </a:r>
                      <a:endParaRPr lang="en-US" sz="1600" b="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solidFill>
                      <a:schemeClr val="bg1"/>
                    </a:solidFill>
                  </a:tcPr>
                </a:tc>
                <a:tc hMerge="1">
                  <a:txBody>
                    <a:bodyPr/>
                    <a:lstStyle/>
                    <a:p>
                      <a:pPr marL="0" marR="0" algn="ctr">
                        <a:spcBef>
                          <a:spcPts val="0"/>
                        </a:spcBef>
                        <a:spcAft>
                          <a:spcPts val="0"/>
                        </a:spcAft>
                      </a:pPr>
                      <a:endParaRPr lang="en-US" sz="1600" b="0" dirty="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1600" b="0" dirty="0">
                          <a:solidFill>
                            <a:schemeClr val="tx1"/>
                          </a:solidFill>
                          <a:effectLst/>
                        </a:rPr>
                        <a:t>Longer</a:t>
                      </a:r>
                      <a:endParaRPr lang="en-US" sz="1600" b="0" dirty="0">
                        <a:solidFill>
                          <a:schemeClr val="tx1"/>
                        </a:solidFill>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20</a:t>
            </a:fld>
            <a:endParaRPr lang="en-US"/>
          </a:p>
        </p:txBody>
      </p:sp>
      <p:sp>
        <p:nvSpPr>
          <p:cNvPr id="8" name="Rectangle 1"/>
          <p:cNvSpPr>
            <a:spLocks noChangeArrowheads="1"/>
          </p:cNvSpPr>
          <p:nvPr/>
        </p:nvSpPr>
        <p:spPr bwMode="auto">
          <a:xfrm>
            <a:off x="1447800" y="1524000"/>
            <a:ext cx="609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Country-Specific Factors and Their Assumed Impacts</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the Companies’ Capital Structure</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9821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Summary</a:t>
            </a:r>
            <a:endParaRPr lang="en-US" dirty="0"/>
          </a:p>
        </p:txBody>
      </p:sp>
      <p:sp>
        <p:nvSpPr>
          <p:cNvPr id="3" name="Content Placeholder 2"/>
          <p:cNvSpPr>
            <a:spLocks noGrp="1"/>
          </p:cNvSpPr>
          <p:nvPr>
            <p:ph idx="1"/>
          </p:nvPr>
        </p:nvSpPr>
        <p:spPr/>
        <p:txBody>
          <a:bodyPr>
            <a:normAutofit lnSpcReduction="10000"/>
          </a:bodyPr>
          <a:lstStyle/>
          <a:p>
            <a:pPr lvl="0"/>
            <a:r>
              <a:rPr lang="en-US" dirty="0"/>
              <a:t>The goal of the capital structure decision is to determine the financial leverage that maximizes the value of the company (or minimizes the weighted average cost of capital).</a:t>
            </a:r>
          </a:p>
          <a:p>
            <a:pPr lvl="0"/>
            <a:r>
              <a:rPr lang="en-US" dirty="0"/>
              <a:t>In the Modigliani and Miller theory developed without taxes, capital structure is irrelevant and has no effect on company value.</a:t>
            </a:r>
          </a:p>
          <a:p>
            <a:pPr lvl="0"/>
            <a:r>
              <a:rPr lang="en-US" dirty="0"/>
              <a:t>The deductibility of interest lowers the cost of debt and the cost of capital for the company as a whole. Adding the tax shield provided by debt to the Modigliani and Miller framework suggests that the optimal capital structure is all debt.</a:t>
            </a:r>
          </a:p>
          <a:p>
            <a:pPr lvl="0"/>
            <a:r>
              <a:rPr lang="en-US" dirty="0"/>
              <a:t>In the Modigliani and Miller propositions with and without taxes, increasing a company’s relative use of debt in the capital structure increases the risk for equity providers and, hence, the cost of equity capital.</a:t>
            </a:r>
          </a:p>
          <a:p>
            <a:pPr lvl="0"/>
            <a:r>
              <a:rPr lang="en-US" dirty="0"/>
              <a:t>When there are bankruptcy costs, a high debt ratio increases the risk of bankruptcy.</a:t>
            </a:r>
          </a:p>
          <a:p>
            <a:r>
              <a:rPr lang="en-US" dirty="0"/>
              <a:t>Using more debt in a company’s capital structure reduces the net agency costs of equity.</a:t>
            </a:r>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21</a:t>
            </a:fld>
            <a:endParaRPr lang="en-US"/>
          </a:p>
        </p:txBody>
      </p:sp>
    </p:spTree>
    <p:extLst>
      <p:ext uri="{BB962C8B-B14F-4D97-AF65-F5344CB8AC3E}">
        <p14:creationId xmlns:p14="http://schemas.microsoft.com/office/powerpoint/2010/main" val="1627713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a:t>
            </a:r>
            <a:r>
              <a:rPr lang="en-US" sz="2400" dirty="0" smtClean="0"/>
              <a:t>(continued)</a:t>
            </a:r>
            <a:endParaRPr lang="en-US" sz="2400" dirty="0"/>
          </a:p>
        </p:txBody>
      </p:sp>
      <p:sp>
        <p:nvSpPr>
          <p:cNvPr id="3" name="Content Placeholder 2"/>
          <p:cNvSpPr>
            <a:spLocks noGrp="1"/>
          </p:cNvSpPr>
          <p:nvPr>
            <p:ph idx="1"/>
          </p:nvPr>
        </p:nvSpPr>
        <p:spPr/>
        <p:txBody>
          <a:bodyPr>
            <a:normAutofit fontScale="92500" lnSpcReduction="10000"/>
          </a:bodyPr>
          <a:lstStyle/>
          <a:p>
            <a:pPr lvl="0"/>
            <a:r>
              <a:rPr lang="en-US" dirty="0"/>
              <a:t>The costs of asymmetric information increase as more equity is used versus debt, suggesting the pecking order theory of leverage, in which new equity issuance is the least preferred method of raising capital.</a:t>
            </a:r>
          </a:p>
          <a:p>
            <a:pPr lvl="0"/>
            <a:r>
              <a:rPr lang="en-US" dirty="0"/>
              <a:t>According to the static trade-off theory of capital structure, in choosing a capital structure, a company balances the value of the tax benefit from deductibility of interest with the present value of the costs of financial distress. At the optimal target capital structure, the incremental tax shield benefit is exactly offset by the incremental costs of financial distress.</a:t>
            </a:r>
          </a:p>
          <a:p>
            <a:pPr lvl="0"/>
            <a:r>
              <a:rPr lang="en-US" dirty="0"/>
              <a:t>A company may identify its target capital structure, but its capital structure at any point in time may not be equal to its target for many </a:t>
            </a:r>
            <a:r>
              <a:rPr lang="en-US" dirty="0" smtClean="0"/>
              <a:t>reasons.</a:t>
            </a:r>
            <a:endParaRPr lang="en-US" dirty="0"/>
          </a:p>
          <a:p>
            <a:pPr lvl="0"/>
            <a:r>
              <a:rPr lang="en-US" dirty="0"/>
              <a:t>Many companies have goals for maintaining a certain credit rating, and these goals are influenced by the relative costs of debt financing among the different rating classes.</a:t>
            </a:r>
          </a:p>
          <a:p>
            <a:pPr lvl="0"/>
            <a:r>
              <a:rPr lang="en-US" dirty="0"/>
              <a:t>In evaluating a company’s capital structure, the financial analyst must look at the capital structure of the company over time, the capital structure of competitors that have similar business risk, and company-specific </a:t>
            </a:r>
            <a:r>
              <a:rPr lang="en-US" dirty="0" smtClean="0"/>
              <a:t>factors </a:t>
            </a:r>
            <a:r>
              <a:rPr lang="en-US" dirty="0"/>
              <a:t>that may affect agency </a:t>
            </a:r>
            <a:r>
              <a:rPr lang="en-US" dirty="0" smtClean="0"/>
              <a:t>costs.</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22</a:t>
            </a:fld>
            <a:endParaRPr lang="en-US"/>
          </a:p>
        </p:txBody>
      </p:sp>
    </p:spTree>
    <p:extLst>
      <p:ext uri="{BB962C8B-B14F-4D97-AF65-F5344CB8AC3E}">
        <p14:creationId xmlns:p14="http://schemas.microsoft.com/office/powerpoint/2010/main" val="1537676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a:t>
            </a:r>
            <a:r>
              <a:rPr lang="en-US" sz="2400" dirty="0" smtClean="0"/>
              <a:t>(continued)</a:t>
            </a:r>
            <a:endParaRPr lang="en-US" sz="2400" dirty="0"/>
          </a:p>
        </p:txBody>
      </p:sp>
      <p:sp>
        <p:nvSpPr>
          <p:cNvPr id="3" name="Content Placeholder 2"/>
          <p:cNvSpPr>
            <a:spLocks noGrp="1"/>
          </p:cNvSpPr>
          <p:nvPr>
            <p:ph idx="1"/>
          </p:nvPr>
        </p:nvSpPr>
        <p:spPr/>
        <p:txBody>
          <a:bodyPr/>
          <a:lstStyle/>
          <a:p>
            <a:pPr lvl="0"/>
            <a:r>
              <a:rPr lang="en-US" dirty="0"/>
              <a:t>Good corporate governance and accounting transparency should lower the net agency costs of equity.</a:t>
            </a:r>
          </a:p>
          <a:p>
            <a:pPr lvl="0"/>
            <a:r>
              <a:rPr lang="en-US" dirty="0"/>
              <a:t>When comparing capital structures of companies in different countries, an analyst must consider a variety of characteristics that might differ and affect both the typical capital structure and the debt maturity </a:t>
            </a:r>
            <a:r>
              <a:rPr lang="en-US" dirty="0" smtClean="0"/>
              <a:t>structure.</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23</a:t>
            </a:fld>
            <a:endParaRPr lang="en-US"/>
          </a:p>
        </p:txBody>
      </p:sp>
    </p:spTree>
    <p:extLst>
      <p:ext uri="{BB962C8B-B14F-4D97-AF65-F5344CB8AC3E}">
        <p14:creationId xmlns:p14="http://schemas.microsoft.com/office/powerpoint/2010/main" val="337054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The Capital Structure Decision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4763528"/>
              </p:ext>
            </p:extLst>
          </p:nvPr>
        </p:nvGraphicFramePr>
        <p:xfrm>
          <a:off x="381000" y="2667000"/>
          <a:ext cx="837565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3</a:t>
            </a:fld>
            <a:endParaRPr lang="en-US"/>
          </a:p>
        </p:txBody>
      </p:sp>
      <p:sp>
        <p:nvSpPr>
          <p:cNvPr id="7" name="TextBox 6"/>
          <p:cNvSpPr txBox="1"/>
          <p:nvPr/>
        </p:nvSpPr>
        <p:spPr>
          <a:xfrm>
            <a:off x="381000" y="1752600"/>
            <a:ext cx="8077200" cy="914400"/>
          </a:xfrm>
          <a:prstGeom prst="rect">
            <a:avLst/>
          </a:prstGeom>
          <a:noFill/>
        </p:spPr>
        <p:txBody>
          <a:bodyPr wrap="square" rtlCol="0">
            <a:noAutofit/>
          </a:bodyPr>
          <a:lstStyle/>
          <a:p>
            <a:r>
              <a:rPr lang="en-US" dirty="0" smtClean="0"/>
              <a:t>Development of the theory of capital structure, beginning with the capital structure theory of Miller and Modigliani:</a:t>
            </a:r>
            <a:endParaRPr lang="en-US" dirty="0"/>
          </a:p>
        </p:txBody>
      </p:sp>
    </p:spTree>
    <p:extLst>
      <p:ext uri="{BB962C8B-B14F-4D97-AF65-F5344CB8AC3E}">
        <p14:creationId xmlns:p14="http://schemas.microsoft.com/office/powerpoint/2010/main" val="3586240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Weighted average Cost of Capital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9144" indent="0">
                  <a:buNone/>
                </a:pPr>
                <a:r>
                  <a:rPr lang="en-US" dirty="0" smtClean="0"/>
                  <a:t>The </a:t>
                </a:r>
                <a:r>
                  <a:rPr lang="en-US" b="1" dirty="0" smtClean="0"/>
                  <a:t>weighted average cost of capital (WACC)</a:t>
                </a:r>
                <a:r>
                  <a:rPr lang="en-US" dirty="0" smtClean="0"/>
                  <a:t> is the marginal cost of raising additional capital and is affected by the costs of capital and the proportion of each source of capital:</a:t>
                </a:r>
              </a:p>
              <a:p>
                <a:pPr marL="9144" indent="0" algn="r">
                  <a:buNone/>
                </a:pPr>
                <a:r>
                  <a:rPr lang="en-US" dirty="0" smtClean="0"/>
                  <a:t>WACC = </a:t>
                </a:r>
                <a:r>
                  <a:rPr lang="en-US" i="1" dirty="0" err="1" smtClean="0"/>
                  <a:t>r</a:t>
                </a:r>
                <a:r>
                  <a:rPr lang="en-US" i="1" baseline="-25000" dirty="0" err="1" smtClean="0"/>
                  <a:t>WACC</a:t>
                </a:r>
                <a:r>
                  <a:rPr lang="en-US" dirty="0" smtClean="0"/>
                  <a:t> = </a:t>
                </a:r>
                <a14:m>
                  <m:oMath xmlns:m="http://schemas.openxmlformats.org/officeDocument/2006/math">
                    <m:d>
                      <m:dPr>
                        <m:begChr m:val="["/>
                        <m:endChr m:val="]"/>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𝐷</m:t>
                            </m:r>
                          </m:num>
                          <m:den>
                            <m:r>
                              <a:rPr lang="en-US" i="1">
                                <a:latin typeface="Cambria Math"/>
                              </a:rPr>
                              <m:t>𝑉</m:t>
                            </m:r>
                          </m:den>
                        </m:f>
                        <m:sSub>
                          <m:sSubPr>
                            <m:ctrlPr>
                              <a:rPr lang="en-US" i="1">
                                <a:latin typeface="Cambria Math" panose="02040503050406030204" pitchFamily="18" charset="0"/>
                              </a:rPr>
                            </m:ctrlPr>
                          </m:sSubPr>
                          <m:e>
                            <m:r>
                              <a:rPr lang="en-US" i="1">
                                <a:latin typeface="Cambria Math"/>
                              </a:rPr>
                              <m:t>𝑟</m:t>
                            </m:r>
                          </m:e>
                          <m:sub>
                            <m:r>
                              <a:rPr lang="en-US" i="1">
                                <a:latin typeface="Cambria Math"/>
                              </a:rPr>
                              <m:t>𝑑</m:t>
                            </m:r>
                          </m:sub>
                        </m:sSub>
                        <m:d>
                          <m:dPr>
                            <m:ctrlPr>
                              <a:rPr lang="en-US" i="1">
                                <a:latin typeface="Cambria Math" panose="02040503050406030204" pitchFamily="18" charset="0"/>
                              </a:rPr>
                            </m:ctrlPr>
                          </m:dPr>
                          <m:e>
                            <m:r>
                              <a:rPr lang="en-US" i="1">
                                <a:latin typeface="Cambria Math"/>
                              </a:rPr>
                              <m:t>1−</m:t>
                            </m:r>
                            <m:r>
                              <a:rPr lang="en-US" i="1">
                                <a:latin typeface="Cambria Math"/>
                              </a:rPr>
                              <m:t>𝑡</m:t>
                            </m:r>
                          </m:e>
                        </m:d>
                      </m:e>
                    </m:d>
                    <m:r>
                      <a:rPr lang="en-US" b="0" i="0" smtClean="0">
                        <a:latin typeface="Cambria Math"/>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𝐸</m:t>
                            </m:r>
                          </m:num>
                          <m:den>
                            <m:r>
                              <a:rPr lang="en-US" b="0" i="1" smtClean="0">
                                <a:latin typeface="Cambria Math"/>
                              </a:rPr>
                              <m:t>𝑉</m:t>
                            </m:r>
                          </m:den>
                        </m:f>
                        <m:sSub>
                          <m:sSubPr>
                            <m:ctrlPr>
                              <a:rPr lang="en-US" b="0" i="1" smtClean="0">
                                <a:latin typeface="Cambria Math" panose="02040503050406030204" pitchFamily="18" charset="0"/>
                              </a:rPr>
                            </m:ctrlPr>
                          </m:sSubPr>
                          <m:e>
                            <m:r>
                              <a:rPr lang="en-US" b="0" i="1" smtClean="0">
                                <a:latin typeface="Cambria Math"/>
                              </a:rPr>
                              <m:t>𝑟</m:t>
                            </m:r>
                          </m:e>
                          <m:sub>
                            <m:r>
                              <a:rPr lang="en-US" b="0" i="1" smtClean="0">
                                <a:latin typeface="Cambria Math"/>
                              </a:rPr>
                              <m:t>𝑒</m:t>
                            </m:r>
                          </m:sub>
                        </m:sSub>
                      </m:e>
                    </m:d>
                  </m:oMath>
                </a14:m>
                <a:r>
                  <a:rPr lang="en-US" dirty="0" smtClean="0"/>
                  <a:t> 		 (5-1)</a:t>
                </a:r>
              </a:p>
              <a:p>
                <a:pPr marL="9144" indent="0">
                  <a:buNone/>
                </a:pPr>
                <a:r>
                  <a:rPr lang="en-US" dirty="0"/>
                  <a:t>where </a:t>
                </a:r>
                <a:endParaRPr lang="en-US" dirty="0" smtClean="0"/>
              </a:p>
              <a:p>
                <a:pPr marL="457200" indent="-222250">
                  <a:spcBef>
                    <a:spcPts val="0"/>
                  </a:spcBef>
                  <a:buNone/>
                </a:pPr>
                <a:r>
                  <a:rPr lang="en-US" i="1" dirty="0" smtClean="0"/>
                  <a:t>r</a:t>
                </a:r>
                <a:r>
                  <a:rPr lang="en-US" i="1" baseline="-25000" dirty="0" smtClean="0"/>
                  <a:t>d</a:t>
                </a:r>
                <a:r>
                  <a:rPr lang="en-US" dirty="0" smtClean="0"/>
                  <a:t> </a:t>
                </a:r>
                <a:r>
                  <a:rPr lang="en-US" dirty="0"/>
                  <a:t>is the before-tax marginal cost of </a:t>
                </a:r>
                <a:r>
                  <a:rPr lang="en-US" dirty="0" smtClean="0"/>
                  <a:t>debt</a:t>
                </a:r>
              </a:p>
              <a:p>
                <a:pPr marL="457200" indent="-222250">
                  <a:spcBef>
                    <a:spcPts val="0"/>
                  </a:spcBef>
                  <a:buNone/>
                </a:pPr>
                <a:r>
                  <a:rPr lang="en-US" i="1" dirty="0" smtClean="0"/>
                  <a:t>r</a:t>
                </a:r>
                <a:r>
                  <a:rPr lang="en-US" i="1" baseline="-25000" dirty="0" smtClean="0"/>
                  <a:t>e</a:t>
                </a:r>
                <a:r>
                  <a:rPr lang="en-US" dirty="0" smtClean="0"/>
                  <a:t> </a:t>
                </a:r>
                <a:r>
                  <a:rPr lang="en-US" dirty="0"/>
                  <a:t>is the marginal cost of </a:t>
                </a:r>
                <a:r>
                  <a:rPr lang="en-US" dirty="0" smtClean="0"/>
                  <a:t>equity </a:t>
                </a:r>
              </a:p>
              <a:p>
                <a:pPr marL="457200" indent="-222250">
                  <a:spcBef>
                    <a:spcPts val="0"/>
                  </a:spcBef>
                  <a:buNone/>
                </a:pPr>
                <a:r>
                  <a:rPr lang="en-US" i="1" dirty="0" smtClean="0"/>
                  <a:t>t</a:t>
                </a:r>
                <a:r>
                  <a:rPr lang="en-US" dirty="0" smtClean="0"/>
                  <a:t> </a:t>
                </a:r>
                <a:r>
                  <a:rPr lang="en-US" dirty="0"/>
                  <a:t>is the marginal tax </a:t>
                </a:r>
                <a:r>
                  <a:rPr lang="en-US" dirty="0" smtClean="0"/>
                  <a:t>rate</a:t>
                </a:r>
              </a:p>
              <a:p>
                <a:pPr marL="457200" indent="-222250">
                  <a:spcBef>
                    <a:spcPts val="0"/>
                  </a:spcBef>
                  <a:buNone/>
                </a:pPr>
                <a:r>
                  <a:rPr lang="en-US" i="1" dirty="0" smtClean="0"/>
                  <a:t>D</a:t>
                </a:r>
                <a:r>
                  <a:rPr lang="en-US" dirty="0" smtClean="0"/>
                  <a:t> is the market value of debt</a:t>
                </a:r>
              </a:p>
              <a:p>
                <a:pPr marL="457200" indent="-222250">
                  <a:spcBef>
                    <a:spcPts val="0"/>
                  </a:spcBef>
                  <a:buNone/>
                </a:pPr>
                <a:r>
                  <a:rPr lang="en-US" i="1" dirty="0" smtClean="0"/>
                  <a:t>E</a:t>
                </a:r>
                <a:r>
                  <a:rPr lang="en-US" dirty="0" smtClean="0"/>
                  <a:t> is the market value of equity</a:t>
                </a:r>
              </a:p>
              <a:p>
                <a:pPr marL="457200" indent="-222250">
                  <a:spcBef>
                    <a:spcPts val="0"/>
                  </a:spcBef>
                  <a:buNone/>
                </a:pPr>
                <a:endParaRPr lang="en-US" i="1" dirty="0" smtClean="0"/>
              </a:p>
              <a:p>
                <a:pPr marL="457200" indent="-222250">
                  <a:spcBef>
                    <a:spcPts val="0"/>
                  </a:spcBef>
                  <a:buNone/>
                </a:pPr>
                <a:r>
                  <a:rPr lang="en-US" i="1" dirty="0" smtClean="0"/>
                  <a:t>V </a:t>
                </a:r>
                <a:r>
                  <a:rPr lang="en-US" dirty="0"/>
                  <a:t>= </a:t>
                </a:r>
                <a:r>
                  <a:rPr lang="en-US" i="1" dirty="0"/>
                  <a:t>D</a:t>
                </a:r>
                <a:r>
                  <a:rPr lang="en-US" dirty="0"/>
                  <a:t> + </a:t>
                </a:r>
                <a:r>
                  <a:rPr lang="en-US" i="1" dirty="0" smtClean="0"/>
                  <a:t>E</a:t>
                </a:r>
                <a:r>
                  <a:rPr lang="en-US" dirty="0" smtClean="0"/>
                  <a:t> </a:t>
                </a:r>
                <a:endParaRPr lang="en-US" dirty="0"/>
              </a:p>
              <a:p>
                <a:pPr marL="9144"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82" t="-646" r="-5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4</a:t>
            </a:fld>
            <a:endParaRPr lang="en-US"/>
          </a:p>
        </p:txBody>
      </p:sp>
    </p:spTree>
    <p:extLst>
      <p:ext uri="{BB962C8B-B14F-4D97-AF65-F5344CB8AC3E}">
        <p14:creationId xmlns:p14="http://schemas.microsoft.com/office/powerpoint/2010/main" val="231591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Proposition I without Taxes: </a:t>
            </a:r>
            <a:br>
              <a:rPr lang="en-US" dirty="0" smtClean="0"/>
            </a:br>
            <a:r>
              <a:rPr lang="en-US" dirty="0" smtClean="0"/>
              <a:t>Capital Structure Irrelevance</a:t>
            </a:r>
            <a:endParaRPr lang="en-US" dirty="0"/>
          </a:p>
        </p:txBody>
      </p:sp>
      <p:sp>
        <p:nvSpPr>
          <p:cNvPr id="3" name="Content Placeholder 2"/>
          <p:cNvSpPr>
            <a:spLocks noGrp="1"/>
          </p:cNvSpPr>
          <p:nvPr>
            <p:ph idx="1"/>
          </p:nvPr>
        </p:nvSpPr>
        <p:spPr/>
        <p:txBody>
          <a:bodyPr/>
          <a:lstStyle/>
          <a:p>
            <a:r>
              <a:rPr lang="en-US" dirty="0" smtClean="0"/>
              <a:t>Franco Modigliani and Merton Miller (MM) developed a theory that helps us understand how taxes and financial distress affect a company’s capital structure decision. </a:t>
            </a:r>
          </a:p>
          <a:p>
            <a:r>
              <a:rPr lang="en-US" dirty="0" smtClean="0"/>
              <a:t>The assumptions of their model are unrealistic, but they help us work through the effects of the capital structure decision:</a:t>
            </a:r>
          </a:p>
          <a:p>
            <a:pPr marL="553212" lvl="1" indent="-342900">
              <a:buFont typeface="+mj-lt"/>
              <a:buAutoNum type="arabicPeriod"/>
            </a:pPr>
            <a:r>
              <a:rPr lang="en-US" dirty="0" smtClean="0"/>
              <a:t>Investors have homogeneous expectations regarding future cash flows.</a:t>
            </a:r>
          </a:p>
          <a:p>
            <a:pPr marL="553212" lvl="1" indent="-342900">
              <a:buFont typeface="+mj-lt"/>
              <a:buAutoNum type="arabicPeriod"/>
            </a:pPr>
            <a:r>
              <a:rPr lang="en-US" dirty="0" smtClean="0"/>
              <a:t>Bonds and stocks trade in perfect markets.</a:t>
            </a:r>
          </a:p>
          <a:p>
            <a:pPr marL="553212" lvl="1" indent="-342900">
              <a:buFont typeface="+mj-lt"/>
              <a:buAutoNum type="arabicPeriod"/>
            </a:pPr>
            <a:r>
              <a:rPr lang="en-US" dirty="0" smtClean="0"/>
              <a:t>Investors can borrow and lend at the same rate.</a:t>
            </a:r>
          </a:p>
          <a:p>
            <a:pPr marL="553212" lvl="1" indent="-342900">
              <a:buFont typeface="+mj-lt"/>
              <a:buAutoNum type="arabicPeriod"/>
            </a:pPr>
            <a:r>
              <a:rPr lang="en-US" dirty="0" smtClean="0"/>
              <a:t>There are no agency costs.</a:t>
            </a:r>
          </a:p>
          <a:p>
            <a:pPr marL="553212" lvl="1" indent="-342900">
              <a:buFont typeface="+mj-lt"/>
              <a:buAutoNum type="arabicPeriod"/>
            </a:pPr>
            <a:r>
              <a:rPr lang="en-US" dirty="0" smtClean="0"/>
              <a:t>Investment and financing decisions are independent of one another.</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5</a:t>
            </a:fld>
            <a:endParaRPr lang="en-US"/>
          </a:p>
        </p:txBody>
      </p:sp>
    </p:spTree>
    <p:extLst>
      <p:ext uri="{BB962C8B-B14F-4D97-AF65-F5344CB8AC3E}">
        <p14:creationId xmlns:p14="http://schemas.microsoft.com/office/powerpoint/2010/main" val="376646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Proposition I without Taxes: </a:t>
            </a:r>
            <a:r>
              <a:rPr lang="en-US" dirty="0" smtClean="0"/>
              <a:t/>
            </a:r>
            <a:br>
              <a:rPr lang="en-US" dirty="0" smtClean="0"/>
            </a:br>
            <a:r>
              <a:rPr lang="en-US" dirty="0" smtClean="0"/>
              <a:t>Capital </a:t>
            </a:r>
            <a:r>
              <a:rPr lang="en-US" dirty="0"/>
              <a:t>Structure </a:t>
            </a:r>
            <a:r>
              <a:rPr lang="en-US" dirty="0" smtClean="0"/>
              <a:t>Irrelevance</a:t>
            </a:r>
            <a:endParaRPr lang="en-US" sz="2400" dirty="0"/>
          </a:p>
        </p:txBody>
      </p:sp>
      <p:sp>
        <p:nvSpPr>
          <p:cNvPr id="3" name="Content Placeholder 2"/>
          <p:cNvSpPr>
            <a:spLocks noGrp="1"/>
          </p:cNvSpPr>
          <p:nvPr>
            <p:ph idx="1"/>
          </p:nvPr>
        </p:nvSpPr>
        <p:spPr/>
        <p:txBody>
          <a:bodyPr/>
          <a:lstStyle/>
          <a:p>
            <a:pPr marL="1884363" indent="-1876425">
              <a:buNone/>
            </a:pPr>
            <a:endParaRPr lang="en-US" dirty="0"/>
          </a:p>
          <a:p>
            <a:pPr marL="1884363" indent="-1876425">
              <a:buNone/>
            </a:pPr>
            <a:endParaRPr lang="en-US" dirty="0" smtClean="0"/>
          </a:p>
          <a:p>
            <a:pPr marL="285750" indent="-285750"/>
            <a:endParaRPr lang="en-US" dirty="0" smtClean="0"/>
          </a:p>
          <a:p>
            <a:pPr marL="285750" indent="-285750"/>
            <a:endParaRPr lang="en-US" dirty="0" smtClean="0"/>
          </a:p>
          <a:p>
            <a:pPr marL="285750" indent="-285750"/>
            <a:r>
              <a:rPr lang="en-US" dirty="0" smtClean="0"/>
              <a:t>Based on the assumptions that there are no taxes, costs of financial distress, or agency costs, so investors would value firms with the same cash flows as the same, regardless of how the firms are financed.</a:t>
            </a:r>
          </a:p>
          <a:p>
            <a:pPr marL="285750" indent="-285750"/>
            <a:r>
              <a:rPr lang="en-US" dirty="0" smtClean="0"/>
              <a:t>Reasoning: There is no benefit to borrowing at the firm level because there is no interest deductibility. Firms would be indifferent to the source of capital and investors could use financial leverage if they wish. </a:t>
            </a:r>
          </a:p>
          <a:p>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6</a:t>
            </a:fld>
            <a:endParaRPr lang="en-US"/>
          </a:p>
        </p:txBody>
      </p:sp>
      <p:sp>
        <p:nvSpPr>
          <p:cNvPr id="6" name="Rounded Rectangle 5"/>
          <p:cNvSpPr/>
          <p:nvPr/>
        </p:nvSpPr>
        <p:spPr>
          <a:xfrm>
            <a:off x="533400" y="1524000"/>
            <a:ext cx="7924800" cy="1143000"/>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7938"/>
            <a:r>
              <a:rPr lang="en-US" dirty="0" smtClean="0">
                <a:solidFill>
                  <a:schemeClr val="tx1"/>
                </a:solidFill>
              </a:rPr>
              <a:t>MM </a:t>
            </a:r>
            <a:r>
              <a:rPr lang="en-US" dirty="0">
                <a:solidFill>
                  <a:schemeClr val="tx1"/>
                </a:solidFill>
              </a:rPr>
              <a:t>Proposition </a:t>
            </a:r>
            <a:r>
              <a:rPr lang="en-US" dirty="0" smtClean="0">
                <a:solidFill>
                  <a:schemeClr val="tx1"/>
                </a:solidFill>
              </a:rPr>
              <a:t>I</a:t>
            </a:r>
          </a:p>
          <a:p>
            <a:pPr indent="7938"/>
            <a:r>
              <a:rPr lang="en-US" dirty="0" smtClean="0">
                <a:solidFill>
                  <a:schemeClr val="tx1"/>
                </a:solidFill>
              </a:rPr>
              <a:t>The </a:t>
            </a:r>
            <a:r>
              <a:rPr lang="en-US" dirty="0">
                <a:solidFill>
                  <a:schemeClr val="tx1"/>
                </a:solidFill>
              </a:rPr>
              <a:t>market value of a company is not affected by the capital structure of the company.</a:t>
            </a:r>
          </a:p>
        </p:txBody>
      </p:sp>
    </p:spTree>
    <p:extLst>
      <p:ext uri="{BB962C8B-B14F-4D97-AF65-F5344CB8AC3E}">
        <p14:creationId xmlns:p14="http://schemas.microsoft.com/office/powerpoint/2010/main" val="421985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Proposition II without Taxes: </a:t>
            </a:r>
            <a:br>
              <a:rPr lang="en-US" dirty="0" smtClean="0"/>
            </a:br>
            <a:r>
              <a:rPr lang="en-US" dirty="0" smtClean="0"/>
              <a:t>Higher Financial Leverage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endParaRPr lang="en-US" dirty="0"/>
              </a:p>
              <a:p>
                <a:endParaRPr lang="en-US" dirty="0" smtClean="0"/>
              </a:p>
              <a:p>
                <a:endParaRPr lang="en-US" dirty="0"/>
              </a:p>
              <a:p>
                <a:endParaRPr lang="en-US" dirty="0" smtClean="0"/>
              </a:p>
              <a:p>
                <a:r>
                  <a:rPr lang="en-US" dirty="0" smtClean="0"/>
                  <a:t>Because creditors have a claim to income and assets that has preference over equity, the cost of debt will be less than the cost of equity.</a:t>
                </a:r>
              </a:p>
              <a:p>
                <a:r>
                  <a:rPr lang="en-US" dirty="0" smtClean="0"/>
                  <a:t>As the company uses more debt in its capital structure, the cost of equity increases because of the seniority of debt:</a:t>
                </a:r>
              </a:p>
              <a:p>
                <a:pPr marL="9144" indent="0">
                  <a:buNone/>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𝑒</m:t>
                          </m:r>
                        </m:sub>
                      </m:sSub>
                      <m:r>
                        <a:rPr lang="en-US" i="1">
                          <a:latin typeface="Cambria Math"/>
                        </a:rPr>
                        <m:t>=</m:t>
                      </m:r>
                      <m:sSub>
                        <m:sSubPr>
                          <m:ctrlPr>
                            <a:rPr lang="en-US" i="1">
                              <a:latin typeface="Cambria Math" panose="02040503050406030204" pitchFamily="18" charset="0"/>
                            </a:rPr>
                          </m:ctrlPr>
                        </m:sSubPr>
                        <m:e>
                          <m:r>
                            <a:rPr lang="en-US" i="1">
                              <a:latin typeface="Cambria Math"/>
                            </a:rPr>
                            <m:t>𝑟</m:t>
                          </m:r>
                        </m:e>
                        <m:sub>
                          <m:r>
                            <a:rPr lang="en-US" i="1">
                              <a:latin typeface="Cambria Math"/>
                            </a:rPr>
                            <m:t>0</m:t>
                          </m:r>
                        </m:sub>
                      </m:sSub>
                      <m:r>
                        <a:rPr lang="en-US" i="1">
                          <a:latin typeface="Cambria Math"/>
                        </a:rPr>
                        <m:t>+</m:t>
                      </m:r>
                      <m:sSub>
                        <m:sSubPr>
                          <m:ctrlPr>
                            <a:rPr lang="en-US" i="1">
                              <a:latin typeface="Cambria Math" panose="02040503050406030204" pitchFamily="18" charset="0"/>
                            </a:rPr>
                          </m:ctrlPr>
                        </m:sSubPr>
                        <m:e>
                          <m:r>
                            <a:rPr lang="en-US" i="1">
                              <a:latin typeface="Cambria Math"/>
                            </a:rPr>
                            <m:t>(</m:t>
                          </m:r>
                          <m:r>
                            <a:rPr lang="en-US" i="1">
                              <a:latin typeface="Cambria Math"/>
                            </a:rPr>
                            <m:t>𝑟</m:t>
                          </m:r>
                        </m:e>
                        <m:sub>
                          <m:r>
                            <a:rPr lang="en-US" i="1">
                              <a:latin typeface="Cambria Math"/>
                            </a:rPr>
                            <m:t>0</m:t>
                          </m:r>
                        </m:sub>
                      </m:sSub>
                      <m:r>
                        <a:rPr lang="en-US" i="1">
                          <a:latin typeface="Cambria Math"/>
                        </a:rPr>
                        <m:t>−</m:t>
                      </m:r>
                      <m:sSub>
                        <m:sSubPr>
                          <m:ctrlPr>
                            <a:rPr lang="en-US" i="1">
                              <a:latin typeface="Cambria Math" panose="02040503050406030204" pitchFamily="18" charset="0"/>
                            </a:rPr>
                          </m:ctrlPr>
                        </m:sSubPr>
                        <m:e>
                          <m:r>
                            <a:rPr lang="en-US" i="1">
                              <a:latin typeface="Cambria Math"/>
                            </a:rPr>
                            <m:t>𝑟</m:t>
                          </m:r>
                        </m:e>
                        <m:sub>
                          <m:r>
                            <a:rPr lang="en-US" i="1">
                              <a:latin typeface="Cambria Math"/>
                            </a:rPr>
                            <m:t>𝑑</m:t>
                          </m:r>
                        </m:sub>
                      </m:sSub>
                      <m:r>
                        <a:rPr lang="en-US" i="1">
                          <a:latin typeface="Cambria Math"/>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𝐷</m:t>
                              </m:r>
                            </m:num>
                            <m:den>
                              <m:r>
                                <a:rPr lang="en-US" i="1">
                                  <a:latin typeface="Cambria Math"/>
                                </a:rPr>
                                <m:t>𝐸</m:t>
                              </m:r>
                            </m:den>
                          </m:f>
                        </m:e>
                      </m:d>
                    </m:oMath>
                  </m:oMathPara>
                </a14:m>
                <a:endParaRPr lang="en-US" dirty="0" smtClean="0"/>
              </a:p>
              <a:p>
                <a:pPr marL="210312" lvl="1" indent="0">
                  <a:buNone/>
                </a:pPr>
                <a:r>
                  <a:rPr lang="en-US" dirty="0" smtClean="0"/>
                  <a:t>where </a:t>
                </a:r>
                <a:r>
                  <a:rPr lang="en-US" i="1" dirty="0" smtClean="0"/>
                  <a:t>r</a:t>
                </a:r>
                <a:r>
                  <a:rPr lang="en-US" baseline="-25000" dirty="0" smtClean="0"/>
                  <a:t>0</a:t>
                </a:r>
                <a:r>
                  <a:rPr lang="en-US" dirty="0" smtClean="0"/>
                  <a:t> is the cost of equity if there is no debt financing.</a:t>
                </a:r>
              </a:p>
              <a:p>
                <a:r>
                  <a:rPr lang="en-US" dirty="0" smtClean="0"/>
                  <a:t>The WACC is constant because as more of the cheaper source of capital is used (that is, debt), the cost of equity increases.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437" r="-5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7</a:t>
            </a:fld>
            <a:endParaRPr lang="en-US"/>
          </a:p>
        </p:txBody>
      </p:sp>
      <p:sp>
        <p:nvSpPr>
          <p:cNvPr id="6" name="Rounded Rectangle 5"/>
          <p:cNvSpPr/>
          <p:nvPr/>
        </p:nvSpPr>
        <p:spPr>
          <a:xfrm>
            <a:off x="457200" y="1524000"/>
            <a:ext cx="8077200" cy="1066800"/>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MM Proposition II:</a:t>
            </a:r>
          </a:p>
          <a:p>
            <a:r>
              <a:rPr lang="en-US" dirty="0" smtClean="0">
                <a:solidFill>
                  <a:schemeClr val="tx1"/>
                </a:solidFill>
              </a:rPr>
              <a:t>The cost of equity is a linear function of the company’s debt/equity ratio.</a:t>
            </a:r>
            <a:endParaRPr lang="en-US" dirty="0">
              <a:solidFill>
                <a:schemeClr val="tx1"/>
              </a:solidFill>
            </a:endParaRPr>
          </a:p>
        </p:txBody>
      </p:sp>
    </p:spTree>
    <p:extLst>
      <p:ext uri="{BB962C8B-B14F-4D97-AF65-F5344CB8AC3E}">
        <p14:creationId xmlns:p14="http://schemas.microsoft.com/office/powerpoint/2010/main" val="339631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Introducing Taxes into the MM Theory</a:t>
            </a:r>
            <a:endParaRPr lang="en-US" dirty="0"/>
          </a:p>
        </p:txBody>
      </p:sp>
      <p:sp>
        <p:nvSpPr>
          <p:cNvPr id="3" name="Content Placeholder 2"/>
          <p:cNvSpPr>
            <a:spLocks noGrp="1"/>
          </p:cNvSpPr>
          <p:nvPr>
            <p:ph idx="1"/>
          </p:nvPr>
        </p:nvSpPr>
        <p:spPr/>
        <p:txBody>
          <a:bodyPr/>
          <a:lstStyle/>
          <a:p>
            <a:pPr marL="9144" indent="0">
              <a:buNone/>
            </a:pPr>
            <a:r>
              <a:rPr lang="en-US" dirty="0" smtClean="0"/>
              <a:t>When taxes are introduced (specifically, the tax deductibility of interest by the firm), the value of the firm is enhanced by the tax shield provided by this interest deduction. The tax shield:</a:t>
            </a:r>
          </a:p>
          <a:p>
            <a:pPr lvl="1">
              <a:spcBef>
                <a:spcPts val="0"/>
              </a:spcBef>
            </a:pPr>
            <a:r>
              <a:rPr lang="en-US" dirty="0" smtClean="0"/>
              <a:t>Lowers the cost of debt.</a:t>
            </a:r>
          </a:p>
          <a:p>
            <a:pPr lvl="1">
              <a:spcBef>
                <a:spcPts val="0"/>
              </a:spcBef>
            </a:pPr>
            <a:r>
              <a:rPr lang="en-US" dirty="0" smtClean="0"/>
              <a:t>Lowers the WACC as more debt is used.</a:t>
            </a:r>
          </a:p>
          <a:p>
            <a:pPr lvl="1">
              <a:spcBef>
                <a:spcPts val="0"/>
              </a:spcBef>
            </a:pPr>
            <a:r>
              <a:rPr lang="en-US" dirty="0" smtClean="0"/>
              <a:t>Increases the value of the firm by </a:t>
            </a:r>
            <a:r>
              <a:rPr lang="en-US" i="1" dirty="0" err="1" smtClean="0"/>
              <a:t>tD</a:t>
            </a:r>
            <a:r>
              <a:rPr lang="en-US" dirty="0" smtClean="0"/>
              <a:t> (that is, </a:t>
            </a:r>
            <a:r>
              <a:rPr lang="en-US" dirty="0"/>
              <a:t>m</a:t>
            </a:r>
            <a:r>
              <a:rPr lang="en-US" dirty="0" smtClean="0"/>
              <a:t>arginal tax rate times </a:t>
            </a:r>
            <a:r>
              <a:rPr lang="en-US" dirty="0"/>
              <a:t>d</a:t>
            </a:r>
            <a:r>
              <a:rPr lang="en-US" dirty="0" smtClean="0"/>
              <a:t>ebt)</a:t>
            </a:r>
          </a:p>
          <a:p>
            <a:pPr marL="9144" indent="0">
              <a:buNone/>
            </a:pPr>
            <a:endParaRPr lang="en-US" dirty="0" smtClean="0"/>
          </a:p>
          <a:p>
            <a:pPr lvl="1"/>
            <a:endParaRPr lang="en-US" dirty="0" smtClean="0"/>
          </a:p>
          <a:p>
            <a:pPr lvl="1"/>
            <a:endParaRPr lang="en-US" dirty="0"/>
          </a:p>
          <a:p>
            <a:pPr lvl="1"/>
            <a:endParaRPr lang="en-US" dirty="0" smtClean="0"/>
          </a:p>
          <a:p>
            <a:pPr lvl="1"/>
            <a:endParaRPr lang="en-US" dirty="0"/>
          </a:p>
          <a:p>
            <a:endParaRPr lang="en-US" dirty="0" smtClean="0"/>
          </a:p>
          <a:p>
            <a:pPr marL="9144" indent="0">
              <a:buNone/>
            </a:pPr>
            <a:r>
              <a:rPr lang="en-US" dirty="0" smtClean="0"/>
              <a:t>Bottom line: The optimal capital structure is 99.99% debt.</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8</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816981886"/>
                  </p:ext>
                </p:extLst>
              </p:nvPr>
            </p:nvGraphicFramePr>
            <p:xfrm>
              <a:off x="381000" y="3276600"/>
              <a:ext cx="8534400" cy="1955547"/>
            </p:xfrm>
            <a:graphic>
              <a:graphicData uri="http://schemas.openxmlformats.org/drawingml/2006/table">
                <a:tbl>
                  <a:tblPr firstRow="1" bandRow="1">
                    <a:tableStyleId>{21E4AEA4-8DFA-4A89-87EB-49C32662AFE0}</a:tableStyleId>
                  </a:tblPr>
                  <a:tblGrid>
                    <a:gridCol w="1970908">
                      <a:extLst>
                        <a:ext uri="{9D8B030D-6E8A-4147-A177-3AD203B41FA5}">
                          <a16:colId xmlns:a16="http://schemas.microsoft.com/office/drawing/2014/main" val="20000"/>
                        </a:ext>
                      </a:extLst>
                    </a:gridCol>
                    <a:gridCol w="3007492">
                      <a:extLst>
                        <a:ext uri="{9D8B030D-6E8A-4147-A177-3AD203B41FA5}">
                          <a16:colId xmlns:a16="http://schemas.microsoft.com/office/drawing/2014/main" val="20001"/>
                        </a:ext>
                      </a:extLst>
                    </a:gridCol>
                    <a:gridCol w="35560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smtClean="0"/>
                            <a:t>Without Taxes</a:t>
                          </a:r>
                          <a:endParaRPr lang="en-US" dirty="0"/>
                        </a:p>
                      </a:txBody>
                      <a:tcPr/>
                    </a:tc>
                    <a:tc>
                      <a:txBody>
                        <a:bodyPr/>
                        <a:lstStyle/>
                        <a:p>
                          <a:r>
                            <a:rPr lang="en-US" dirty="0" smtClean="0"/>
                            <a:t>With Taxes</a:t>
                          </a:r>
                          <a:endParaRPr lang="en-US" dirty="0"/>
                        </a:p>
                      </a:txBody>
                      <a:tcPr/>
                    </a:tc>
                    <a:extLst>
                      <a:ext uri="{0D108BD9-81ED-4DB2-BD59-A6C34878D82A}">
                        <a16:rowId xmlns:a16="http://schemas.microsoft.com/office/drawing/2014/main" val="10000"/>
                      </a:ext>
                    </a:extLst>
                  </a:tr>
                  <a:tr h="370840">
                    <a:tc>
                      <a:txBody>
                        <a:bodyPr/>
                        <a:lstStyle/>
                        <a:p>
                          <a:pPr algn="l"/>
                          <a:r>
                            <a:rPr lang="en-US" dirty="0" smtClean="0"/>
                            <a:t>Value of the Firm</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t>V</a:t>
                          </a:r>
                          <a:r>
                            <a:rPr lang="en-US" baseline="-25000" dirty="0" err="1" smtClean="0"/>
                            <a:t>L</a:t>
                          </a:r>
                          <a:r>
                            <a:rPr lang="en-US" baseline="-25000" dirty="0" smtClean="0"/>
                            <a:t> </a:t>
                          </a:r>
                          <a:r>
                            <a:rPr lang="en-US" i="1" dirty="0" smtClean="0"/>
                            <a:t>= V</a:t>
                          </a:r>
                          <a:r>
                            <a:rPr lang="en-US" baseline="-25000" dirty="0" smtClean="0"/>
                            <a:t>U</a:t>
                          </a:r>
                          <a:endParaRPr lang="en-US" baseline="-25000" dirty="0"/>
                        </a:p>
                      </a:txBody>
                      <a:tcPr anchor="ctr"/>
                    </a:tc>
                    <a:tc>
                      <a:txBody>
                        <a:bodyPr/>
                        <a:lstStyle/>
                        <a:p>
                          <a:pPr algn="l"/>
                          <a:r>
                            <a:rPr lang="en-US" i="1" dirty="0" err="1" smtClean="0"/>
                            <a:t>V</a:t>
                          </a:r>
                          <a:r>
                            <a:rPr lang="en-US" baseline="-25000" dirty="0" err="1" smtClean="0"/>
                            <a:t>L</a:t>
                          </a:r>
                          <a:r>
                            <a:rPr lang="en-US" dirty="0" smtClean="0"/>
                            <a:t> = </a:t>
                          </a:r>
                          <a:r>
                            <a:rPr lang="en-US" i="1" dirty="0" smtClean="0"/>
                            <a:t>V</a:t>
                          </a:r>
                          <a:r>
                            <a:rPr lang="en-US" baseline="-25000" dirty="0" smtClean="0"/>
                            <a:t>U</a:t>
                          </a:r>
                          <a:r>
                            <a:rPr lang="en-US" dirty="0" smtClean="0"/>
                            <a:t> + </a:t>
                          </a:r>
                          <a:r>
                            <a:rPr lang="en-US" i="1" dirty="0" err="1" smtClean="0"/>
                            <a:t>tD</a:t>
                          </a:r>
                          <a:endParaRPr lang="en-US" i="1" dirty="0"/>
                        </a:p>
                      </a:txBody>
                      <a:tcPr anchor="ctr"/>
                    </a:tc>
                    <a:extLst>
                      <a:ext uri="{0D108BD9-81ED-4DB2-BD59-A6C34878D82A}">
                        <a16:rowId xmlns:a16="http://schemas.microsoft.com/office/drawing/2014/main" val="10001"/>
                      </a:ext>
                    </a:extLst>
                  </a:tr>
                  <a:tr h="370840">
                    <a:tc>
                      <a:txBody>
                        <a:bodyPr/>
                        <a:lstStyle/>
                        <a:p>
                          <a:pPr algn="l"/>
                          <a:r>
                            <a:rPr lang="en-US" dirty="0" smtClean="0"/>
                            <a:t>WACC</a:t>
                          </a:r>
                          <a:endParaRPr lang="en-US" dirty="0"/>
                        </a:p>
                      </a:txBody>
                      <a:tcPr anchor="ctr"/>
                    </a:tc>
                    <a:tc>
                      <a:txBody>
                        <a:bodyPr/>
                        <a:lstStyle/>
                        <a:p>
                          <a:pPr algn="l"/>
                          <a:r>
                            <a:rPr lang="en-US" sz="2000" i="1" dirty="0" err="1" smtClean="0"/>
                            <a:t>r</a:t>
                          </a:r>
                          <a:r>
                            <a:rPr lang="en-US" sz="2000" baseline="-25000" dirty="0" err="1" smtClean="0"/>
                            <a:t>WACC</a:t>
                          </a:r>
                          <a:r>
                            <a:rPr lang="en-US" sz="2000" dirty="0" smtClean="0"/>
                            <a:t> = </a:t>
                          </a:r>
                          <a14:m>
                            <m:oMath xmlns:m="http://schemas.openxmlformats.org/officeDocument/2006/math">
                              <m:d>
                                <m:dPr>
                                  <m:begChr m:val="["/>
                                  <m:endChr m:val="]"/>
                                  <m:ctrlPr>
                                    <a:rPr lang="en-US" sz="2000" i="1" smtClean="0">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𝐷</m:t>
                                      </m:r>
                                    </m:num>
                                    <m:den>
                                      <m:r>
                                        <a:rPr lang="en-US" sz="2000" i="1">
                                          <a:latin typeface="Cambria Math"/>
                                        </a:rPr>
                                        <m:t>𝑉</m:t>
                                      </m:r>
                                    </m:den>
                                  </m:f>
                                  <m:sSub>
                                    <m:sSubPr>
                                      <m:ctrlPr>
                                        <a:rPr lang="en-US" sz="2000" i="1">
                                          <a:latin typeface="Cambria Math" panose="02040503050406030204" pitchFamily="18" charset="0"/>
                                        </a:rPr>
                                      </m:ctrlPr>
                                    </m:sSubPr>
                                    <m:e>
                                      <m:r>
                                        <a:rPr lang="en-US" sz="2000" i="1">
                                          <a:latin typeface="Cambria Math"/>
                                        </a:rPr>
                                        <m:t>𝑟</m:t>
                                      </m:r>
                                    </m:e>
                                    <m:sub>
                                      <m:r>
                                        <a:rPr lang="en-US" sz="2000" i="1">
                                          <a:latin typeface="Cambria Math"/>
                                        </a:rPr>
                                        <m:t>𝑑</m:t>
                                      </m:r>
                                    </m:sub>
                                  </m:sSub>
                                </m:e>
                              </m:d>
                              <m:r>
                                <a:rPr lang="en-US" sz="2000" b="0" i="0" smtClean="0">
                                  <a:latin typeface="Cambria Math"/>
                                </a:rPr>
                                <m:t>+</m:t>
                              </m:r>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a:rPr>
                                        <m:t>𝐸</m:t>
                                      </m:r>
                                    </m:num>
                                    <m:den>
                                      <m:r>
                                        <a:rPr lang="en-US" sz="2000" b="0" i="1" smtClean="0">
                                          <a:latin typeface="Cambria Math"/>
                                        </a:rPr>
                                        <m:t>𝑉</m:t>
                                      </m:r>
                                    </m:den>
                                  </m:f>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rPr>
                                        <m:t>𝑒</m:t>
                                      </m:r>
                                    </m:sub>
                                  </m:sSub>
                                </m:e>
                              </m:d>
                            </m:oMath>
                          </a14:m>
                          <a:r>
                            <a:rPr lang="en-US" sz="2000" dirty="0" smtClean="0"/>
                            <a:t> </a:t>
                          </a:r>
                          <a:endParaRPr lang="en-US" sz="2000" dirty="0"/>
                        </a:p>
                      </a:txBody>
                      <a:tcPr anchor="ctr"/>
                    </a:tc>
                    <a:tc>
                      <a:txBody>
                        <a:bodyPr/>
                        <a:lstStyle/>
                        <a:p>
                          <a:pPr algn="l"/>
                          <a:r>
                            <a:rPr lang="en-US" sz="2000" i="1" dirty="0" err="1" smtClean="0"/>
                            <a:t>r</a:t>
                          </a:r>
                          <a:r>
                            <a:rPr lang="en-US" sz="2000" baseline="-25000" dirty="0" err="1" smtClean="0"/>
                            <a:t>WACC</a:t>
                          </a:r>
                          <a:r>
                            <a:rPr lang="en-US" sz="2000" dirty="0" smtClean="0"/>
                            <a:t> = </a:t>
                          </a:r>
                          <a14:m>
                            <m:oMath xmlns:m="http://schemas.openxmlformats.org/officeDocument/2006/math">
                              <m:d>
                                <m:dPr>
                                  <m:begChr m:val="["/>
                                  <m:endChr m:val="]"/>
                                  <m:ctrlPr>
                                    <a:rPr lang="en-US" sz="2000" i="1" smtClean="0">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𝐷</m:t>
                                      </m:r>
                                    </m:num>
                                    <m:den>
                                      <m:r>
                                        <a:rPr lang="en-US" sz="2000" i="1">
                                          <a:latin typeface="Cambria Math"/>
                                        </a:rPr>
                                        <m:t>𝑉</m:t>
                                      </m:r>
                                    </m:den>
                                  </m:f>
                                  <m:sSub>
                                    <m:sSubPr>
                                      <m:ctrlPr>
                                        <a:rPr lang="en-US" sz="2000" i="1">
                                          <a:latin typeface="Cambria Math" panose="02040503050406030204" pitchFamily="18" charset="0"/>
                                        </a:rPr>
                                      </m:ctrlPr>
                                    </m:sSubPr>
                                    <m:e>
                                      <m:r>
                                        <a:rPr lang="en-US" sz="2000" i="1">
                                          <a:latin typeface="Cambria Math"/>
                                        </a:rPr>
                                        <m:t>𝑟</m:t>
                                      </m:r>
                                    </m:e>
                                    <m:sub>
                                      <m:r>
                                        <a:rPr lang="en-US" sz="2000" i="1">
                                          <a:latin typeface="Cambria Math"/>
                                        </a:rPr>
                                        <m:t>𝑑</m:t>
                                      </m:r>
                                    </m:sub>
                                  </m:sSub>
                                  <m:d>
                                    <m:dPr>
                                      <m:ctrlPr>
                                        <a:rPr lang="en-US" sz="2000" i="1">
                                          <a:latin typeface="Cambria Math" panose="02040503050406030204" pitchFamily="18" charset="0"/>
                                        </a:rPr>
                                      </m:ctrlPr>
                                    </m:dPr>
                                    <m:e>
                                      <m:r>
                                        <a:rPr lang="en-US" sz="2000" i="1">
                                          <a:latin typeface="Cambria Math"/>
                                        </a:rPr>
                                        <m:t>1−</m:t>
                                      </m:r>
                                      <m:r>
                                        <a:rPr lang="en-US" sz="2000" i="1">
                                          <a:latin typeface="Cambria Math"/>
                                        </a:rPr>
                                        <m:t>𝑡</m:t>
                                      </m:r>
                                    </m:e>
                                  </m:d>
                                </m:e>
                              </m:d>
                              <m:r>
                                <a:rPr lang="en-US" sz="2000" b="0" i="0" smtClean="0">
                                  <a:latin typeface="Cambria Math"/>
                                </a:rPr>
                                <m:t>+</m:t>
                              </m:r>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a:rPr>
                                        <m:t>𝐸</m:t>
                                      </m:r>
                                    </m:num>
                                    <m:den>
                                      <m:r>
                                        <a:rPr lang="en-US" sz="2000" b="0" i="1" smtClean="0">
                                          <a:latin typeface="Cambria Math"/>
                                        </a:rPr>
                                        <m:t>𝑉</m:t>
                                      </m:r>
                                    </m:den>
                                  </m:f>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rPr>
                                        <m:t>𝑒</m:t>
                                      </m:r>
                                    </m:sub>
                                  </m:sSub>
                                </m:e>
                              </m:d>
                            </m:oMath>
                          </a14:m>
                          <a:endParaRPr lang="en-US" sz="2000" dirty="0"/>
                        </a:p>
                      </a:txBody>
                      <a:tcPr anchor="ctr"/>
                    </a:tc>
                    <a:extLst>
                      <a:ext uri="{0D108BD9-81ED-4DB2-BD59-A6C34878D82A}">
                        <a16:rowId xmlns:a16="http://schemas.microsoft.com/office/drawing/2014/main" val="10002"/>
                      </a:ext>
                    </a:extLst>
                  </a:tr>
                  <a:tr h="370840">
                    <a:tc>
                      <a:txBody>
                        <a:bodyPr/>
                        <a:lstStyle/>
                        <a:p>
                          <a:pPr algn="l"/>
                          <a:r>
                            <a:rPr lang="en-US" dirty="0" smtClean="0"/>
                            <a:t>Cost of Equity</a:t>
                          </a:r>
                          <a:endParaRPr lang="en-US" dirty="0"/>
                        </a:p>
                      </a:txBody>
                      <a:tcPr anchor="ctr"/>
                    </a:tc>
                    <a:tc>
                      <a:txBody>
                        <a:bodyPr/>
                        <a:lstStyle/>
                        <a:p>
                          <a:pPr algn="l"/>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rPr>
                                      <m:t>𝑒</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m:t>
                                    </m:r>
                                    <m:r>
                                      <a:rPr lang="en-US" sz="2000" b="0" i="1" smtClean="0">
                                        <a:latin typeface="Cambria Math"/>
                                      </a:rPr>
                                      <m:t>𝑟</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rPr>
                                      <m:t>𝑑</m:t>
                                    </m:r>
                                  </m:sub>
                                </m:sSub>
                                <m:r>
                                  <a:rPr lang="en-US" sz="2000" b="0" i="1" smtClean="0">
                                    <a:latin typeface="Cambria Math"/>
                                  </a:rPr>
                                  <m:t>)</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a:rPr>
                                          <m:t>𝐷</m:t>
                                        </m:r>
                                      </m:num>
                                      <m:den>
                                        <m:r>
                                          <a:rPr lang="en-US" sz="2000" b="0" i="1" smtClean="0">
                                            <a:latin typeface="Cambria Math"/>
                                          </a:rPr>
                                          <m:t>𝐸</m:t>
                                        </m:r>
                                      </m:den>
                                    </m:f>
                                  </m:e>
                                </m:d>
                              </m:oMath>
                            </m:oMathPara>
                          </a14:m>
                          <a:endParaRPr lang="en-US" sz="2000" dirty="0"/>
                        </a:p>
                      </a:txBody>
                      <a:tcPr anchor="ctr"/>
                    </a:tc>
                    <a:tc>
                      <a:txBody>
                        <a:bodyPr/>
                        <a:lstStyle/>
                        <a:p>
                          <a:pPr algn="l"/>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rPr>
                                      <m:t>𝑒</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m:t>
                                    </m:r>
                                    <m:r>
                                      <a:rPr lang="en-US" sz="2000" b="0" i="1" smtClean="0">
                                        <a:latin typeface="Cambria Math"/>
                                      </a:rPr>
                                      <m:t>𝑟</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rPr>
                                      <m:t>𝑑</m:t>
                                    </m:r>
                                  </m:sub>
                                </m:sSub>
                                <m:r>
                                  <a:rPr lang="en-US" sz="2000" b="0" i="1" smtClean="0">
                                    <a:latin typeface="Cambria Math"/>
                                  </a:rPr>
                                  <m:t>)</m:t>
                                </m:r>
                                <m:d>
                                  <m:dPr>
                                    <m:ctrlPr>
                                      <a:rPr lang="en-US" sz="2000" b="0" i="1" smtClean="0">
                                        <a:latin typeface="Cambria Math" panose="02040503050406030204" pitchFamily="18" charset="0"/>
                                      </a:rPr>
                                    </m:ctrlPr>
                                  </m:dPr>
                                  <m:e>
                                    <m:r>
                                      <a:rPr lang="en-US" sz="2000" b="0" i="1" smtClean="0">
                                        <a:latin typeface="Cambria Math"/>
                                      </a:rPr>
                                      <m:t>1−</m:t>
                                    </m:r>
                                    <m:r>
                                      <a:rPr lang="en-US" sz="2000" b="0" i="1" smtClean="0">
                                        <a:latin typeface="Cambria Math"/>
                                      </a:rPr>
                                      <m:t>𝑡</m:t>
                                    </m:r>
                                  </m:e>
                                </m:d>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a:rPr>
                                          <m:t>𝐷</m:t>
                                        </m:r>
                                      </m:num>
                                      <m:den>
                                        <m:r>
                                          <a:rPr lang="en-US" sz="2000" b="0" i="1" smtClean="0">
                                            <a:latin typeface="Cambria Math"/>
                                          </a:rPr>
                                          <m:t>𝐸</m:t>
                                        </m:r>
                                      </m:den>
                                    </m:f>
                                  </m:e>
                                </m:d>
                              </m:oMath>
                            </m:oMathPara>
                          </a14:m>
                          <a:endParaRPr lang="en-US" sz="2000" dirty="0"/>
                        </a:p>
                      </a:txBody>
                      <a:tcPr anchor="ct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816981886"/>
                  </p:ext>
                </p:extLst>
              </p:nvPr>
            </p:nvGraphicFramePr>
            <p:xfrm>
              <a:off x="381000" y="3276600"/>
              <a:ext cx="8534400" cy="1955547"/>
            </p:xfrm>
            <a:graphic>
              <a:graphicData uri="http://schemas.openxmlformats.org/drawingml/2006/table">
                <a:tbl>
                  <a:tblPr firstRow="1" bandRow="1">
                    <a:tableStyleId>{21E4AEA4-8DFA-4A89-87EB-49C32662AFE0}</a:tableStyleId>
                  </a:tblPr>
                  <a:tblGrid>
                    <a:gridCol w="1970908"/>
                    <a:gridCol w="3007492"/>
                    <a:gridCol w="3556000"/>
                  </a:tblGrid>
                  <a:tr h="370840">
                    <a:tc>
                      <a:txBody>
                        <a:bodyPr/>
                        <a:lstStyle/>
                        <a:p>
                          <a:endParaRPr lang="en-US" dirty="0"/>
                        </a:p>
                      </a:txBody>
                      <a:tcPr/>
                    </a:tc>
                    <a:tc>
                      <a:txBody>
                        <a:bodyPr/>
                        <a:lstStyle/>
                        <a:p>
                          <a:r>
                            <a:rPr lang="en-US" dirty="0" smtClean="0"/>
                            <a:t>Without </a:t>
                          </a:r>
                          <a:r>
                            <a:rPr lang="en-US" dirty="0" smtClean="0"/>
                            <a:t>Taxes</a:t>
                          </a:r>
                          <a:endParaRPr lang="en-US" dirty="0"/>
                        </a:p>
                      </a:txBody>
                      <a:tcPr/>
                    </a:tc>
                    <a:tc>
                      <a:txBody>
                        <a:bodyPr/>
                        <a:lstStyle/>
                        <a:p>
                          <a:r>
                            <a:rPr lang="en-US" dirty="0" smtClean="0"/>
                            <a:t>With </a:t>
                          </a:r>
                          <a:r>
                            <a:rPr lang="en-US" dirty="0" smtClean="0"/>
                            <a:t>Taxes</a:t>
                          </a:r>
                          <a:endParaRPr lang="en-US" dirty="0"/>
                        </a:p>
                      </a:txBody>
                      <a:tcPr/>
                    </a:tc>
                  </a:tr>
                  <a:tr h="370840">
                    <a:tc>
                      <a:txBody>
                        <a:bodyPr/>
                        <a:lstStyle/>
                        <a:p>
                          <a:pPr algn="l"/>
                          <a:r>
                            <a:rPr lang="en-US" dirty="0" smtClean="0"/>
                            <a:t>Value of the </a:t>
                          </a:r>
                          <a:r>
                            <a:rPr lang="en-US" dirty="0" smtClean="0"/>
                            <a:t>Firm</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t>V</a:t>
                          </a:r>
                          <a:r>
                            <a:rPr lang="en-US" baseline="-25000" dirty="0" err="1" smtClean="0"/>
                            <a:t>L</a:t>
                          </a:r>
                          <a:r>
                            <a:rPr lang="en-US" baseline="-25000" dirty="0" smtClean="0"/>
                            <a:t> </a:t>
                          </a:r>
                          <a:r>
                            <a:rPr lang="en-US" i="1" dirty="0" smtClean="0"/>
                            <a:t>= V</a:t>
                          </a:r>
                          <a:r>
                            <a:rPr lang="en-US" baseline="-25000" dirty="0" smtClean="0"/>
                            <a:t>U</a:t>
                          </a:r>
                          <a:endParaRPr lang="en-US" baseline="-25000" dirty="0"/>
                        </a:p>
                      </a:txBody>
                      <a:tcPr anchor="ctr"/>
                    </a:tc>
                    <a:tc>
                      <a:txBody>
                        <a:bodyPr/>
                        <a:lstStyle/>
                        <a:p>
                          <a:pPr algn="l"/>
                          <a:r>
                            <a:rPr lang="en-US" i="1" dirty="0" err="1" smtClean="0"/>
                            <a:t>V</a:t>
                          </a:r>
                          <a:r>
                            <a:rPr lang="en-US" baseline="-25000" dirty="0" err="1" smtClean="0"/>
                            <a:t>L</a:t>
                          </a:r>
                          <a:r>
                            <a:rPr lang="en-US" dirty="0" smtClean="0"/>
                            <a:t> = </a:t>
                          </a:r>
                          <a:r>
                            <a:rPr lang="en-US" i="1" dirty="0" smtClean="0"/>
                            <a:t>V</a:t>
                          </a:r>
                          <a:r>
                            <a:rPr lang="en-US" baseline="-25000" dirty="0" smtClean="0"/>
                            <a:t>U</a:t>
                          </a:r>
                          <a:r>
                            <a:rPr lang="en-US" dirty="0" smtClean="0"/>
                            <a:t> + </a:t>
                          </a:r>
                          <a:r>
                            <a:rPr lang="en-US" i="1" dirty="0" err="1" smtClean="0"/>
                            <a:t>tD</a:t>
                          </a:r>
                          <a:endParaRPr lang="en-US" i="1" dirty="0"/>
                        </a:p>
                      </a:txBody>
                      <a:tcPr anchor="ctr"/>
                    </a:tc>
                  </a:tr>
                  <a:tr h="545402">
                    <a:tc>
                      <a:txBody>
                        <a:bodyPr/>
                        <a:lstStyle/>
                        <a:p>
                          <a:pPr algn="l"/>
                          <a:r>
                            <a:rPr lang="en-US" dirty="0" smtClean="0"/>
                            <a:t>WACC</a:t>
                          </a:r>
                          <a:endParaRPr lang="en-US" dirty="0"/>
                        </a:p>
                      </a:txBody>
                      <a:tcPr anchor="ctr"/>
                    </a:tc>
                    <a:tc>
                      <a:txBody>
                        <a:bodyPr/>
                        <a:lstStyle/>
                        <a:p>
                          <a:endParaRPr lang="en-US"/>
                        </a:p>
                      </a:txBody>
                      <a:tcPr anchor="ctr">
                        <a:blipFill rotWithShape="1">
                          <a:blip r:embed="rId3"/>
                          <a:stretch>
                            <a:fillRect l="-65587" t="-140000" r="-118016" b="-122222"/>
                          </a:stretch>
                        </a:blipFill>
                      </a:tcPr>
                    </a:tc>
                    <a:tc>
                      <a:txBody>
                        <a:bodyPr/>
                        <a:lstStyle/>
                        <a:p>
                          <a:endParaRPr lang="en-US"/>
                        </a:p>
                      </a:txBody>
                      <a:tcPr anchor="ctr">
                        <a:blipFill rotWithShape="1">
                          <a:blip r:embed="rId3"/>
                          <a:stretch>
                            <a:fillRect l="-140309" t="-140000" b="-122222"/>
                          </a:stretch>
                        </a:blipFill>
                      </a:tcPr>
                    </a:tc>
                  </a:tr>
                  <a:tr h="668465">
                    <a:tc>
                      <a:txBody>
                        <a:bodyPr/>
                        <a:lstStyle/>
                        <a:p>
                          <a:pPr algn="l"/>
                          <a:r>
                            <a:rPr lang="en-US" dirty="0" smtClean="0"/>
                            <a:t>Cost of </a:t>
                          </a:r>
                          <a:r>
                            <a:rPr lang="en-US" dirty="0" smtClean="0"/>
                            <a:t>Equity</a:t>
                          </a:r>
                          <a:endParaRPr lang="en-US" dirty="0"/>
                        </a:p>
                      </a:txBody>
                      <a:tcPr anchor="ctr"/>
                    </a:tc>
                    <a:tc>
                      <a:txBody>
                        <a:bodyPr/>
                        <a:lstStyle/>
                        <a:p>
                          <a:endParaRPr lang="en-US"/>
                        </a:p>
                      </a:txBody>
                      <a:tcPr anchor="ctr">
                        <a:blipFill rotWithShape="1">
                          <a:blip r:embed="rId3"/>
                          <a:stretch>
                            <a:fillRect l="-65587" t="-198165" r="-118016" b="-917"/>
                          </a:stretch>
                        </a:blipFill>
                      </a:tcPr>
                    </a:tc>
                    <a:tc>
                      <a:txBody>
                        <a:bodyPr/>
                        <a:lstStyle/>
                        <a:p>
                          <a:endParaRPr lang="en-US"/>
                        </a:p>
                      </a:txBody>
                      <a:tcPr anchor="ctr">
                        <a:blipFill rotWithShape="1">
                          <a:blip r:embed="rId3"/>
                          <a:stretch>
                            <a:fillRect l="-140309" t="-198165" b="-917"/>
                          </a:stretch>
                        </a:blipFill>
                      </a:tcPr>
                    </a:tc>
                  </a:tr>
                </a:tbl>
              </a:graphicData>
            </a:graphic>
          </p:graphicFrame>
        </mc:Fallback>
      </mc:AlternateContent>
    </p:spTree>
    <p:extLst>
      <p:ext uri="{BB962C8B-B14F-4D97-AF65-F5344CB8AC3E}">
        <p14:creationId xmlns:p14="http://schemas.microsoft.com/office/powerpoint/2010/main" val="88132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Introducing costs of </a:t>
            </a:r>
            <a:br>
              <a:rPr lang="en-US" dirty="0" smtClean="0"/>
            </a:br>
            <a:r>
              <a:rPr lang="en-US" dirty="0" smtClean="0"/>
              <a:t>financial distress</a:t>
            </a:r>
            <a:endParaRPr lang="en-US" dirty="0"/>
          </a:p>
        </p:txBody>
      </p:sp>
      <p:sp>
        <p:nvSpPr>
          <p:cNvPr id="3" name="Content Placeholder 2"/>
          <p:cNvSpPr>
            <a:spLocks noGrp="1"/>
          </p:cNvSpPr>
          <p:nvPr>
            <p:ph idx="1"/>
          </p:nvPr>
        </p:nvSpPr>
        <p:spPr/>
        <p:txBody>
          <a:bodyPr>
            <a:normAutofit lnSpcReduction="10000"/>
          </a:bodyPr>
          <a:lstStyle/>
          <a:p>
            <a:r>
              <a:rPr lang="en-US" b="1" dirty="0" smtClean="0"/>
              <a:t>Costs of financial distress </a:t>
            </a:r>
            <a:r>
              <a:rPr lang="en-US" dirty="0" smtClean="0"/>
              <a:t>are costs associated with a company that is having difficulty meeting its obligations. </a:t>
            </a:r>
          </a:p>
          <a:p>
            <a:r>
              <a:rPr lang="en-US" dirty="0" smtClean="0"/>
              <a:t>Costs of financial distress include the following:</a:t>
            </a:r>
          </a:p>
          <a:p>
            <a:pPr lvl="1"/>
            <a:r>
              <a:rPr lang="en-US" dirty="0" smtClean="0"/>
              <a:t>Opportunity cost of not making optimal decisions</a:t>
            </a:r>
          </a:p>
          <a:p>
            <a:pPr lvl="1"/>
            <a:r>
              <a:rPr lang="en-US" dirty="0" smtClean="0"/>
              <a:t>Inability to negotiate long-term supply contracts.</a:t>
            </a:r>
          </a:p>
          <a:p>
            <a:pPr lvl="1"/>
            <a:r>
              <a:rPr lang="en-US" dirty="0" smtClean="0"/>
              <a:t>Loss of customers.</a:t>
            </a:r>
          </a:p>
          <a:p>
            <a:r>
              <a:rPr lang="en-US" dirty="0" smtClean="0"/>
              <a:t>The expected cost of financial distress increases as the relative use of debt financing increases.</a:t>
            </a:r>
          </a:p>
          <a:p>
            <a:pPr lvl="1"/>
            <a:r>
              <a:rPr lang="en-US" dirty="0" smtClean="0"/>
              <a:t>This expected cost reduces the value of the firm, offsetting, in part, the benefit from interest deductibility.</a:t>
            </a:r>
          </a:p>
          <a:p>
            <a:pPr lvl="1"/>
            <a:r>
              <a:rPr lang="en-US" dirty="0" smtClean="0"/>
              <a:t>The expected cost of distress affects the cost of debt and equity.</a:t>
            </a:r>
          </a:p>
          <a:p>
            <a:pPr lvl="1"/>
            <a:endParaRPr lang="en-US" dirty="0"/>
          </a:p>
          <a:p>
            <a:pPr marL="210312" lvl="1" indent="0">
              <a:buNone/>
            </a:pPr>
            <a:r>
              <a:rPr lang="en-US" b="1" i="1" dirty="0" smtClean="0"/>
              <a:t>Bottom line:</a:t>
            </a:r>
            <a:r>
              <a:rPr lang="en-US" dirty="0" smtClean="0"/>
              <a:t> There is an optimal capital structure at which the value of the firm is maximized and the cost of capital is minimized.</a:t>
            </a:r>
            <a:endParaRPr lang="en-US" dirty="0"/>
          </a:p>
        </p:txBody>
      </p:sp>
      <p:sp>
        <p:nvSpPr>
          <p:cNvPr id="4" name="Footer Placeholder 3"/>
          <p:cNvSpPr>
            <a:spLocks noGrp="1"/>
          </p:cNvSpPr>
          <p:nvPr>
            <p:ph type="ftr" sz="quarter" idx="11"/>
          </p:nvPr>
        </p:nvSpPr>
        <p:spPr/>
        <p:txBody>
          <a:bodyPr/>
          <a:lstStyle/>
          <a:p>
            <a:r>
              <a:rPr lang="en-US" dirty="0" smtClean="0"/>
              <a:t>Copyright © 2013 CFA Institute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t>9</a:t>
            </a:fld>
            <a:endParaRPr lang="en-US"/>
          </a:p>
        </p:txBody>
      </p:sp>
    </p:spTree>
    <p:extLst>
      <p:ext uri="{BB962C8B-B14F-4D97-AF65-F5344CB8AC3E}">
        <p14:creationId xmlns:p14="http://schemas.microsoft.com/office/powerpoint/2010/main" val="4210906187"/>
      </p:ext>
    </p:extLst>
  </p:cSld>
  <p:clrMapOvr>
    <a:masterClrMapping/>
  </p:clrMapOvr>
</p:sld>
</file>

<file path=ppt/theme/theme1.xml><?xml version="1.0" encoding="utf-8"?>
<a:theme xmlns:a="http://schemas.openxmlformats.org/drawingml/2006/main" name="CFA">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2.xml><?xml version="1.0" encoding="utf-8"?>
<a:theme xmlns:a="http://schemas.openxmlformats.org/drawingml/2006/main" name="Alternate Title Slides, Dividers and TOC">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3.xml><?xml version="1.0" encoding="utf-8"?>
<a:theme xmlns:a="http://schemas.openxmlformats.org/drawingml/2006/main" name="Office Theme">
  <a:themeElements>
    <a:clrScheme name="CFA">
      <a:dk1>
        <a:srgbClr val="000000"/>
      </a:dk1>
      <a:lt1>
        <a:srgbClr val="FFFFFF"/>
      </a:lt1>
      <a:dk2>
        <a:srgbClr val="777777"/>
      </a:dk2>
      <a:lt2>
        <a:srgbClr val="A7A8AA"/>
      </a:lt2>
      <a:accent1>
        <a:srgbClr val="009966"/>
      </a:accent1>
      <a:accent2>
        <a:srgbClr val="00B5FF"/>
      </a:accent2>
      <a:accent3>
        <a:srgbClr val="5B77CC"/>
      </a:accent3>
      <a:accent4>
        <a:srgbClr val="5C068C"/>
      </a:accent4>
      <a:accent5>
        <a:srgbClr val="FFB81C"/>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4.xml><?xml version="1.0" encoding="utf-8"?>
<a:theme xmlns:a="http://schemas.openxmlformats.org/drawingml/2006/main" name="Office Theme">
  <a:themeElements>
    <a:clrScheme name="CFA">
      <a:dk1>
        <a:srgbClr val="000000"/>
      </a:dk1>
      <a:lt1>
        <a:srgbClr val="FFFFFF"/>
      </a:lt1>
      <a:dk2>
        <a:srgbClr val="777777"/>
      </a:dk2>
      <a:lt2>
        <a:srgbClr val="A7A8AA"/>
      </a:lt2>
      <a:accent1>
        <a:srgbClr val="009966"/>
      </a:accent1>
      <a:accent2>
        <a:srgbClr val="00B5FF"/>
      </a:accent2>
      <a:accent3>
        <a:srgbClr val="5B77CC"/>
      </a:accent3>
      <a:accent4>
        <a:srgbClr val="5C068C"/>
      </a:accent4>
      <a:accent5>
        <a:srgbClr val="FFB81C"/>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ID xmlns="cef37edc-38f4-4be1-b42b-d530856c8944" xsi:nil="true"/>
    <IsApproved xmlns="cef37edc-38f4-4be1-b42b-d530856c8944">1</IsApprov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3A8E2D0F095B4E96780378BF441975" ma:contentTypeVersion="9" ma:contentTypeDescription="Create a new document." ma:contentTypeScope="" ma:versionID="40672621dec09ff14624ad68b08e31fb">
  <xsd:schema xmlns:xsd="http://www.w3.org/2001/XMLSchema" xmlns:xs="http://www.w3.org/2001/XMLSchema" xmlns:p="http://schemas.microsoft.com/office/2006/metadata/properties" xmlns:ns1="http://schemas.microsoft.com/sharepoint/v3" xmlns:ns2="cef37edc-38f4-4be1-b42b-d530856c8944" targetNamespace="http://schemas.microsoft.com/office/2006/metadata/properties" ma:root="true" ma:fieldsID="d87465e2be0173fadb0915f862e16471" ns1:_="" ns2:_="">
    <xsd:import namespace="http://schemas.microsoft.com/sharepoint/v3"/>
    <xsd:import namespace="cef37edc-38f4-4be1-b42b-d530856c8944"/>
    <xsd:element name="properties">
      <xsd:complexType>
        <xsd:sequence>
          <xsd:element name="documentManagement">
            <xsd:complexType>
              <xsd:all>
                <xsd:element ref="ns1:PublishingStartDate" minOccurs="0"/>
                <xsd:element ref="ns1:PublishingExpirationDate" minOccurs="0"/>
                <xsd:element ref="ns2:ContentID" minOccurs="0"/>
                <xsd:element ref="ns2:Is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37edc-38f4-4be1-b42b-d530856c8944" elementFormDefault="qualified">
    <xsd:import namespace="http://schemas.microsoft.com/office/2006/documentManagement/types"/>
    <xsd:import namespace="http://schemas.microsoft.com/office/infopath/2007/PartnerControls"/>
    <xsd:element name="ContentID" ma:index="10" nillable="true" ma:displayName="ContentID" ma:internalName="ContentID">
      <xsd:simpleType>
        <xsd:restriction base="dms:Text">
          <xsd:maxLength value="255"/>
        </xsd:restriction>
      </xsd:simpleType>
    </xsd:element>
    <xsd:element name="IsApproved" ma:index="11" nillable="true" ma:displayName="IsApproved" ma:decimals="0" ma:hidden="true" ma:internalName="IsApproved"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9A896D-F07B-4F89-8CD4-B7C5301A095D}">
  <ds:schemaRefs>
    <ds:schemaRef ds:uri="http://schemas.microsoft.com/sharepoint/v3/contenttype/forms"/>
  </ds:schemaRefs>
</ds:datastoreItem>
</file>

<file path=customXml/itemProps2.xml><?xml version="1.0" encoding="utf-8"?>
<ds:datastoreItem xmlns:ds="http://schemas.openxmlformats.org/officeDocument/2006/customXml" ds:itemID="{B489E352-95D5-4DB4-8884-B474A59C9AF4}">
  <ds:schemaRefs>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cef37edc-38f4-4be1-b42b-d530856c8944"/>
    <ds:schemaRef ds:uri="http://purl.org/dc/elements/1.1/"/>
    <ds:schemaRef ds:uri="http://www.w3.org/XML/1998/namespace"/>
    <ds:schemaRef ds:uri="http://schemas.microsoft.com/sharepoint/v3"/>
    <ds:schemaRef ds:uri="http://purl.org/dc/dcmitype/"/>
  </ds:schemaRefs>
</ds:datastoreItem>
</file>

<file path=customXml/itemProps3.xml><?xml version="1.0" encoding="utf-8"?>
<ds:datastoreItem xmlns:ds="http://schemas.openxmlformats.org/officeDocument/2006/customXml" ds:itemID="{A8AFEB65-A6FC-4213-AFEC-E5C610D6D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f37edc-38f4-4be1-b42b-d530856c8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1448</TotalTime>
  <Words>4194</Words>
  <Application>Microsoft Office PowerPoint</Application>
  <PresentationFormat>On-screen Show (4:3)</PresentationFormat>
  <Paragraphs>571</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Cambria Math</vt:lpstr>
      <vt:lpstr>Symbol</vt:lpstr>
      <vt:lpstr>Times New Roman</vt:lpstr>
      <vt:lpstr>CFA</vt:lpstr>
      <vt:lpstr>Alternate Title Slides, Dividers and TOC</vt:lpstr>
      <vt:lpstr>Chapter 5 Capital Structure</vt:lpstr>
      <vt:lpstr>1. Introduction</vt:lpstr>
      <vt:lpstr>2. The Capital Structure Decision</vt:lpstr>
      <vt:lpstr>The Weighted average Cost of Capital</vt:lpstr>
      <vt:lpstr>Proposition I without Taxes:  Capital Structure Irrelevance</vt:lpstr>
      <vt:lpstr>Proposition I without Taxes:  Capital Structure Irrelevance</vt:lpstr>
      <vt:lpstr>Proposition II without Taxes:  Higher Financial Leverage</vt:lpstr>
      <vt:lpstr>Introducing Taxes into the MM Theory</vt:lpstr>
      <vt:lpstr>Introducing costs of  financial distress</vt:lpstr>
      <vt:lpstr>Agency Costs</vt:lpstr>
      <vt:lpstr>Costs of Asymmetric Information</vt:lpstr>
      <vt:lpstr>The Optimal Capital Structure</vt:lpstr>
      <vt:lpstr>Trade-off Theory: Value of the Firm</vt:lpstr>
      <vt:lpstr>Deviating from Target</vt:lpstr>
      <vt:lpstr>3. Practical Issues in  Capital Structure Policy</vt:lpstr>
      <vt:lpstr>Debt Ratings</vt:lpstr>
      <vt:lpstr>Evaluating Capital Structure Policy</vt:lpstr>
      <vt:lpstr>Leverage in an International Setting</vt:lpstr>
      <vt:lpstr>Country-Specific Factors</vt:lpstr>
      <vt:lpstr>Country-Specific factors</vt:lpstr>
      <vt:lpstr>4. Summary</vt:lpstr>
      <vt:lpstr>Summary (continued)</vt:lpstr>
      <vt:lpstr>Summary (continued)</vt:lpstr>
    </vt:vector>
  </TitlesOfParts>
  <Company>CFA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Capital Structure</dc:title>
  <dc:creator>David Larrabee</dc:creator>
  <cp:lastModifiedBy>Bullock, Charles</cp:lastModifiedBy>
  <cp:revision>72</cp:revision>
  <dcterms:created xsi:type="dcterms:W3CDTF">2012-05-31T13:58:40Z</dcterms:created>
  <dcterms:modified xsi:type="dcterms:W3CDTF">2017-07-17T18:39:41Z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1213069</vt:lpwstr>
  </property>
  <property fmtid="{D5CDD505-2E9C-101B-9397-08002B2CF9AE}" pid="3" name="NXPowerLiteSettings">
    <vt:lpwstr>F7000400038000</vt:lpwstr>
  </property>
  <property fmtid="{D5CDD505-2E9C-101B-9397-08002B2CF9AE}" pid="4" name="NXPowerLiteVersion">
    <vt:lpwstr>D5.0.5</vt:lpwstr>
  </property>
  <property fmtid="{D5CDD505-2E9C-101B-9397-08002B2CF9AE}" pid="5" name="ContentTypeId">
    <vt:lpwstr>0x010100F03A8E2D0F095B4E96780378BF441975</vt:lpwstr>
  </property>
  <property fmtid="{D5CDD505-2E9C-101B-9397-08002B2CF9AE}" pid="6" name="Order">
    <vt:r8>3000</vt:r8>
  </property>
  <property fmtid="{D5CDD505-2E9C-101B-9397-08002B2CF9AE}" pid="7" name="TemplateUrl">
    <vt:lpwstr/>
  </property>
  <property fmtid="{D5CDD505-2E9C-101B-9397-08002B2CF9AE}" pid="8" name="xd_Signature">
    <vt:bool>false</vt:bool>
  </property>
  <property fmtid="{D5CDD505-2E9C-101B-9397-08002B2CF9AE}" pid="9" name="xd_ProgID">
    <vt:lpwstr/>
  </property>
  <property fmtid="{D5CDD505-2E9C-101B-9397-08002B2CF9AE}" pid="10" name="_dlc_Exempt">
    <vt:bool>false</vt:bool>
  </property>
  <property fmtid="{D5CDD505-2E9C-101B-9397-08002B2CF9AE}" pid="11" name="_SourceUrl">
    <vt:lpwstr/>
  </property>
  <property fmtid="{D5CDD505-2E9C-101B-9397-08002B2CF9AE}" pid="12" name="_SharedFileIndex">
    <vt:lpwstr/>
  </property>
  <property fmtid="{D5CDD505-2E9C-101B-9397-08002B2CF9AE}" pid="13" name="_dlc_policyId">
    <vt:lpwstr/>
  </property>
  <property fmtid="{D5CDD505-2E9C-101B-9397-08002B2CF9AE}" pid="14" name="ItemRetentionFormula">
    <vt:lpwstr/>
  </property>
</Properties>
</file>