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73" r:id="rId2"/>
    <p:sldId id="256" r:id="rId3"/>
    <p:sldId id="257" r:id="rId4"/>
    <p:sldId id="258" r:id="rId5"/>
    <p:sldId id="259" r:id="rId6"/>
    <p:sldId id="274" r:id="rId7"/>
    <p:sldId id="275" r:id="rId8"/>
    <p:sldId id="260" r:id="rId9"/>
    <p:sldId id="282" r:id="rId10"/>
    <p:sldId id="261" r:id="rId11"/>
    <p:sldId id="283" r:id="rId12"/>
    <p:sldId id="276" r:id="rId13"/>
    <p:sldId id="262" r:id="rId14"/>
    <p:sldId id="284" r:id="rId15"/>
    <p:sldId id="279" r:id="rId16"/>
    <p:sldId id="285" r:id="rId17"/>
    <p:sldId id="277" r:id="rId18"/>
    <p:sldId id="263" r:id="rId19"/>
    <p:sldId id="286" r:id="rId20"/>
    <p:sldId id="280" r:id="rId21"/>
    <p:sldId id="287" r:id="rId22"/>
    <p:sldId id="281" r:id="rId23"/>
    <p:sldId id="288" r:id="rId24"/>
    <p:sldId id="264" r:id="rId25"/>
    <p:sldId id="289" r:id="rId26"/>
    <p:sldId id="265" r:id="rId27"/>
    <p:sldId id="290" r:id="rId28"/>
    <p:sldId id="266" r:id="rId29"/>
    <p:sldId id="291" r:id="rId30"/>
    <p:sldId id="278" r:id="rId31"/>
    <p:sldId id="267" r:id="rId32"/>
    <p:sldId id="292" r:id="rId33"/>
    <p:sldId id="268" r:id="rId34"/>
    <p:sldId id="293" r:id="rId35"/>
    <p:sldId id="269" r:id="rId36"/>
    <p:sldId id="294" r:id="rId37"/>
    <p:sldId id="270" r:id="rId38"/>
    <p:sldId id="27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47" autoAdjust="0"/>
    <p:restoredTop sz="94660"/>
  </p:normalViewPr>
  <p:slideViewPr>
    <p:cSldViewPr>
      <p:cViewPr>
        <p:scale>
          <a:sx n="78" d="100"/>
          <a:sy n="78" d="100"/>
        </p:scale>
        <p:origin x="-466" y="509"/>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32BC8C-05BC-43A8-A23B-D36E171909C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A8BD168-C8C3-4BE3-89EA-5D682EBFA1CD}">
      <dgm:prSet phldrT="[Text]"/>
      <dgm:spPr/>
      <dgm:t>
        <a:bodyPr/>
        <a:lstStyle/>
        <a:p>
          <a:r>
            <a:rPr lang="en-US" dirty="0" smtClean="0"/>
            <a:t>Liquidity ratio	</a:t>
          </a:r>
        </a:p>
      </dgm:t>
    </dgm:pt>
    <dgm:pt modelId="{881AA23F-8995-45BA-B5BE-D92D7D62CD49}" type="parTrans" cxnId="{AFC63F81-9D9E-4690-849B-11A9748688E3}">
      <dgm:prSet/>
      <dgm:spPr/>
      <dgm:t>
        <a:bodyPr/>
        <a:lstStyle/>
        <a:p>
          <a:endParaRPr lang="en-US"/>
        </a:p>
      </dgm:t>
    </dgm:pt>
    <dgm:pt modelId="{6CE6F88D-170B-4A59-8269-11E13CE32805}" type="sibTrans" cxnId="{AFC63F81-9D9E-4690-849B-11A9748688E3}">
      <dgm:prSet/>
      <dgm:spPr/>
      <dgm:t>
        <a:bodyPr/>
        <a:lstStyle/>
        <a:p>
          <a:endParaRPr lang="en-US"/>
        </a:p>
      </dgm:t>
    </dgm:pt>
    <dgm:pt modelId="{3E82A511-0447-4B7E-BC9B-499ED122B731}">
      <dgm:prSet phldrT="[Text]"/>
      <dgm:spPr/>
      <dgm:t>
        <a:bodyPr/>
        <a:lstStyle/>
        <a:p>
          <a:r>
            <a:rPr lang="en-US" dirty="0" smtClean="0"/>
            <a:t>Solvency ratio</a:t>
          </a:r>
        </a:p>
      </dgm:t>
    </dgm:pt>
    <dgm:pt modelId="{5DC56632-4FF9-417A-B7D0-B6CFA19E331E}" type="parTrans" cxnId="{4A4B4988-3A96-468F-88B0-1CF26EBA520D}">
      <dgm:prSet/>
      <dgm:spPr/>
      <dgm:t>
        <a:bodyPr/>
        <a:lstStyle/>
        <a:p>
          <a:endParaRPr lang="en-US"/>
        </a:p>
      </dgm:t>
    </dgm:pt>
    <dgm:pt modelId="{A7CAE6B3-D25C-4E70-951A-337915B6B911}" type="sibTrans" cxnId="{4A4B4988-3A96-468F-88B0-1CF26EBA520D}">
      <dgm:prSet/>
      <dgm:spPr/>
      <dgm:t>
        <a:bodyPr/>
        <a:lstStyle/>
        <a:p>
          <a:endParaRPr lang="en-US"/>
        </a:p>
      </dgm:t>
    </dgm:pt>
    <dgm:pt modelId="{F89A4128-6347-4067-9AD5-80AA9AC14DE9}">
      <dgm:prSet phldrT="[Text]"/>
      <dgm:spPr/>
      <dgm:t>
        <a:bodyPr/>
        <a:lstStyle/>
        <a:p>
          <a:r>
            <a:rPr lang="en-US" dirty="0" smtClean="0"/>
            <a:t>Turnover ratio</a:t>
          </a:r>
          <a:endParaRPr lang="en-US" dirty="0"/>
        </a:p>
      </dgm:t>
    </dgm:pt>
    <dgm:pt modelId="{80F387B7-00A9-4DE2-9E6C-830AFF00C8E9}" type="parTrans" cxnId="{271EE4B7-B70D-467C-944C-98A93CAA3CFF}">
      <dgm:prSet/>
      <dgm:spPr/>
      <dgm:t>
        <a:bodyPr/>
        <a:lstStyle/>
        <a:p>
          <a:endParaRPr lang="en-US"/>
        </a:p>
      </dgm:t>
    </dgm:pt>
    <dgm:pt modelId="{85AF0463-BF92-47E1-8C22-6BA0B79C884D}" type="sibTrans" cxnId="{271EE4B7-B70D-467C-944C-98A93CAA3CFF}">
      <dgm:prSet/>
      <dgm:spPr/>
      <dgm:t>
        <a:bodyPr/>
        <a:lstStyle/>
        <a:p>
          <a:endParaRPr lang="en-US"/>
        </a:p>
      </dgm:t>
    </dgm:pt>
    <dgm:pt modelId="{86D4187D-B278-4F2B-AC70-60C83FCA20CF}">
      <dgm:prSet phldrT="[Text]"/>
      <dgm:spPr/>
      <dgm:t>
        <a:bodyPr/>
        <a:lstStyle/>
        <a:p>
          <a:r>
            <a:rPr lang="en-US" dirty="0" smtClean="0"/>
            <a:t>Profitability ratio</a:t>
          </a:r>
          <a:endParaRPr lang="en-US" dirty="0"/>
        </a:p>
      </dgm:t>
    </dgm:pt>
    <dgm:pt modelId="{C05DE5C9-A9C4-49EA-8EA3-7E597669A188}" type="parTrans" cxnId="{ADF1D31C-5130-4BA1-A767-21C55C14B5CC}">
      <dgm:prSet/>
      <dgm:spPr/>
      <dgm:t>
        <a:bodyPr/>
        <a:lstStyle/>
        <a:p>
          <a:endParaRPr lang="en-US"/>
        </a:p>
      </dgm:t>
    </dgm:pt>
    <dgm:pt modelId="{F5213936-F0AA-4392-BEE2-704B07C951B0}" type="sibTrans" cxnId="{ADF1D31C-5130-4BA1-A767-21C55C14B5CC}">
      <dgm:prSet/>
      <dgm:spPr/>
      <dgm:t>
        <a:bodyPr/>
        <a:lstStyle/>
        <a:p>
          <a:endParaRPr lang="en-US"/>
        </a:p>
      </dgm:t>
    </dgm:pt>
    <dgm:pt modelId="{1E95A3B4-1FF6-4329-B9F9-BC6CD8C64A12}" type="pres">
      <dgm:prSet presAssocID="{0732BC8C-05BC-43A8-A23B-D36E171909C3}" presName="linear" presStyleCnt="0">
        <dgm:presLayoutVars>
          <dgm:animLvl val="lvl"/>
          <dgm:resizeHandles val="exact"/>
        </dgm:presLayoutVars>
      </dgm:prSet>
      <dgm:spPr/>
      <dgm:t>
        <a:bodyPr/>
        <a:lstStyle/>
        <a:p>
          <a:endParaRPr lang="en-US"/>
        </a:p>
      </dgm:t>
    </dgm:pt>
    <dgm:pt modelId="{DE5495D0-0383-403D-9428-C0ADEB405116}" type="pres">
      <dgm:prSet presAssocID="{2A8BD168-C8C3-4BE3-89EA-5D682EBFA1CD}" presName="parentText" presStyleLbl="node1" presStyleIdx="0" presStyleCnt="4">
        <dgm:presLayoutVars>
          <dgm:chMax val="0"/>
          <dgm:bulletEnabled val="1"/>
        </dgm:presLayoutVars>
      </dgm:prSet>
      <dgm:spPr/>
      <dgm:t>
        <a:bodyPr/>
        <a:lstStyle/>
        <a:p>
          <a:endParaRPr lang="en-US"/>
        </a:p>
      </dgm:t>
    </dgm:pt>
    <dgm:pt modelId="{AC8725F6-65AA-48DB-A1D2-41E53D16B29F}" type="pres">
      <dgm:prSet presAssocID="{6CE6F88D-170B-4A59-8269-11E13CE32805}" presName="spacer" presStyleCnt="0"/>
      <dgm:spPr/>
    </dgm:pt>
    <dgm:pt modelId="{2137AE80-D13B-4CFF-958B-B74EEABBEA75}" type="pres">
      <dgm:prSet presAssocID="{3E82A511-0447-4B7E-BC9B-499ED122B731}" presName="parentText" presStyleLbl="node1" presStyleIdx="1" presStyleCnt="4">
        <dgm:presLayoutVars>
          <dgm:chMax val="0"/>
          <dgm:bulletEnabled val="1"/>
        </dgm:presLayoutVars>
      </dgm:prSet>
      <dgm:spPr/>
      <dgm:t>
        <a:bodyPr/>
        <a:lstStyle/>
        <a:p>
          <a:endParaRPr lang="en-US"/>
        </a:p>
      </dgm:t>
    </dgm:pt>
    <dgm:pt modelId="{5AF76525-2ADD-44E5-9733-BDC3C11AE4E6}" type="pres">
      <dgm:prSet presAssocID="{A7CAE6B3-D25C-4E70-951A-337915B6B911}" presName="spacer" presStyleCnt="0"/>
      <dgm:spPr/>
    </dgm:pt>
    <dgm:pt modelId="{6B27B1A4-4BB6-46FC-A5D8-4658A57EED84}" type="pres">
      <dgm:prSet presAssocID="{86D4187D-B278-4F2B-AC70-60C83FCA20CF}" presName="parentText" presStyleLbl="node1" presStyleIdx="2" presStyleCnt="4" custLinFactNeighborX="0" custLinFactNeighborY="-5547">
        <dgm:presLayoutVars>
          <dgm:chMax val="0"/>
          <dgm:bulletEnabled val="1"/>
        </dgm:presLayoutVars>
      </dgm:prSet>
      <dgm:spPr/>
      <dgm:t>
        <a:bodyPr/>
        <a:lstStyle/>
        <a:p>
          <a:endParaRPr lang="en-US"/>
        </a:p>
      </dgm:t>
    </dgm:pt>
    <dgm:pt modelId="{9DA2A5BD-F1F7-4D25-BC3F-E4F0019844F2}" type="pres">
      <dgm:prSet presAssocID="{F5213936-F0AA-4392-BEE2-704B07C951B0}" presName="spacer" presStyleCnt="0"/>
      <dgm:spPr/>
    </dgm:pt>
    <dgm:pt modelId="{04D25F7C-0EF6-411C-B340-124C636086B1}" type="pres">
      <dgm:prSet presAssocID="{F89A4128-6347-4067-9AD5-80AA9AC14DE9}" presName="parentText" presStyleLbl="node1" presStyleIdx="3" presStyleCnt="4">
        <dgm:presLayoutVars>
          <dgm:chMax val="0"/>
          <dgm:bulletEnabled val="1"/>
        </dgm:presLayoutVars>
      </dgm:prSet>
      <dgm:spPr/>
      <dgm:t>
        <a:bodyPr/>
        <a:lstStyle/>
        <a:p>
          <a:endParaRPr lang="en-US"/>
        </a:p>
      </dgm:t>
    </dgm:pt>
  </dgm:ptLst>
  <dgm:cxnLst>
    <dgm:cxn modelId="{EA565E4F-E751-47B3-BB59-85FDE21D9549}" type="presOf" srcId="{86D4187D-B278-4F2B-AC70-60C83FCA20CF}" destId="{6B27B1A4-4BB6-46FC-A5D8-4658A57EED84}" srcOrd="0" destOrd="0" presId="urn:microsoft.com/office/officeart/2005/8/layout/vList2"/>
    <dgm:cxn modelId="{ADF1D31C-5130-4BA1-A767-21C55C14B5CC}" srcId="{0732BC8C-05BC-43A8-A23B-D36E171909C3}" destId="{86D4187D-B278-4F2B-AC70-60C83FCA20CF}" srcOrd="2" destOrd="0" parTransId="{C05DE5C9-A9C4-49EA-8EA3-7E597669A188}" sibTransId="{F5213936-F0AA-4392-BEE2-704B07C951B0}"/>
    <dgm:cxn modelId="{39E4CE8E-ABAC-48C1-A2C4-FCF3EB7342A3}" type="presOf" srcId="{0732BC8C-05BC-43A8-A23B-D36E171909C3}" destId="{1E95A3B4-1FF6-4329-B9F9-BC6CD8C64A12}" srcOrd="0" destOrd="0" presId="urn:microsoft.com/office/officeart/2005/8/layout/vList2"/>
    <dgm:cxn modelId="{271EE4B7-B70D-467C-944C-98A93CAA3CFF}" srcId="{0732BC8C-05BC-43A8-A23B-D36E171909C3}" destId="{F89A4128-6347-4067-9AD5-80AA9AC14DE9}" srcOrd="3" destOrd="0" parTransId="{80F387B7-00A9-4DE2-9E6C-830AFF00C8E9}" sibTransId="{85AF0463-BF92-47E1-8C22-6BA0B79C884D}"/>
    <dgm:cxn modelId="{0E759A33-DA46-41AD-A1C2-18A2B04E56DD}" type="presOf" srcId="{F89A4128-6347-4067-9AD5-80AA9AC14DE9}" destId="{04D25F7C-0EF6-411C-B340-124C636086B1}" srcOrd="0" destOrd="0" presId="urn:microsoft.com/office/officeart/2005/8/layout/vList2"/>
    <dgm:cxn modelId="{4A4B4988-3A96-468F-88B0-1CF26EBA520D}" srcId="{0732BC8C-05BC-43A8-A23B-D36E171909C3}" destId="{3E82A511-0447-4B7E-BC9B-499ED122B731}" srcOrd="1" destOrd="0" parTransId="{5DC56632-4FF9-417A-B7D0-B6CFA19E331E}" sibTransId="{A7CAE6B3-D25C-4E70-951A-337915B6B911}"/>
    <dgm:cxn modelId="{13DD89D0-5524-4285-BF81-E2AD673706F6}" type="presOf" srcId="{2A8BD168-C8C3-4BE3-89EA-5D682EBFA1CD}" destId="{DE5495D0-0383-403D-9428-C0ADEB405116}" srcOrd="0" destOrd="0" presId="urn:microsoft.com/office/officeart/2005/8/layout/vList2"/>
    <dgm:cxn modelId="{AFC63F81-9D9E-4690-849B-11A9748688E3}" srcId="{0732BC8C-05BC-43A8-A23B-D36E171909C3}" destId="{2A8BD168-C8C3-4BE3-89EA-5D682EBFA1CD}" srcOrd="0" destOrd="0" parTransId="{881AA23F-8995-45BA-B5BE-D92D7D62CD49}" sibTransId="{6CE6F88D-170B-4A59-8269-11E13CE32805}"/>
    <dgm:cxn modelId="{63258009-4A33-4BB0-A4CD-FB848C4AC549}" type="presOf" srcId="{3E82A511-0447-4B7E-BC9B-499ED122B731}" destId="{2137AE80-D13B-4CFF-958B-B74EEABBEA75}" srcOrd="0" destOrd="0" presId="urn:microsoft.com/office/officeart/2005/8/layout/vList2"/>
    <dgm:cxn modelId="{74F5F614-E75D-4E2B-A46D-EC9417F2C490}" type="presParOf" srcId="{1E95A3B4-1FF6-4329-B9F9-BC6CD8C64A12}" destId="{DE5495D0-0383-403D-9428-C0ADEB405116}" srcOrd="0" destOrd="0" presId="urn:microsoft.com/office/officeart/2005/8/layout/vList2"/>
    <dgm:cxn modelId="{D8AF97D3-2189-4193-ABF7-D9C5D7A551FC}" type="presParOf" srcId="{1E95A3B4-1FF6-4329-B9F9-BC6CD8C64A12}" destId="{AC8725F6-65AA-48DB-A1D2-41E53D16B29F}" srcOrd="1" destOrd="0" presId="urn:microsoft.com/office/officeart/2005/8/layout/vList2"/>
    <dgm:cxn modelId="{6BF848D6-E380-4797-8DFB-47FD59CEABFE}" type="presParOf" srcId="{1E95A3B4-1FF6-4329-B9F9-BC6CD8C64A12}" destId="{2137AE80-D13B-4CFF-958B-B74EEABBEA75}" srcOrd="2" destOrd="0" presId="urn:microsoft.com/office/officeart/2005/8/layout/vList2"/>
    <dgm:cxn modelId="{BE9B9FCF-5105-4EB4-9203-BF48C51EC508}" type="presParOf" srcId="{1E95A3B4-1FF6-4329-B9F9-BC6CD8C64A12}" destId="{5AF76525-2ADD-44E5-9733-BDC3C11AE4E6}" srcOrd="3" destOrd="0" presId="urn:microsoft.com/office/officeart/2005/8/layout/vList2"/>
    <dgm:cxn modelId="{A0972E04-F291-4587-9DE4-6875BEE80135}" type="presParOf" srcId="{1E95A3B4-1FF6-4329-B9F9-BC6CD8C64A12}" destId="{6B27B1A4-4BB6-46FC-A5D8-4658A57EED84}" srcOrd="4" destOrd="0" presId="urn:microsoft.com/office/officeart/2005/8/layout/vList2"/>
    <dgm:cxn modelId="{BB79613D-03EA-404F-B74F-6FCA65580B45}" type="presParOf" srcId="{1E95A3B4-1FF6-4329-B9F9-BC6CD8C64A12}" destId="{9DA2A5BD-F1F7-4D25-BC3F-E4F0019844F2}" srcOrd="5" destOrd="0" presId="urn:microsoft.com/office/officeart/2005/8/layout/vList2"/>
    <dgm:cxn modelId="{A2192CBD-F074-45A2-8AAA-D229C3CB88A2}" type="presParOf" srcId="{1E95A3B4-1FF6-4329-B9F9-BC6CD8C64A12}" destId="{04D25F7C-0EF6-411C-B340-124C636086B1}" srcOrd="6"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495D0-0383-403D-9428-C0ADEB405116}">
      <dsp:nvSpPr>
        <dsp:cNvPr id="0" name=""/>
        <dsp:cNvSpPr/>
      </dsp:nvSpPr>
      <dsp:spPr>
        <a:xfrm>
          <a:off x="0" y="6002"/>
          <a:ext cx="6781800" cy="695565"/>
        </a:xfrm>
        <a:prstGeom prst="round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Liquidity ratio	</a:t>
          </a:r>
        </a:p>
      </dsp:txBody>
      <dsp:txXfrm>
        <a:off x="33955" y="39957"/>
        <a:ext cx="6713890" cy="627655"/>
      </dsp:txXfrm>
    </dsp:sp>
    <dsp:sp modelId="{2137AE80-D13B-4CFF-958B-B74EEABBEA75}">
      <dsp:nvSpPr>
        <dsp:cNvPr id="0" name=""/>
        <dsp:cNvSpPr/>
      </dsp:nvSpPr>
      <dsp:spPr>
        <a:xfrm>
          <a:off x="0" y="785087"/>
          <a:ext cx="6781800" cy="695565"/>
        </a:xfrm>
        <a:prstGeom prst="round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Solvency ratio</a:t>
          </a:r>
        </a:p>
      </dsp:txBody>
      <dsp:txXfrm>
        <a:off x="33955" y="819042"/>
        <a:ext cx="6713890" cy="627655"/>
      </dsp:txXfrm>
    </dsp:sp>
    <dsp:sp modelId="{6B27B1A4-4BB6-46FC-A5D8-4658A57EED84}">
      <dsp:nvSpPr>
        <dsp:cNvPr id="0" name=""/>
        <dsp:cNvSpPr/>
      </dsp:nvSpPr>
      <dsp:spPr>
        <a:xfrm>
          <a:off x="0" y="1559539"/>
          <a:ext cx="6781800" cy="695565"/>
        </a:xfrm>
        <a:prstGeom prst="round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Profitability ratio</a:t>
          </a:r>
          <a:endParaRPr lang="en-US" sz="2900" kern="1200" dirty="0"/>
        </a:p>
      </dsp:txBody>
      <dsp:txXfrm>
        <a:off x="33955" y="1593494"/>
        <a:ext cx="6713890" cy="627655"/>
      </dsp:txXfrm>
    </dsp:sp>
    <dsp:sp modelId="{04D25F7C-0EF6-411C-B340-124C636086B1}">
      <dsp:nvSpPr>
        <dsp:cNvPr id="0" name=""/>
        <dsp:cNvSpPr/>
      </dsp:nvSpPr>
      <dsp:spPr>
        <a:xfrm>
          <a:off x="0" y="2343257"/>
          <a:ext cx="6781800" cy="695565"/>
        </a:xfrm>
        <a:prstGeom prst="roundRect">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Turnover ratio</a:t>
          </a:r>
          <a:endParaRPr lang="en-US" sz="2900" kern="1200" dirty="0"/>
        </a:p>
      </dsp:txBody>
      <dsp:txXfrm>
        <a:off x="33955" y="2377212"/>
        <a:ext cx="6713890" cy="6276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494781-91BE-4253-9DDF-63706CE458A9}" type="slidenum">
              <a:rPr lang="en-US" smtClean="0"/>
              <a:pPr/>
              <a:t>‹#›</a:t>
            </a:fld>
            <a:endParaRPr lang="en-US" dirty="0"/>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7971AEF2-60C8-456F-BD49-1BA29A173C7F}" type="datetimeFigureOut">
              <a:rPr lang="en-US" smtClean="0"/>
              <a:pPr/>
              <a:t>9/7/2015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7971AEF2-60C8-456F-BD49-1BA29A173C7F}" type="datetimeFigureOut">
              <a:rPr lang="en-US" smtClean="0"/>
              <a:pPr/>
              <a:t>9/7/2015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494781-91BE-4253-9DDF-63706CE458A9}" type="slidenum">
              <a:rPr lang="en-US" smtClean="0"/>
              <a:pPr/>
              <a:t>‹#›</a:t>
            </a:fld>
            <a:endParaRPr lang="en-US" dirty="0"/>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7971AEF2-60C8-456F-BD49-1BA29A173C7F}" type="datetimeFigureOut">
              <a:rPr lang="en-US" smtClean="0"/>
              <a:pPr/>
              <a:t>9/7/2015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494781-91BE-4253-9DDF-63706CE458A9}" type="slidenum">
              <a:rPr lang="en-US" smtClean="0"/>
              <a:pPr/>
              <a:t>‹#›</a:t>
            </a:fld>
            <a:endParaRPr lang="en-US" dirty="0"/>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dirty="0"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dirty="0"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971AEF2-60C8-456F-BD49-1BA29A173C7F}" type="datetimeFigureOut">
              <a:rPr lang="en-US" smtClean="0"/>
              <a:pPr/>
              <a:t>9/7/2015</a:t>
            </a:fld>
            <a:endParaRPr lang="en-US" dirty="0"/>
          </a:p>
        </p:txBody>
      </p:sp>
      <p:sp>
        <p:nvSpPr>
          <p:cNvPr id="5" name="Footer Placeholder 4"/>
          <p:cNvSpPr>
            <a:spLocks noGrp="1"/>
          </p:cNvSpPr>
          <p:nvPr>
            <p:ph type="ftr" sz="quarter" idx="11"/>
          </p:nvPr>
        </p:nvSpPr>
        <p:spPr>
          <a:xfrm>
            <a:off x="7238999" y="6356350"/>
            <a:ext cx="1446213"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CA494781-91BE-4253-9DDF-63706CE458A9}" type="slidenum">
              <a:rPr lang="en-US" smtClean="0"/>
              <a:pPr/>
              <a:t>‹#›</a:t>
            </a:fld>
            <a:endParaRPr lang="en-US" dirty="0"/>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494781-91BE-4253-9DDF-63706CE458A9}" type="slidenum">
              <a:rPr lang="en-US" smtClean="0"/>
              <a:pPr/>
              <a:t>‹#›</a:t>
            </a:fld>
            <a:endParaRPr lang="en-US" dirty="0"/>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494781-91BE-4253-9DDF-63706CE458A9}" type="slidenum">
              <a:rPr lang="en-US" smtClean="0"/>
              <a:pPr/>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494781-91BE-4253-9DDF-63706CE458A9}" type="slidenum">
              <a:rPr lang="en-US" smtClean="0"/>
              <a:pPr/>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971AEF2-60C8-456F-BD49-1BA29A173C7F}" type="datetimeFigureOut">
              <a:rPr lang="en-US" smtClean="0"/>
              <a:pPr/>
              <a:t>9/7/2015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A494781-91BE-4253-9DDF-63706CE458A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7971AEF2-60C8-456F-BD49-1BA29A173C7F}" type="datetimeFigureOut">
              <a:rPr lang="en-US" smtClean="0"/>
              <a:pPr/>
              <a:t>9/7/2015</a:t>
            </a:fld>
            <a:endParaRPr lang="en-US" dirty="0"/>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CA494781-91BE-4253-9DDF-63706CE458A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3962400"/>
            <a:ext cx="8077200" cy="1295400"/>
          </a:xfrm>
        </p:spPr>
        <p:txBody>
          <a:bodyPr>
            <a:normAutofit fontScale="90000"/>
          </a:bodyPr>
          <a:lstStyle/>
          <a:p>
            <a:pPr algn="ctr"/>
            <a:r>
              <a:rPr lang="en-US" dirty="0" smtClean="0"/>
              <a:t>Financial Accounting and Analysis Project </a:t>
            </a:r>
            <a:endParaRPr lang="en-US" dirty="0"/>
          </a:p>
        </p:txBody>
      </p:sp>
      <p:sp>
        <p:nvSpPr>
          <p:cNvPr id="5" name="Subtitle 4"/>
          <p:cNvSpPr>
            <a:spLocks noGrp="1"/>
          </p:cNvSpPr>
          <p:nvPr>
            <p:ph type="subTitle" idx="1"/>
          </p:nvPr>
        </p:nvSpPr>
        <p:spPr>
          <a:xfrm>
            <a:off x="1219200" y="5864008"/>
            <a:ext cx="6553200" cy="990600"/>
          </a:xfrm>
        </p:spPr>
        <p:txBody>
          <a:bodyPr>
            <a:normAutofit lnSpcReduction="10000"/>
          </a:bodyPr>
          <a:lstStyle/>
          <a:p>
            <a:pPr algn="ctr"/>
            <a:r>
              <a:rPr lang="en-US" b="1" dirty="0" smtClean="0">
                <a:solidFill>
                  <a:srgbClr val="000000"/>
                </a:solidFill>
              </a:rPr>
              <a:t>Ratio analysis based on beverages industry</a:t>
            </a:r>
          </a:p>
          <a:p>
            <a:pPr algn="ctr"/>
            <a:endParaRPr lang="en-US" b="1" dirty="0" smtClean="0">
              <a:solidFill>
                <a:srgbClr val="000000"/>
              </a:solidFill>
            </a:endParaRPr>
          </a:p>
          <a:p>
            <a:pPr algn="ctr"/>
            <a:r>
              <a:rPr lang="en-US" sz="2800" b="1" dirty="0" smtClean="0">
                <a:solidFill>
                  <a:srgbClr val="000000"/>
                </a:solidFill>
              </a:rPr>
              <a:t>COCA-COLA  AND  PEPSI</a:t>
            </a:r>
          </a:p>
          <a:p>
            <a:endParaRPr lang="en-US" sz="2800" b="1" dirty="0">
              <a:latin typeface="+mj-lt"/>
            </a:endParaRPr>
          </a:p>
        </p:txBody>
      </p:sp>
      <p:pic>
        <p:nvPicPr>
          <p:cNvPr id="2050" name="Picture 2" descr="C:\Users\DELL\Desktop\finance.jpg"/>
          <p:cNvPicPr>
            <a:picLocks noChangeAspect="1" noChangeArrowheads="1"/>
          </p:cNvPicPr>
          <p:nvPr/>
        </p:nvPicPr>
        <p:blipFill>
          <a:blip r:embed="rId2"/>
          <a:srcRect/>
          <a:stretch>
            <a:fillRect/>
          </a:stretch>
        </p:blipFill>
        <p:spPr bwMode="auto">
          <a:xfrm>
            <a:off x="381000" y="457200"/>
            <a:ext cx="8305800" cy="33528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83880" cy="1051560"/>
          </a:xfrm>
        </p:spPr>
        <p:txBody>
          <a:bodyPr/>
          <a:lstStyle/>
          <a:p>
            <a:r>
              <a:rPr lang="en-US" dirty="0" smtClean="0"/>
              <a:t>Quick Ratio:</a:t>
            </a:r>
            <a:endParaRPr lang="en-US" dirty="0"/>
          </a:p>
        </p:txBody>
      </p:sp>
      <p:graphicFrame>
        <p:nvGraphicFramePr>
          <p:cNvPr id="4" name="Content Placeholder 3"/>
          <p:cNvGraphicFramePr>
            <a:graphicFrameLocks noGrp="1"/>
          </p:cNvGraphicFramePr>
          <p:nvPr>
            <p:ph idx="1"/>
          </p:nvPr>
        </p:nvGraphicFramePr>
        <p:xfrm>
          <a:off x="381000" y="2286000"/>
          <a:ext cx="8382000" cy="3657600"/>
        </p:xfrm>
        <a:graphic>
          <a:graphicData uri="http://schemas.openxmlformats.org/drawingml/2006/table">
            <a:tbl>
              <a:tblPr firstRow="1" bandRow="1">
                <a:tableStyleId>{5C22544A-7EE6-4342-B048-85BDC9FD1C3A}</a:tableStyleId>
              </a:tblPr>
              <a:tblGrid>
                <a:gridCol w="2794000"/>
                <a:gridCol w="2794000"/>
                <a:gridCol w="2794000"/>
              </a:tblGrid>
              <a:tr h="609600">
                <a:tc>
                  <a:txBody>
                    <a:bodyPr/>
                    <a:lstStyle/>
                    <a:p>
                      <a:pPr algn="ctr"/>
                      <a:r>
                        <a:rPr lang="en-US" dirty="0" smtClean="0"/>
                        <a:t>Year</a:t>
                      </a:r>
                      <a:endParaRPr lang="en-US" dirty="0"/>
                    </a:p>
                  </a:txBody>
                  <a:tcPr/>
                </a:tc>
                <a:tc>
                  <a:txBody>
                    <a:bodyPr/>
                    <a:lstStyle/>
                    <a:p>
                      <a:pPr algn="ctr"/>
                      <a:r>
                        <a:rPr lang="en-US" dirty="0" smtClean="0"/>
                        <a:t>PepsiCo</a:t>
                      </a:r>
                      <a:endParaRPr lang="en-US" dirty="0"/>
                    </a:p>
                  </a:txBody>
                  <a:tcPr/>
                </a:tc>
                <a:tc>
                  <a:txBody>
                    <a:bodyPr/>
                    <a:lstStyle/>
                    <a:p>
                      <a:pPr algn="ctr"/>
                      <a:r>
                        <a:rPr lang="en-US" dirty="0" smtClean="0"/>
                        <a:t>Coca Cola</a:t>
                      </a:r>
                      <a:endParaRPr lang="en-US" dirty="0"/>
                    </a:p>
                  </a:txBody>
                  <a:tcPr/>
                </a:tc>
              </a:tr>
              <a:tr h="609600">
                <a:tc>
                  <a:txBody>
                    <a:bodyPr/>
                    <a:lstStyle/>
                    <a:p>
                      <a:pPr algn="ctr"/>
                      <a:r>
                        <a:rPr lang="en-US" sz="2000" dirty="0" smtClean="0"/>
                        <a:t>2010-11</a:t>
                      </a:r>
                      <a:endParaRPr lang="en-US" sz="2000" dirty="0"/>
                    </a:p>
                  </a:txBody>
                  <a:tcPr/>
                </a:tc>
                <a:tc>
                  <a:txBody>
                    <a:bodyPr/>
                    <a:lstStyle/>
                    <a:p>
                      <a:pPr algn="ctr"/>
                      <a:r>
                        <a:rPr lang="en-US" dirty="0" smtClean="0"/>
                        <a:t>0.80</a:t>
                      </a:r>
                      <a:endParaRPr lang="en-US" dirty="0"/>
                    </a:p>
                  </a:txBody>
                  <a:tcPr/>
                </a:tc>
                <a:tc>
                  <a:txBody>
                    <a:bodyPr/>
                    <a:lstStyle/>
                    <a:p>
                      <a:pPr algn="ctr"/>
                      <a:r>
                        <a:rPr lang="en-US" dirty="0" smtClean="0"/>
                        <a:t>0.85</a:t>
                      </a:r>
                      <a:endParaRPr lang="en-US" dirty="0"/>
                    </a:p>
                  </a:txBody>
                  <a:tcPr/>
                </a:tc>
              </a:tr>
              <a:tr h="609600">
                <a:tc>
                  <a:txBody>
                    <a:bodyPr/>
                    <a:lstStyle/>
                    <a:p>
                      <a:pPr algn="ctr"/>
                      <a:r>
                        <a:rPr lang="en-US" sz="2000" dirty="0" smtClean="0"/>
                        <a:t>2011-12</a:t>
                      </a:r>
                      <a:endParaRPr lang="en-US" sz="2000" dirty="0"/>
                    </a:p>
                  </a:txBody>
                  <a:tcPr/>
                </a:tc>
                <a:tc>
                  <a:txBody>
                    <a:bodyPr/>
                    <a:lstStyle/>
                    <a:p>
                      <a:pPr algn="ctr"/>
                      <a:r>
                        <a:rPr lang="en-US" dirty="0" smtClean="0"/>
                        <a:t>0.62</a:t>
                      </a:r>
                      <a:endParaRPr lang="en-US" dirty="0"/>
                    </a:p>
                  </a:txBody>
                  <a:tcPr/>
                </a:tc>
                <a:tc>
                  <a:txBody>
                    <a:bodyPr/>
                    <a:lstStyle/>
                    <a:p>
                      <a:pPr algn="ctr"/>
                      <a:r>
                        <a:rPr lang="en-US" dirty="0" smtClean="0"/>
                        <a:t>0.78</a:t>
                      </a:r>
                      <a:endParaRPr lang="en-US" dirty="0"/>
                    </a:p>
                  </a:txBody>
                  <a:tcPr/>
                </a:tc>
              </a:tr>
              <a:tr h="609600">
                <a:tc>
                  <a:txBody>
                    <a:bodyPr/>
                    <a:lstStyle/>
                    <a:p>
                      <a:pPr algn="ctr"/>
                      <a:r>
                        <a:rPr lang="en-US" sz="2000" dirty="0" smtClean="0"/>
                        <a:t>2012-13</a:t>
                      </a:r>
                      <a:endParaRPr lang="en-US" sz="2000" dirty="0"/>
                    </a:p>
                  </a:txBody>
                  <a:tcPr/>
                </a:tc>
                <a:tc>
                  <a:txBody>
                    <a:bodyPr/>
                    <a:lstStyle/>
                    <a:p>
                      <a:pPr algn="ctr"/>
                      <a:r>
                        <a:rPr lang="en-US" dirty="0" smtClean="0"/>
                        <a:t>0.80</a:t>
                      </a:r>
                      <a:endParaRPr lang="en-US" dirty="0"/>
                    </a:p>
                  </a:txBody>
                  <a:tcPr/>
                </a:tc>
                <a:tc>
                  <a:txBody>
                    <a:bodyPr/>
                    <a:lstStyle/>
                    <a:p>
                      <a:pPr algn="ctr"/>
                      <a:r>
                        <a:rPr lang="en-US" dirty="0" smtClean="0"/>
                        <a:t>0.77</a:t>
                      </a:r>
                      <a:endParaRPr lang="en-US" dirty="0"/>
                    </a:p>
                  </a:txBody>
                  <a:tcPr/>
                </a:tc>
              </a:tr>
              <a:tr h="609600">
                <a:tc>
                  <a:txBody>
                    <a:bodyPr/>
                    <a:lstStyle/>
                    <a:p>
                      <a:pPr algn="ctr"/>
                      <a:r>
                        <a:rPr lang="en-US" sz="2000" dirty="0" smtClean="0"/>
                        <a:t>2013-14</a:t>
                      </a:r>
                      <a:endParaRPr lang="en-US" sz="2000" dirty="0"/>
                    </a:p>
                  </a:txBody>
                  <a:tcPr/>
                </a:tc>
                <a:tc>
                  <a:txBody>
                    <a:bodyPr/>
                    <a:lstStyle/>
                    <a:p>
                      <a:pPr algn="ctr"/>
                      <a:r>
                        <a:rPr lang="en-US" dirty="0" smtClean="0"/>
                        <a:t>0.93</a:t>
                      </a:r>
                      <a:endParaRPr lang="en-US" dirty="0"/>
                    </a:p>
                  </a:txBody>
                  <a:tcPr/>
                </a:tc>
                <a:tc>
                  <a:txBody>
                    <a:bodyPr/>
                    <a:lstStyle/>
                    <a:p>
                      <a:pPr algn="ctr"/>
                      <a:r>
                        <a:rPr lang="en-US" dirty="0" smtClean="0"/>
                        <a:t>0.90</a:t>
                      </a:r>
                      <a:endParaRPr lang="en-US" dirty="0"/>
                    </a:p>
                  </a:txBody>
                  <a:tcPr/>
                </a:tc>
              </a:tr>
              <a:tr h="609600">
                <a:tc>
                  <a:txBody>
                    <a:bodyPr/>
                    <a:lstStyle/>
                    <a:p>
                      <a:pPr algn="ctr"/>
                      <a:r>
                        <a:rPr lang="en-US" sz="2000" dirty="0" smtClean="0"/>
                        <a:t>2014-15</a:t>
                      </a:r>
                      <a:endParaRPr lang="en-US" sz="2000" dirty="0"/>
                    </a:p>
                  </a:txBody>
                  <a:tcPr/>
                </a:tc>
                <a:tc>
                  <a:txBody>
                    <a:bodyPr/>
                    <a:lstStyle/>
                    <a:p>
                      <a:pPr algn="ctr"/>
                      <a:r>
                        <a:rPr lang="en-US" dirty="0" smtClean="0"/>
                        <a:t>0.85</a:t>
                      </a:r>
                      <a:endParaRPr lang="en-US" dirty="0"/>
                    </a:p>
                  </a:txBody>
                  <a:tcPr/>
                </a:tc>
                <a:tc>
                  <a:txBody>
                    <a:bodyPr/>
                    <a:lstStyle/>
                    <a:p>
                      <a:pPr algn="ctr"/>
                      <a:r>
                        <a:rPr lang="en-US" dirty="0" smtClean="0"/>
                        <a:t>0.81</a:t>
                      </a:r>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438400"/>
            <a:ext cx="7662864" cy="3598863"/>
          </a:xfrm>
        </p:spPr>
        <p:txBody>
          <a:bodyPr>
            <a:normAutofit fontScale="92500" lnSpcReduction="20000"/>
          </a:bodyPr>
          <a:lstStyle/>
          <a:p>
            <a:r>
              <a:rPr lang="en-IN" sz="2000" dirty="0" smtClean="0"/>
              <a:t>Ideally, quick ratio should be 1:1.</a:t>
            </a:r>
            <a:endParaRPr lang="en-US" sz="2000" dirty="0" smtClean="0"/>
          </a:p>
          <a:p>
            <a:r>
              <a:rPr lang="en-IN" sz="2000" dirty="0" smtClean="0"/>
              <a:t>If quick ratio is higher, company may keep too much cash on hand or have a problem collecting its accounts receivable. A quick ratio lower than 1:1 may indicate that the company relies too much on inventory or other assets to pay its short-term liabilities.</a:t>
            </a:r>
          </a:p>
          <a:p>
            <a:r>
              <a:rPr lang="en-IN" sz="2000" dirty="0" smtClean="0"/>
              <a:t>ability to use its quick assets to pay its current liabilities</a:t>
            </a:r>
            <a:r>
              <a:rPr lang="en-IN" dirty="0" smtClean="0"/>
              <a:t>.</a:t>
            </a:r>
          </a:p>
          <a:p>
            <a:r>
              <a:rPr lang="en-IN" b="1" dirty="0" smtClean="0"/>
              <a:t>Quick ratio of both the companies is less than 1. This implies that they do not have enough quick assets to pay of their liabilities. Both the companies are relying heavily on their inventory sale to pay the liabilities ( since current ratio is positive)</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lstStyle/>
          <a:p>
            <a:r>
              <a:rPr lang="en-US" dirty="0" smtClean="0"/>
              <a:t>SOLVENCY RATIO </a:t>
            </a:r>
            <a:endParaRPr lang="en-US" dirty="0"/>
          </a:p>
        </p:txBody>
      </p:sp>
      <p:sp>
        <p:nvSpPr>
          <p:cNvPr id="3" name="Content Placeholder 2"/>
          <p:cNvSpPr>
            <a:spLocks noGrp="1"/>
          </p:cNvSpPr>
          <p:nvPr>
            <p:ph idx="1"/>
          </p:nvPr>
        </p:nvSpPr>
        <p:spPr>
          <a:xfrm>
            <a:off x="533400" y="2438400"/>
            <a:ext cx="8183880" cy="3657600"/>
          </a:xfrm>
        </p:spPr>
        <p:txBody>
          <a:bodyPr>
            <a:normAutofit fontScale="47500" lnSpcReduction="20000"/>
          </a:bodyPr>
          <a:lstStyle/>
          <a:p>
            <a:r>
              <a:rPr lang="en-US" sz="3800" dirty="0" smtClean="0"/>
              <a:t>Debt- equity ratio=</a:t>
            </a:r>
          </a:p>
          <a:p>
            <a:pPr>
              <a:buNone/>
            </a:pPr>
            <a:r>
              <a:rPr lang="en-US" sz="3800" dirty="0" smtClean="0"/>
              <a:t>                                                                                  Debt </a:t>
            </a:r>
          </a:p>
          <a:p>
            <a:pPr>
              <a:buNone/>
            </a:pPr>
            <a:r>
              <a:rPr lang="en-US" sz="3800" dirty="0" smtClean="0"/>
              <a:t>                                       </a:t>
            </a:r>
          </a:p>
          <a:p>
            <a:pPr>
              <a:buNone/>
            </a:pPr>
            <a:r>
              <a:rPr lang="en-US" sz="3800" dirty="0" smtClean="0"/>
              <a:t>                                                                                 Equity </a:t>
            </a:r>
          </a:p>
          <a:p>
            <a:r>
              <a:rPr lang="en-US" sz="3800" dirty="0" smtClean="0"/>
              <a:t>Interest coverage ratio= </a:t>
            </a:r>
          </a:p>
          <a:p>
            <a:pPr marL="0" indent="0">
              <a:buNone/>
            </a:pPr>
            <a:r>
              <a:rPr lang="en-US" sz="3800" dirty="0" smtClean="0"/>
              <a:t>                                                </a:t>
            </a:r>
            <a:r>
              <a:rPr lang="en-US" sz="2400" dirty="0" smtClean="0"/>
              <a:t>                  </a:t>
            </a:r>
            <a:r>
              <a:rPr lang="en-US" sz="3800" dirty="0" smtClean="0"/>
              <a:t>                      EBIT								 				                                      </a:t>
            </a:r>
          </a:p>
          <a:p>
            <a:pPr marL="0" indent="0">
              <a:buNone/>
            </a:pPr>
            <a:r>
              <a:rPr lang="en-US" sz="3800" dirty="0" smtClean="0"/>
              <a:t>                                                                                 Interest</a:t>
            </a:r>
            <a:endParaRPr lang="en-US" sz="2400" dirty="0"/>
          </a:p>
        </p:txBody>
      </p:sp>
      <p:sp>
        <p:nvSpPr>
          <p:cNvPr id="4" name="Division 3"/>
          <p:cNvSpPr/>
          <p:nvPr/>
        </p:nvSpPr>
        <p:spPr>
          <a:xfrm>
            <a:off x="5410200" y="3276600"/>
            <a:ext cx="457200" cy="3810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ivision 4"/>
          <p:cNvSpPr/>
          <p:nvPr/>
        </p:nvSpPr>
        <p:spPr>
          <a:xfrm>
            <a:off x="5410200" y="5181600"/>
            <a:ext cx="457200" cy="3810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924800" cy="1066800"/>
          </a:xfrm>
        </p:spPr>
        <p:txBody>
          <a:bodyPr/>
          <a:lstStyle/>
          <a:p>
            <a:r>
              <a:rPr lang="en-US" dirty="0" smtClean="0"/>
              <a:t>Debt-Equity Ratio:</a:t>
            </a:r>
            <a:endParaRPr lang="en-US" dirty="0"/>
          </a:p>
        </p:txBody>
      </p:sp>
      <p:graphicFrame>
        <p:nvGraphicFramePr>
          <p:cNvPr id="4" name="Content Placeholder 3"/>
          <p:cNvGraphicFramePr>
            <a:graphicFrameLocks noGrp="1"/>
          </p:cNvGraphicFramePr>
          <p:nvPr>
            <p:ph idx="1"/>
          </p:nvPr>
        </p:nvGraphicFramePr>
        <p:xfrm>
          <a:off x="457200" y="2209800"/>
          <a:ext cx="8229600" cy="3733800"/>
        </p:xfrm>
        <a:graphic>
          <a:graphicData uri="http://schemas.openxmlformats.org/drawingml/2006/table">
            <a:tbl>
              <a:tblPr firstRow="1" bandRow="1">
                <a:tableStyleId>{5C22544A-7EE6-4342-B048-85BDC9FD1C3A}</a:tableStyleId>
              </a:tblPr>
              <a:tblGrid>
                <a:gridCol w="2743200"/>
                <a:gridCol w="2743200"/>
                <a:gridCol w="2743200"/>
              </a:tblGrid>
              <a:tr h="622300">
                <a:tc>
                  <a:txBody>
                    <a:bodyPr/>
                    <a:lstStyle/>
                    <a:p>
                      <a:pPr algn="ctr"/>
                      <a:r>
                        <a:rPr lang="en-US" dirty="0" smtClean="0"/>
                        <a:t>Year</a:t>
                      </a:r>
                      <a:endParaRPr lang="en-US" dirty="0"/>
                    </a:p>
                  </a:txBody>
                  <a:tcPr/>
                </a:tc>
                <a:tc>
                  <a:txBody>
                    <a:bodyPr/>
                    <a:lstStyle/>
                    <a:p>
                      <a:pPr algn="ctr"/>
                      <a:r>
                        <a:rPr lang="en-US" dirty="0" smtClean="0"/>
                        <a:t>Pepsi</a:t>
                      </a:r>
                      <a:endParaRPr lang="en-US" dirty="0"/>
                    </a:p>
                  </a:txBody>
                  <a:tcPr/>
                </a:tc>
                <a:tc>
                  <a:txBody>
                    <a:bodyPr/>
                    <a:lstStyle/>
                    <a:p>
                      <a:pPr algn="ctr"/>
                      <a:r>
                        <a:rPr lang="en-US" dirty="0" smtClean="0"/>
                        <a:t>Coca</a:t>
                      </a:r>
                      <a:r>
                        <a:rPr lang="en-US" baseline="0" dirty="0" smtClean="0"/>
                        <a:t> Cola</a:t>
                      </a:r>
                      <a:endParaRPr lang="en-US" dirty="0"/>
                    </a:p>
                  </a:txBody>
                  <a:tcPr/>
                </a:tc>
              </a:tr>
              <a:tr h="622300">
                <a:tc>
                  <a:txBody>
                    <a:bodyPr/>
                    <a:lstStyle/>
                    <a:p>
                      <a:pPr algn="ctr"/>
                      <a:r>
                        <a:rPr lang="en-US" sz="2000" dirty="0" smtClean="0"/>
                        <a:t>2010-11</a:t>
                      </a:r>
                      <a:endParaRPr lang="en-US" sz="2000" dirty="0"/>
                    </a:p>
                  </a:txBody>
                  <a:tcPr/>
                </a:tc>
                <a:tc>
                  <a:txBody>
                    <a:bodyPr/>
                    <a:lstStyle/>
                    <a:p>
                      <a:pPr algn="ctr"/>
                      <a:r>
                        <a:rPr lang="en-US" dirty="0" smtClean="0"/>
                        <a:t>0.95</a:t>
                      </a:r>
                      <a:endParaRPr lang="en-US" dirty="0"/>
                    </a:p>
                  </a:txBody>
                  <a:tcPr/>
                </a:tc>
                <a:tc>
                  <a:txBody>
                    <a:bodyPr/>
                    <a:lstStyle/>
                    <a:p>
                      <a:pPr algn="ctr"/>
                      <a:r>
                        <a:rPr lang="en-US" dirty="0" smtClean="0"/>
                        <a:t>0.45</a:t>
                      </a:r>
                      <a:endParaRPr lang="en-US" dirty="0"/>
                    </a:p>
                  </a:txBody>
                  <a:tcPr/>
                </a:tc>
              </a:tr>
              <a:tr h="622300">
                <a:tc>
                  <a:txBody>
                    <a:bodyPr/>
                    <a:lstStyle/>
                    <a:p>
                      <a:pPr algn="ctr"/>
                      <a:r>
                        <a:rPr lang="en-US" sz="2000" dirty="0" smtClean="0"/>
                        <a:t>2011-12</a:t>
                      </a:r>
                      <a:endParaRPr lang="en-US" sz="2000" dirty="0"/>
                    </a:p>
                  </a:txBody>
                  <a:tcPr/>
                </a:tc>
                <a:tc>
                  <a:txBody>
                    <a:bodyPr/>
                    <a:lstStyle/>
                    <a:p>
                      <a:pPr algn="ctr"/>
                      <a:r>
                        <a:rPr lang="en-US" dirty="0" smtClean="0"/>
                        <a:t>1.00</a:t>
                      </a:r>
                      <a:endParaRPr lang="en-US" dirty="0"/>
                    </a:p>
                  </a:txBody>
                  <a:tcPr/>
                </a:tc>
                <a:tc>
                  <a:txBody>
                    <a:bodyPr/>
                    <a:lstStyle/>
                    <a:p>
                      <a:pPr algn="ctr"/>
                      <a:r>
                        <a:rPr lang="en-US" dirty="0" smtClean="0"/>
                        <a:t>0.43</a:t>
                      </a:r>
                      <a:endParaRPr lang="en-US" dirty="0"/>
                    </a:p>
                  </a:txBody>
                  <a:tcPr/>
                </a:tc>
              </a:tr>
              <a:tr h="622300">
                <a:tc>
                  <a:txBody>
                    <a:bodyPr/>
                    <a:lstStyle/>
                    <a:p>
                      <a:pPr algn="ctr"/>
                      <a:r>
                        <a:rPr lang="en-US" sz="2000" dirty="0" smtClean="0"/>
                        <a:t>2012-13</a:t>
                      </a:r>
                      <a:endParaRPr lang="en-US" sz="2000" dirty="0"/>
                    </a:p>
                  </a:txBody>
                  <a:tcPr/>
                </a:tc>
                <a:tc>
                  <a:txBody>
                    <a:bodyPr/>
                    <a:lstStyle/>
                    <a:p>
                      <a:pPr algn="ctr"/>
                      <a:r>
                        <a:rPr lang="en-US" dirty="0" smtClean="0"/>
                        <a:t>1.06</a:t>
                      </a:r>
                      <a:endParaRPr lang="en-US" dirty="0"/>
                    </a:p>
                  </a:txBody>
                  <a:tcPr/>
                </a:tc>
                <a:tc>
                  <a:txBody>
                    <a:bodyPr/>
                    <a:lstStyle/>
                    <a:p>
                      <a:pPr algn="ctr"/>
                      <a:r>
                        <a:rPr lang="en-US" dirty="0" smtClean="0"/>
                        <a:t>0.45</a:t>
                      </a:r>
                      <a:endParaRPr lang="en-US" dirty="0"/>
                    </a:p>
                  </a:txBody>
                  <a:tcPr/>
                </a:tc>
              </a:tr>
              <a:tr h="622300">
                <a:tc>
                  <a:txBody>
                    <a:bodyPr/>
                    <a:lstStyle/>
                    <a:p>
                      <a:pPr algn="ctr"/>
                      <a:r>
                        <a:rPr lang="en-US" sz="2000" dirty="0" smtClean="0"/>
                        <a:t>2013-14</a:t>
                      </a:r>
                      <a:endParaRPr lang="en-US" sz="2000" dirty="0"/>
                    </a:p>
                  </a:txBody>
                  <a:tcPr/>
                </a:tc>
                <a:tc>
                  <a:txBody>
                    <a:bodyPr/>
                    <a:lstStyle/>
                    <a:p>
                      <a:pPr algn="ctr"/>
                      <a:r>
                        <a:rPr lang="en-US" dirty="0" smtClean="0"/>
                        <a:t>1.00</a:t>
                      </a:r>
                      <a:endParaRPr lang="en-US" dirty="0"/>
                    </a:p>
                  </a:txBody>
                  <a:tcPr/>
                </a:tc>
                <a:tc>
                  <a:txBody>
                    <a:bodyPr/>
                    <a:lstStyle/>
                    <a:p>
                      <a:pPr algn="ctr"/>
                      <a:r>
                        <a:rPr lang="en-US" dirty="0" smtClean="0"/>
                        <a:t>0.58</a:t>
                      </a:r>
                      <a:endParaRPr lang="en-US" dirty="0"/>
                    </a:p>
                  </a:txBody>
                  <a:tcPr/>
                </a:tc>
              </a:tr>
              <a:tr h="622300">
                <a:tc>
                  <a:txBody>
                    <a:bodyPr/>
                    <a:lstStyle/>
                    <a:p>
                      <a:pPr algn="ctr"/>
                      <a:r>
                        <a:rPr lang="en-US" sz="2000" dirty="0" smtClean="0"/>
                        <a:t>2014-15</a:t>
                      </a:r>
                      <a:endParaRPr lang="en-US" sz="2000" dirty="0"/>
                    </a:p>
                  </a:txBody>
                  <a:tcPr/>
                </a:tc>
                <a:tc>
                  <a:txBody>
                    <a:bodyPr/>
                    <a:lstStyle/>
                    <a:p>
                      <a:pPr algn="ctr"/>
                      <a:r>
                        <a:rPr lang="en-US" dirty="0" smtClean="0"/>
                        <a:t>1.37</a:t>
                      </a:r>
                      <a:endParaRPr lang="en-US" dirty="0"/>
                    </a:p>
                  </a:txBody>
                  <a:tcPr/>
                </a:tc>
                <a:tc>
                  <a:txBody>
                    <a:bodyPr/>
                    <a:lstStyle/>
                    <a:p>
                      <a:pPr algn="ctr"/>
                      <a:r>
                        <a:rPr lang="en-US" dirty="0" smtClean="0"/>
                        <a:t>0.63</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362200"/>
            <a:ext cx="7662864" cy="3675063"/>
          </a:xfrm>
        </p:spPr>
        <p:txBody>
          <a:bodyPr>
            <a:normAutofit lnSpcReduction="10000"/>
          </a:bodyPr>
          <a:lstStyle/>
          <a:p>
            <a:r>
              <a:rPr lang="en-IN" sz="1800" dirty="0" smtClean="0"/>
              <a:t>Debt –equity ratio should be 1:1.</a:t>
            </a:r>
            <a:endParaRPr lang="en-US" sz="1800" dirty="0" smtClean="0"/>
          </a:p>
          <a:p>
            <a:r>
              <a:rPr lang="en-IN" sz="2000" dirty="0" smtClean="0"/>
              <a:t>A lower debt to equity ratio usually implies a more financially stable business. Companies with a higher debt to equity ratio are considered more risky to creditors and investors than companies with a lower ratio</a:t>
            </a:r>
          </a:p>
          <a:p>
            <a:r>
              <a:rPr lang="en-IN" sz="2000" b="1" dirty="0" smtClean="0"/>
              <a:t>Coke cola has maintained a healthy debt- equity ratio. The money generated for investors ( share capital) is more than enough to pay off their debts. Till 2013, Pepsi was just managing to pay of their debts through equity however in 2014, their debts are higher than share capital. They must have used their current assets to pay of their debts</a:t>
            </a:r>
          </a:p>
          <a:p>
            <a:endParaRPr lang="en-US" sz="2000" dirty="0" smtClean="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924800" cy="1066800"/>
          </a:xfrm>
        </p:spPr>
        <p:txBody>
          <a:bodyPr/>
          <a:lstStyle/>
          <a:p>
            <a:r>
              <a:rPr lang="en-US" dirty="0" smtClean="0"/>
              <a:t>Interest Coverage Ratio:</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056544503"/>
              </p:ext>
            </p:extLst>
          </p:nvPr>
        </p:nvGraphicFramePr>
        <p:xfrm>
          <a:off x="457200" y="2209800"/>
          <a:ext cx="8229600" cy="3733800"/>
        </p:xfrm>
        <a:graphic>
          <a:graphicData uri="http://schemas.openxmlformats.org/drawingml/2006/table">
            <a:tbl>
              <a:tblPr firstRow="1" bandRow="1">
                <a:tableStyleId>{5C22544A-7EE6-4342-B048-85BDC9FD1C3A}</a:tableStyleId>
              </a:tblPr>
              <a:tblGrid>
                <a:gridCol w="2743200"/>
                <a:gridCol w="2743200"/>
                <a:gridCol w="2743200"/>
              </a:tblGrid>
              <a:tr h="622300">
                <a:tc>
                  <a:txBody>
                    <a:bodyPr/>
                    <a:lstStyle/>
                    <a:p>
                      <a:pPr algn="ctr"/>
                      <a:r>
                        <a:rPr lang="en-US" dirty="0" smtClean="0"/>
                        <a:t>Year</a:t>
                      </a:r>
                      <a:endParaRPr lang="en-US" dirty="0"/>
                    </a:p>
                  </a:txBody>
                  <a:tcPr/>
                </a:tc>
                <a:tc>
                  <a:txBody>
                    <a:bodyPr/>
                    <a:lstStyle/>
                    <a:p>
                      <a:pPr algn="ctr"/>
                      <a:r>
                        <a:rPr lang="en-US" dirty="0" smtClean="0"/>
                        <a:t>Pepsi</a:t>
                      </a:r>
                      <a:endParaRPr lang="en-US" dirty="0"/>
                    </a:p>
                  </a:txBody>
                  <a:tcPr/>
                </a:tc>
                <a:tc>
                  <a:txBody>
                    <a:bodyPr/>
                    <a:lstStyle/>
                    <a:p>
                      <a:pPr algn="ctr"/>
                      <a:r>
                        <a:rPr lang="en-US" dirty="0" smtClean="0"/>
                        <a:t>Coca</a:t>
                      </a:r>
                      <a:r>
                        <a:rPr lang="en-US" baseline="0" dirty="0" smtClean="0"/>
                        <a:t> Cola</a:t>
                      </a:r>
                      <a:endParaRPr lang="en-US" dirty="0"/>
                    </a:p>
                  </a:txBody>
                  <a:tcPr/>
                </a:tc>
              </a:tr>
              <a:tr h="622300">
                <a:tc>
                  <a:txBody>
                    <a:bodyPr/>
                    <a:lstStyle/>
                    <a:p>
                      <a:pPr algn="ctr"/>
                      <a:r>
                        <a:rPr lang="en-US" sz="2000" dirty="0" smtClean="0"/>
                        <a:t>2010-11</a:t>
                      </a:r>
                      <a:endParaRPr lang="en-US" sz="2000" dirty="0"/>
                    </a:p>
                  </a:txBody>
                  <a:tcPr/>
                </a:tc>
                <a:tc>
                  <a:txBody>
                    <a:bodyPr/>
                    <a:lstStyle/>
                    <a:p>
                      <a:pPr algn="ctr"/>
                      <a:r>
                        <a:rPr lang="en-US" dirty="0" smtClean="0"/>
                        <a:t>10.12</a:t>
                      </a:r>
                      <a:endParaRPr lang="en-US" dirty="0"/>
                    </a:p>
                  </a:txBody>
                  <a:tcPr/>
                </a:tc>
                <a:tc>
                  <a:txBody>
                    <a:bodyPr/>
                    <a:lstStyle/>
                    <a:p>
                      <a:pPr algn="ctr"/>
                      <a:r>
                        <a:rPr lang="en-US" dirty="0" smtClean="0"/>
                        <a:t>20.43</a:t>
                      </a:r>
                      <a:endParaRPr lang="en-US" dirty="0"/>
                    </a:p>
                  </a:txBody>
                  <a:tcPr/>
                </a:tc>
              </a:tr>
              <a:tr h="622300">
                <a:tc>
                  <a:txBody>
                    <a:bodyPr/>
                    <a:lstStyle/>
                    <a:p>
                      <a:pPr algn="ctr"/>
                      <a:r>
                        <a:rPr lang="en-US" sz="2000" dirty="0" smtClean="0"/>
                        <a:t>2011-12</a:t>
                      </a:r>
                      <a:endParaRPr lang="en-US" sz="2000" dirty="0"/>
                    </a:p>
                  </a:txBody>
                  <a:tcPr/>
                </a:tc>
                <a:tc>
                  <a:txBody>
                    <a:bodyPr/>
                    <a:lstStyle/>
                    <a:p>
                      <a:pPr algn="ctr"/>
                      <a:r>
                        <a:rPr lang="en-US" dirty="0" smtClean="0"/>
                        <a:t>11.32</a:t>
                      </a:r>
                      <a:endParaRPr lang="en-US" dirty="0"/>
                    </a:p>
                  </a:txBody>
                  <a:tcPr/>
                </a:tc>
                <a:tc>
                  <a:txBody>
                    <a:bodyPr/>
                    <a:lstStyle/>
                    <a:p>
                      <a:pPr algn="ctr"/>
                      <a:r>
                        <a:rPr lang="en-US" dirty="0" smtClean="0"/>
                        <a:t>28.43</a:t>
                      </a:r>
                      <a:endParaRPr lang="en-US" dirty="0"/>
                    </a:p>
                  </a:txBody>
                  <a:tcPr/>
                </a:tc>
              </a:tr>
              <a:tr h="622300">
                <a:tc>
                  <a:txBody>
                    <a:bodyPr/>
                    <a:lstStyle/>
                    <a:p>
                      <a:pPr algn="ctr"/>
                      <a:r>
                        <a:rPr lang="en-US" sz="2000" dirty="0" smtClean="0"/>
                        <a:t>2012-13</a:t>
                      </a:r>
                      <a:endParaRPr lang="en-US" sz="2000" dirty="0"/>
                    </a:p>
                  </a:txBody>
                  <a:tcPr/>
                </a:tc>
                <a:tc>
                  <a:txBody>
                    <a:bodyPr/>
                    <a:lstStyle/>
                    <a:p>
                      <a:pPr algn="ctr"/>
                      <a:r>
                        <a:rPr lang="en-US" dirty="0" smtClean="0"/>
                        <a:t>10.24</a:t>
                      </a:r>
                      <a:endParaRPr lang="en-US" dirty="0"/>
                    </a:p>
                  </a:txBody>
                  <a:tcPr/>
                </a:tc>
                <a:tc>
                  <a:txBody>
                    <a:bodyPr/>
                    <a:lstStyle/>
                    <a:p>
                      <a:pPr algn="ctr"/>
                      <a:r>
                        <a:rPr lang="en-US" dirty="0" smtClean="0"/>
                        <a:t>30.75</a:t>
                      </a:r>
                      <a:endParaRPr lang="en-US" dirty="0"/>
                    </a:p>
                  </a:txBody>
                  <a:tcPr/>
                </a:tc>
              </a:tr>
              <a:tr h="622300">
                <a:tc>
                  <a:txBody>
                    <a:bodyPr/>
                    <a:lstStyle/>
                    <a:p>
                      <a:pPr algn="ctr"/>
                      <a:r>
                        <a:rPr lang="en-US" sz="2000" dirty="0" smtClean="0"/>
                        <a:t>2013-14</a:t>
                      </a:r>
                      <a:endParaRPr lang="en-US" sz="2000" dirty="0"/>
                    </a:p>
                  </a:txBody>
                  <a:tcPr/>
                </a:tc>
                <a:tc>
                  <a:txBody>
                    <a:bodyPr/>
                    <a:lstStyle/>
                    <a:p>
                      <a:pPr algn="ctr"/>
                      <a:r>
                        <a:rPr lang="en-US" dirty="0" smtClean="0"/>
                        <a:t>10.76</a:t>
                      </a:r>
                      <a:endParaRPr lang="en-US" dirty="0"/>
                    </a:p>
                  </a:txBody>
                  <a:tcPr/>
                </a:tc>
                <a:tc>
                  <a:txBody>
                    <a:bodyPr/>
                    <a:lstStyle/>
                    <a:p>
                      <a:pPr algn="ctr"/>
                      <a:r>
                        <a:rPr lang="en-US" dirty="0" smtClean="0"/>
                        <a:t>25.79</a:t>
                      </a:r>
                      <a:endParaRPr lang="en-US" dirty="0"/>
                    </a:p>
                  </a:txBody>
                  <a:tcPr/>
                </a:tc>
              </a:tr>
              <a:tr h="622300">
                <a:tc>
                  <a:txBody>
                    <a:bodyPr/>
                    <a:lstStyle/>
                    <a:p>
                      <a:pPr algn="ctr"/>
                      <a:r>
                        <a:rPr lang="en-US" sz="2000" dirty="0" smtClean="0"/>
                        <a:t>2014-15</a:t>
                      </a:r>
                      <a:endParaRPr lang="en-US" sz="2000" dirty="0"/>
                    </a:p>
                  </a:txBody>
                  <a:tcPr/>
                </a:tc>
                <a:tc>
                  <a:txBody>
                    <a:bodyPr/>
                    <a:lstStyle/>
                    <a:p>
                      <a:pPr algn="ctr"/>
                      <a:r>
                        <a:rPr lang="en-US" dirty="0" smtClean="0"/>
                        <a:t>10.63</a:t>
                      </a:r>
                      <a:endParaRPr lang="en-US" dirty="0"/>
                    </a:p>
                  </a:txBody>
                  <a:tcPr/>
                </a:tc>
                <a:tc>
                  <a:txBody>
                    <a:bodyPr/>
                    <a:lstStyle/>
                    <a:p>
                      <a:pPr algn="ctr"/>
                      <a:r>
                        <a:rPr lang="en-US" dirty="0" smtClean="0"/>
                        <a:t>20.31</a:t>
                      </a:r>
                      <a:endParaRPr lang="en-US" dirty="0"/>
                    </a:p>
                  </a:txBody>
                  <a:tcPr/>
                </a:tc>
              </a:tr>
            </a:tbl>
          </a:graphicData>
        </a:graphic>
      </p:graphicFrame>
    </p:spTree>
    <p:extLst>
      <p:ext uri="{BB962C8B-B14F-4D97-AF65-F5344CB8AC3E}">
        <p14:creationId xmlns="" xmlns:p14="http://schemas.microsoft.com/office/powerpoint/2010/main" val="312439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362200"/>
            <a:ext cx="7662864" cy="3675063"/>
          </a:xfrm>
        </p:spPr>
        <p:txBody>
          <a:bodyPr>
            <a:normAutofit lnSpcReduction="10000"/>
          </a:bodyPr>
          <a:lstStyle/>
          <a:p>
            <a:r>
              <a:rPr lang="en-IN" sz="2000" dirty="0" smtClean="0"/>
              <a:t>It measures a company’s ability to make interest payments on its debt in a timely manner. </a:t>
            </a:r>
          </a:p>
          <a:p>
            <a:r>
              <a:rPr lang="en-IN" sz="2000" dirty="0" smtClean="0"/>
              <a:t>It calculates the firm’s ability to afford the interest on the debt. If the computation is less than 1, it means the company isn’t making enough money to pay its interest payments or a company can’t even pay the interest on its debt. This type of company is beyond risky and probably would never get bank financing.</a:t>
            </a:r>
          </a:p>
          <a:p>
            <a:r>
              <a:rPr lang="en-US" sz="2000" b="1" dirty="0" smtClean="0"/>
              <a:t>Pepsi is paying less interest in comparison to coke. Coke has been trying to reduce their debts as it is reflected on the fluctuating interest ratio. Pepsi has been paying the same amount of interest on consistent basis</a:t>
            </a:r>
          </a:p>
          <a:p>
            <a:pPr>
              <a:buNone/>
            </a:pP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lstStyle/>
          <a:p>
            <a:r>
              <a:rPr lang="en-US" dirty="0" smtClean="0"/>
              <a:t>PROFITABILTY RATIO</a:t>
            </a:r>
            <a:endParaRPr lang="en-US" dirty="0"/>
          </a:p>
        </p:txBody>
      </p:sp>
      <p:sp>
        <p:nvSpPr>
          <p:cNvPr id="3" name="Content Placeholder 2"/>
          <p:cNvSpPr>
            <a:spLocks noGrp="1"/>
          </p:cNvSpPr>
          <p:nvPr>
            <p:ph idx="1"/>
          </p:nvPr>
        </p:nvSpPr>
        <p:spPr>
          <a:xfrm>
            <a:off x="457200" y="2209800"/>
            <a:ext cx="8183880" cy="4495800"/>
          </a:xfrm>
        </p:spPr>
        <p:txBody>
          <a:bodyPr>
            <a:normAutofit lnSpcReduction="10000"/>
          </a:bodyPr>
          <a:lstStyle/>
          <a:p>
            <a:r>
              <a:rPr lang="en-US" dirty="0" smtClean="0"/>
              <a:t>INVESTMENT-</a:t>
            </a:r>
          </a:p>
          <a:p>
            <a:pPr marL="265176" lvl="3" indent="-265176">
              <a:spcBef>
                <a:spcPts val="250"/>
              </a:spcBef>
              <a:buClr>
                <a:schemeClr val="accent1"/>
              </a:buClr>
              <a:buSzPct val="80000"/>
              <a:buNone/>
            </a:pPr>
            <a:r>
              <a:rPr lang="en-US" dirty="0" smtClean="0"/>
              <a:t>             Return on capital employed=    </a:t>
            </a:r>
            <a:r>
              <a:rPr lang="en-US" sz="2100" dirty="0" smtClean="0"/>
              <a:t>EBIT     </a:t>
            </a:r>
            <a:r>
              <a:rPr lang="en-US" sz="2100" dirty="0"/>
              <a:t>  </a:t>
            </a:r>
            <a:r>
              <a:rPr lang="en-US" sz="2100" dirty="0" smtClean="0"/>
              <a:t>     capital </a:t>
            </a:r>
            <a:r>
              <a:rPr lang="en-US" sz="2100" dirty="0"/>
              <a:t>employed </a:t>
            </a:r>
            <a:endParaRPr lang="en-US" dirty="0"/>
          </a:p>
          <a:p>
            <a:pPr marL="265176" lvl="3" indent="-265176">
              <a:spcBef>
                <a:spcPts val="250"/>
              </a:spcBef>
              <a:buClr>
                <a:schemeClr val="accent1"/>
              </a:buClr>
              <a:buSzPct val="80000"/>
              <a:buNone/>
            </a:pPr>
            <a:endParaRPr lang="en-US" dirty="0" smtClean="0"/>
          </a:p>
          <a:p>
            <a:pPr marL="265176" lvl="3" indent="-265176">
              <a:spcBef>
                <a:spcPts val="250"/>
              </a:spcBef>
              <a:buClr>
                <a:schemeClr val="accent1"/>
              </a:buClr>
              <a:buSzPct val="80000"/>
              <a:buNone/>
            </a:pPr>
            <a:r>
              <a:rPr lang="en-US" dirty="0" smtClean="0"/>
              <a:t>             Return on Asset  = PAT               Assets</a:t>
            </a:r>
            <a:endParaRPr lang="en-US" dirty="0"/>
          </a:p>
          <a:p>
            <a:pPr marL="265176" lvl="3" indent="-265176">
              <a:spcBef>
                <a:spcPts val="250"/>
              </a:spcBef>
              <a:buClr>
                <a:schemeClr val="accent1"/>
              </a:buClr>
              <a:buSzPct val="80000"/>
              <a:buNone/>
            </a:pPr>
            <a:r>
              <a:rPr lang="en-US" dirty="0" smtClean="0"/>
              <a:t>                                                 </a:t>
            </a:r>
            <a:br>
              <a:rPr lang="en-US" dirty="0" smtClean="0"/>
            </a:br>
            <a:r>
              <a:rPr lang="en-US" dirty="0" smtClean="0"/>
              <a:t>        Return on Equity = PAT                Equity     </a:t>
            </a:r>
            <a:br>
              <a:rPr lang="en-US" dirty="0" smtClean="0"/>
            </a:br>
            <a:endParaRPr lang="en-US" dirty="0" smtClean="0"/>
          </a:p>
          <a:p>
            <a:r>
              <a:rPr lang="en-US" dirty="0" smtClean="0"/>
              <a:t>MARGIN-</a:t>
            </a:r>
          </a:p>
          <a:p>
            <a:pPr>
              <a:buNone/>
            </a:pPr>
            <a:r>
              <a:rPr lang="en-US" dirty="0" smtClean="0"/>
              <a:t>            </a:t>
            </a:r>
            <a:r>
              <a:rPr lang="en-US" sz="2000" dirty="0" smtClean="0"/>
              <a:t>Gross profit ratio=(Gross profit         net sales)*100</a:t>
            </a:r>
          </a:p>
          <a:p>
            <a:pPr>
              <a:buNone/>
            </a:pPr>
            <a:r>
              <a:rPr lang="en-US" sz="2000" dirty="0" smtClean="0"/>
              <a:t>             Net profit ratio  =(PAT      net sales )*100</a:t>
            </a:r>
          </a:p>
          <a:p>
            <a:pPr>
              <a:buNone/>
            </a:pPr>
            <a:r>
              <a:rPr lang="en-US" sz="2000" dirty="0" smtClean="0"/>
              <a:t>             Operating exp ratio =(Operating exp       net sales)*100</a:t>
            </a:r>
          </a:p>
        </p:txBody>
      </p:sp>
      <p:sp>
        <p:nvSpPr>
          <p:cNvPr id="4" name="Division 3"/>
          <p:cNvSpPr/>
          <p:nvPr/>
        </p:nvSpPr>
        <p:spPr>
          <a:xfrm>
            <a:off x="5257800" y="2590800"/>
            <a:ext cx="457200" cy="3810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ivision 4"/>
          <p:cNvSpPr/>
          <p:nvPr/>
        </p:nvSpPr>
        <p:spPr>
          <a:xfrm>
            <a:off x="4953000" y="5029200"/>
            <a:ext cx="304800" cy="3048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Division 5"/>
          <p:cNvSpPr/>
          <p:nvPr/>
        </p:nvSpPr>
        <p:spPr>
          <a:xfrm>
            <a:off x="3886200" y="5638800"/>
            <a:ext cx="304800" cy="3048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ivision 6"/>
          <p:cNvSpPr/>
          <p:nvPr/>
        </p:nvSpPr>
        <p:spPr>
          <a:xfrm>
            <a:off x="5334000" y="6172200"/>
            <a:ext cx="304800" cy="3048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ivision 7"/>
          <p:cNvSpPr/>
          <p:nvPr/>
        </p:nvSpPr>
        <p:spPr>
          <a:xfrm>
            <a:off x="3810000" y="3124200"/>
            <a:ext cx="457200" cy="3810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ivision 8"/>
          <p:cNvSpPr/>
          <p:nvPr/>
        </p:nvSpPr>
        <p:spPr>
          <a:xfrm>
            <a:off x="3810000" y="3733800"/>
            <a:ext cx="457200" cy="3810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838200"/>
          </a:xfrm>
        </p:spPr>
        <p:txBody>
          <a:bodyPr>
            <a:normAutofit/>
          </a:bodyPr>
          <a:lstStyle/>
          <a:p>
            <a:r>
              <a:rPr lang="en-US" dirty="0" smtClean="0">
                <a:effectLst>
                  <a:outerShdw blurRad="38100" dist="38100" dir="2700000" algn="tl">
                    <a:srgbClr val="000000">
                      <a:alpha val="43137"/>
                    </a:srgbClr>
                  </a:outerShdw>
                </a:effectLst>
              </a:rPr>
              <a:t>Return On Capital employed:</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2249488"/>
          <a:ext cx="8305800" cy="3617910"/>
        </p:xfrm>
        <a:graphic>
          <a:graphicData uri="http://schemas.openxmlformats.org/drawingml/2006/table">
            <a:tbl>
              <a:tblPr firstRow="1" bandRow="1">
                <a:tableStyleId>{5C22544A-7EE6-4342-B048-85BDC9FD1C3A}</a:tableStyleId>
              </a:tblPr>
              <a:tblGrid>
                <a:gridCol w="2768600"/>
                <a:gridCol w="2768600"/>
                <a:gridCol w="2768600"/>
              </a:tblGrid>
              <a:tr h="602985">
                <a:tc>
                  <a:txBody>
                    <a:bodyPr/>
                    <a:lstStyle/>
                    <a:p>
                      <a:pPr algn="ctr"/>
                      <a:r>
                        <a:rPr lang="en-US" dirty="0" smtClean="0">
                          <a:solidFill>
                            <a:schemeClr val="bg1"/>
                          </a:solidFill>
                          <a:effectLst>
                            <a:outerShdw blurRad="38100" dist="38100" dir="2700000" algn="tl">
                              <a:srgbClr val="000000">
                                <a:alpha val="43137"/>
                              </a:srgbClr>
                            </a:outerShdw>
                          </a:effectLst>
                        </a:rPr>
                        <a:t>Year</a:t>
                      </a:r>
                      <a:endParaRPr lang="en-US" dirty="0">
                        <a:solidFill>
                          <a:schemeClr val="bg1"/>
                        </a:solidFill>
                        <a:effectLst>
                          <a:outerShdw blurRad="38100" dist="38100" dir="2700000" algn="tl">
                            <a:srgbClr val="000000">
                              <a:alpha val="43137"/>
                            </a:srgbClr>
                          </a:outerShdw>
                        </a:effectLst>
                      </a:endParaRPr>
                    </a:p>
                  </a:txBody>
                  <a:tcPr/>
                </a:tc>
                <a:tc>
                  <a:txBody>
                    <a:bodyPr/>
                    <a:lstStyle/>
                    <a:p>
                      <a:pPr algn="ctr"/>
                      <a:r>
                        <a:rPr lang="en-US" dirty="0" smtClean="0"/>
                        <a:t>Pepsi</a:t>
                      </a:r>
                      <a:endParaRPr lang="en-US" dirty="0"/>
                    </a:p>
                  </a:txBody>
                  <a:tcPr/>
                </a:tc>
                <a:tc>
                  <a:txBody>
                    <a:bodyPr/>
                    <a:lstStyle/>
                    <a:p>
                      <a:pPr algn="ctr"/>
                      <a:r>
                        <a:rPr lang="en-US" dirty="0" smtClean="0"/>
                        <a:t>Coca Cola</a:t>
                      </a:r>
                      <a:endParaRPr lang="en-US" dirty="0"/>
                    </a:p>
                  </a:txBody>
                  <a:tcPr/>
                </a:tc>
              </a:tr>
              <a:tr h="602985">
                <a:tc>
                  <a:txBody>
                    <a:bodyPr/>
                    <a:lstStyle/>
                    <a:p>
                      <a:pPr algn="ctr"/>
                      <a:r>
                        <a:rPr lang="en-US" sz="2000" dirty="0" smtClean="0"/>
                        <a:t>2010-11</a:t>
                      </a:r>
                      <a:endParaRPr lang="en-US" sz="2000" dirty="0"/>
                    </a:p>
                  </a:txBody>
                  <a:tcPr/>
                </a:tc>
                <a:tc>
                  <a:txBody>
                    <a:bodyPr/>
                    <a:lstStyle/>
                    <a:p>
                      <a:pPr algn="ctr"/>
                      <a:r>
                        <a:rPr lang="en-US" dirty="0" smtClean="0"/>
                        <a:t>19.71</a:t>
                      </a:r>
                      <a:endParaRPr lang="en-US" dirty="0"/>
                    </a:p>
                  </a:txBody>
                  <a:tcPr/>
                </a:tc>
                <a:tc>
                  <a:txBody>
                    <a:bodyPr/>
                    <a:lstStyle/>
                    <a:p>
                      <a:pPr algn="ctr"/>
                      <a:r>
                        <a:rPr lang="en-US" dirty="0" smtClean="0"/>
                        <a:t>26.69</a:t>
                      </a:r>
                      <a:endParaRPr lang="en-US" dirty="0"/>
                    </a:p>
                  </a:txBody>
                  <a:tcPr/>
                </a:tc>
              </a:tr>
              <a:tr h="602985">
                <a:tc>
                  <a:txBody>
                    <a:bodyPr/>
                    <a:lstStyle/>
                    <a:p>
                      <a:pPr algn="ctr"/>
                      <a:r>
                        <a:rPr lang="en-US" sz="2000" dirty="0" smtClean="0"/>
                        <a:t>2011-12</a:t>
                      </a:r>
                      <a:endParaRPr lang="en-US" sz="2000" dirty="0"/>
                    </a:p>
                  </a:txBody>
                  <a:tcPr/>
                </a:tc>
                <a:tc>
                  <a:txBody>
                    <a:bodyPr/>
                    <a:lstStyle/>
                    <a:p>
                      <a:pPr algn="ctr"/>
                      <a:r>
                        <a:rPr lang="en-US" dirty="0" smtClean="0"/>
                        <a:t>15.06</a:t>
                      </a:r>
                      <a:endParaRPr lang="en-US" dirty="0"/>
                    </a:p>
                  </a:txBody>
                  <a:tcPr/>
                </a:tc>
                <a:tc>
                  <a:txBody>
                    <a:bodyPr/>
                    <a:lstStyle/>
                    <a:p>
                      <a:pPr algn="ctr"/>
                      <a:r>
                        <a:rPr lang="en-US" dirty="0" smtClean="0"/>
                        <a:t>14.87</a:t>
                      </a:r>
                      <a:endParaRPr lang="en-US" dirty="0"/>
                    </a:p>
                  </a:txBody>
                  <a:tcPr/>
                </a:tc>
              </a:tr>
              <a:tr h="602985">
                <a:tc>
                  <a:txBody>
                    <a:bodyPr/>
                    <a:lstStyle/>
                    <a:p>
                      <a:pPr algn="ctr"/>
                      <a:r>
                        <a:rPr lang="en-US" sz="2000" dirty="0" smtClean="0"/>
                        <a:t>2012-13</a:t>
                      </a:r>
                      <a:endParaRPr lang="en-US" sz="2000" dirty="0"/>
                    </a:p>
                  </a:txBody>
                  <a:tcPr/>
                </a:tc>
                <a:tc>
                  <a:txBody>
                    <a:bodyPr/>
                    <a:lstStyle/>
                    <a:p>
                      <a:pPr algn="ctr"/>
                      <a:r>
                        <a:rPr lang="en-US" dirty="0" smtClean="0"/>
                        <a:t>13.85</a:t>
                      </a:r>
                      <a:endParaRPr lang="en-US" dirty="0"/>
                    </a:p>
                  </a:txBody>
                  <a:tcPr/>
                </a:tc>
                <a:tc>
                  <a:txBody>
                    <a:bodyPr/>
                    <a:lstStyle/>
                    <a:p>
                      <a:pPr algn="ctr"/>
                      <a:r>
                        <a:rPr lang="en-US" dirty="0" smtClean="0"/>
                        <a:t>14.27</a:t>
                      </a:r>
                      <a:endParaRPr lang="en-US" dirty="0"/>
                    </a:p>
                  </a:txBody>
                  <a:tcPr/>
                </a:tc>
              </a:tr>
              <a:tr h="602985">
                <a:tc>
                  <a:txBody>
                    <a:bodyPr/>
                    <a:lstStyle/>
                    <a:p>
                      <a:pPr algn="ctr"/>
                      <a:r>
                        <a:rPr lang="en-US" sz="2000" dirty="0" smtClean="0"/>
                        <a:t>2013-14</a:t>
                      </a:r>
                      <a:endParaRPr lang="en-US" sz="2000" dirty="0"/>
                    </a:p>
                  </a:txBody>
                  <a:tcPr/>
                </a:tc>
                <a:tc>
                  <a:txBody>
                    <a:bodyPr/>
                    <a:lstStyle/>
                    <a:p>
                      <a:pPr algn="ctr"/>
                      <a:r>
                        <a:rPr lang="en-US" dirty="0" smtClean="0"/>
                        <a:t>14.09</a:t>
                      </a:r>
                      <a:endParaRPr lang="en-US" dirty="0"/>
                    </a:p>
                  </a:txBody>
                  <a:tcPr/>
                </a:tc>
                <a:tc>
                  <a:txBody>
                    <a:bodyPr/>
                    <a:lstStyle/>
                    <a:p>
                      <a:pPr algn="ctr"/>
                      <a:r>
                        <a:rPr lang="en-US" dirty="0" smtClean="0"/>
                        <a:t>12.58</a:t>
                      </a:r>
                      <a:endParaRPr lang="en-US" dirty="0"/>
                    </a:p>
                  </a:txBody>
                  <a:tcPr/>
                </a:tc>
              </a:tr>
              <a:tr h="602985">
                <a:tc>
                  <a:txBody>
                    <a:bodyPr/>
                    <a:lstStyle/>
                    <a:p>
                      <a:pPr algn="ctr"/>
                      <a:r>
                        <a:rPr lang="en-US" sz="2000" dirty="0" smtClean="0"/>
                        <a:t>2014-15</a:t>
                      </a:r>
                      <a:endParaRPr lang="en-US" sz="2000" dirty="0"/>
                    </a:p>
                  </a:txBody>
                  <a:tcPr/>
                </a:tc>
                <a:tc>
                  <a:txBody>
                    <a:bodyPr/>
                    <a:lstStyle/>
                    <a:p>
                      <a:pPr algn="ctr"/>
                      <a:r>
                        <a:rPr lang="en-US" dirty="0" smtClean="0"/>
                        <a:t>14.24</a:t>
                      </a:r>
                      <a:endParaRPr lang="en-US" dirty="0"/>
                    </a:p>
                  </a:txBody>
                  <a:tcPr/>
                </a:tc>
                <a:tc>
                  <a:txBody>
                    <a:bodyPr/>
                    <a:lstStyle/>
                    <a:p>
                      <a:pPr algn="ctr"/>
                      <a:r>
                        <a:rPr lang="en-US" dirty="0" smtClean="0"/>
                        <a:t>9.86</a:t>
                      </a:r>
                      <a:endParaRPr 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362200"/>
            <a:ext cx="7662864" cy="3675063"/>
          </a:xfrm>
        </p:spPr>
        <p:txBody>
          <a:bodyPr>
            <a:normAutofit/>
          </a:bodyPr>
          <a:lstStyle/>
          <a:p>
            <a:r>
              <a:rPr lang="en-IN" sz="2000" dirty="0" smtClean="0"/>
              <a:t>Return on capital employed measures how efficiently a company can generate profits from its capital. </a:t>
            </a:r>
          </a:p>
          <a:p>
            <a:r>
              <a:rPr lang="en-IN" sz="2000" dirty="0" smtClean="0"/>
              <a:t>A higher ratio would be more favourable because it means that more of profits are generated by each rupee of capital employed.</a:t>
            </a:r>
          </a:p>
          <a:p>
            <a:r>
              <a:rPr lang="en-US" sz="2000" b="1" dirty="0" smtClean="0"/>
              <a:t>The efficiency of Pepsi in using the money which is raised from share capital and loans is higher than that of coke. The efficiency of coke is gradually declining where as Pepsi is more consistent</a:t>
            </a:r>
          </a:p>
          <a:p>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00"/>
            <a:ext cx="8458200" cy="1470025"/>
          </a:xfrm>
        </p:spPr>
        <p:txBody>
          <a:bodyPr>
            <a:normAutofit/>
          </a:bodyPr>
          <a:lstStyle/>
          <a:p>
            <a:pPr algn="ctr"/>
            <a:r>
              <a:rPr lang="en-US" sz="5400" b="1" dirty="0" smtClean="0">
                <a:effectLst>
                  <a:outerShdw blurRad="38100" dist="38100" dir="2700000" algn="tl">
                    <a:srgbClr val="000000">
                      <a:alpha val="43137"/>
                    </a:srgbClr>
                  </a:outerShdw>
                </a:effectLst>
              </a:rPr>
              <a:t>COCA-COLA VS PEPSI </a:t>
            </a:r>
            <a:endParaRPr lang="en-US" sz="54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400800" y="4572000"/>
            <a:ext cx="2743200" cy="2133600"/>
          </a:xfrm>
        </p:spPr>
        <p:txBody>
          <a:bodyPr>
            <a:normAutofit/>
          </a:bodyPr>
          <a:lstStyle/>
          <a:p>
            <a:pPr algn="just"/>
            <a:r>
              <a:rPr lang="en-US" sz="2100" dirty="0" smtClean="0">
                <a:latin typeface="Times New Roman" pitchFamily="18" charset="0"/>
                <a:cs typeface="Times New Roman" pitchFamily="18" charset="0"/>
              </a:rPr>
              <a:t/>
            </a:r>
            <a:br>
              <a:rPr lang="en-US" sz="2100" dirty="0" smtClean="0">
                <a:latin typeface="Times New Roman" pitchFamily="18" charset="0"/>
                <a:cs typeface="Times New Roman" pitchFamily="18" charset="0"/>
              </a:rPr>
            </a:br>
            <a:endParaRPr lang="en-US" sz="2100" dirty="0" smtClean="0">
              <a:latin typeface="Times New Roman" pitchFamily="18" charset="0"/>
              <a:cs typeface="Times New Roman" pitchFamily="18" charset="0"/>
            </a:endParaRPr>
          </a:p>
          <a:p>
            <a:endParaRPr lang="en-US" dirty="0"/>
          </a:p>
        </p:txBody>
      </p:sp>
      <p:pic>
        <p:nvPicPr>
          <p:cNvPr id="24580" name="Picture 4" descr="http://freedocumentaries.org/uploads/media/default/0001/02/thumb_1062_default_big.jpeg"/>
          <p:cNvPicPr>
            <a:picLocks noChangeAspect="1" noChangeArrowheads="1"/>
          </p:cNvPicPr>
          <p:nvPr/>
        </p:nvPicPr>
        <p:blipFill>
          <a:blip r:embed="rId2"/>
          <a:srcRect/>
          <a:stretch>
            <a:fillRect/>
          </a:stretch>
        </p:blipFill>
        <p:spPr bwMode="auto">
          <a:xfrm>
            <a:off x="3505200" y="2362200"/>
            <a:ext cx="2286000" cy="3144983"/>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838200"/>
          </a:xfrm>
        </p:spPr>
        <p:txBody>
          <a:bodyPr>
            <a:normAutofit/>
          </a:bodyPr>
          <a:lstStyle/>
          <a:p>
            <a:r>
              <a:rPr lang="en-US" dirty="0" smtClean="0">
                <a:effectLst>
                  <a:outerShdw blurRad="38100" dist="38100" dir="2700000" algn="tl">
                    <a:srgbClr val="000000">
                      <a:alpha val="43137"/>
                    </a:srgbClr>
                  </a:outerShdw>
                </a:effectLst>
              </a:rPr>
              <a:t>Return On </a:t>
            </a:r>
            <a:r>
              <a:rPr lang="en-US" dirty="0">
                <a:effectLst>
                  <a:outerShdw blurRad="38100" dist="38100" dir="2700000" algn="tl">
                    <a:srgbClr val="000000">
                      <a:alpha val="43137"/>
                    </a:srgbClr>
                  </a:outerShdw>
                </a:effectLst>
              </a:rPr>
              <a:t>A</a:t>
            </a:r>
            <a:r>
              <a:rPr lang="en-US" dirty="0" smtClean="0">
                <a:effectLst>
                  <a:outerShdw blurRad="38100" dist="38100" dir="2700000" algn="tl">
                    <a:srgbClr val="000000">
                      <a:alpha val="43137"/>
                    </a:srgbClr>
                  </a:outerShdw>
                </a:effectLst>
              </a:rPr>
              <a:t>sset:</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599508241"/>
              </p:ext>
            </p:extLst>
          </p:nvPr>
        </p:nvGraphicFramePr>
        <p:xfrm>
          <a:off x="457200" y="2249488"/>
          <a:ext cx="8305800" cy="3617910"/>
        </p:xfrm>
        <a:graphic>
          <a:graphicData uri="http://schemas.openxmlformats.org/drawingml/2006/table">
            <a:tbl>
              <a:tblPr firstRow="1" bandRow="1">
                <a:tableStyleId>{5C22544A-7EE6-4342-B048-85BDC9FD1C3A}</a:tableStyleId>
              </a:tblPr>
              <a:tblGrid>
                <a:gridCol w="2768600"/>
                <a:gridCol w="2768600"/>
                <a:gridCol w="2768600"/>
              </a:tblGrid>
              <a:tr h="602985">
                <a:tc>
                  <a:txBody>
                    <a:bodyPr/>
                    <a:lstStyle/>
                    <a:p>
                      <a:pPr algn="ctr"/>
                      <a:r>
                        <a:rPr lang="en-US" dirty="0" smtClean="0">
                          <a:solidFill>
                            <a:schemeClr val="bg1"/>
                          </a:solidFill>
                          <a:effectLst>
                            <a:outerShdw blurRad="38100" dist="38100" dir="2700000" algn="tl">
                              <a:srgbClr val="000000">
                                <a:alpha val="43137"/>
                              </a:srgbClr>
                            </a:outerShdw>
                          </a:effectLst>
                        </a:rPr>
                        <a:t>Year</a:t>
                      </a:r>
                      <a:endParaRPr lang="en-US" dirty="0">
                        <a:solidFill>
                          <a:schemeClr val="bg1"/>
                        </a:solidFill>
                        <a:effectLst>
                          <a:outerShdw blurRad="38100" dist="38100" dir="2700000" algn="tl">
                            <a:srgbClr val="000000">
                              <a:alpha val="43137"/>
                            </a:srgbClr>
                          </a:outerShdw>
                        </a:effectLst>
                      </a:endParaRPr>
                    </a:p>
                  </a:txBody>
                  <a:tcPr/>
                </a:tc>
                <a:tc>
                  <a:txBody>
                    <a:bodyPr/>
                    <a:lstStyle/>
                    <a:p>
                      <a:pPr algn="ctr"/>
                      <a:r>
                        <a:rPr lang="en-US" dirty="0" smtClean="0"/>
                        <a:t>Pepsi</a:t>
                      </a:r>
                      <a:endParaRPr lang="en-US" dirty="0"/>
                    </a:p>
                  </a:txBody>
                  <a:tcPr/>
                </a:tc>
                <a:tc>
                  <a:txBody>
                    <a:bodyPr/>
                    <a:lstStyle/>
                    <a:p>
                      <a:pPr algn="ctr"/>
                      <a:r>
                        <a:rPr lang="en-US" dirty="0" smtClean="0"/>
                        <a:t>Coca Cola</a:t>
                      </a:r>
                      <a:endParaRPr lang="en-US" dirty="0"/>
                    </a:p>
                  </a:txBody>
                  <a:tcPr/>
                </a:tc>
              </a:tr>
              <a:tr h="602985">
                <a:tc>
                  <a:txBody>
                    <a:bodyPr/>
                    <a:lstStyle/>
                    <a:p>
                      <a:pPr algn="ctr"/>
                      <a:r>
                        <a:rPr lang="en-US" sz="2000" dirty="0" smtClean="0"/>
                        <a:t>2010-11</a:t>
                      </a:r>
                      <a:endParaRPr lang="en-US" sz="2000" dirty="0"/>
                    </a:p>
                  </a:txBody>
                  <a:tcPr/>
                </a:tc>
                <a:tc>
                  <a:txBody>
                    <a:bodyPr/>
                    <a:lstStyle/>
                    <a:p>
                      <a:pPr algn="ctr"/>
                      <a:r>
                        <a:rPr lang="en-US" dirty="0" smtClean="0"/>
                        <a:t>11.70</a:t>
                      </a:r>
                      <a:endParaRPr lang="en-US" dirty="0"/>
                    </a:p>
                  </a:txBody>
                  <a:tcPr/>
                </a:tc>
                <a:tc>
                  <a:txBody>
                    <a:bodyPr/>
                    <a:lstStyle/>
                    <a:p>
                      <a:pPr algn="ctr"/>
                      <a:r>
                        <a:rPr lang="en-US" dirty="0" smtClean="0"/>
                        <a:t>16.19</a:t>
                      </a:r>
                      <a:endParaRPr lang="en-US" dirty="0"/>
                    </a:p>
                  </a:txBody>
                  <a:tcPr/>
                </a:tc>
              </a:tr>
              <a:tr h="602985">
                <a:tc>
                  <a:txBody>
                    <a:bodyPr/>
                    <a:lstStyle/>
                    <a:p>
                      <a:pPr algn="ctr"/>
                      <a:r>
                        <a:rPr lang="en-US" sz="2000" dirty="0" smtClean="0"/>
                        <a:t>2011-12</a:t>
                      </a:r>
                      <a:endParaRPr lang="en-US" sz="2000" dirty="0"/>
                    </a:p>
                  </a:txBody>
                  <a:tcPr/>
                </a:tc>
                <a:tc>
                  <a:txBody>
                    <a:bodyPr/>
                    <a:lstStyle/>
                    <a:p>
                      <a:pPr algn="ctr"/>
                      <a:r>
                        <a:rPr lang="en-US" dirty="0" smtClean="0"/>
                        <a:t>9.14</a:t>
                      </a:r>
                    </a:p>
                  </a:txBody>
                  <a:tcPr/>
                </a:tc>
                <a:tc>
                  <a:txBody>
                    <a:bodyPr/>
                    <a:lstStyle/>
                    <a:p>
                      <a:pPr algn="ctr"/>
                      <a:r>
                        <a:rPr lang="en-US" dirty="0" smtClean="0"/>
                        <a:t>10.72</a:t>
                      </a:r>
                      <a:endParaRPr lang="en-US" dirty="0"/>
                    </a:p>
                  </a:txBody>
                  <a:tcPr/>
                </a:tc>
              </a:tr>
              <a:tr h="602985">
                <a:tc>
                  <a:txBody>
                    <a:bodyPr/>
                    <a:lstStyle/>
                    <a:p>
                      <a:pPr algn="ctr"/>
                      <a:r>
                        <a:rPr lang="en-US" sz="2000" dirty="0" smtClean="0"/>
                        <a:t>2012-13</a:t>
                      </a:r>
                      <a:endParaRPr lang="en-US" sz="2000" dirty="0"/>
                    </a:p>
                  </a:txBody>
                  <a:tcPr/>
                </a:tc>
                <a:tc>
                  <a:txBody>
                    <a:bodyPr/>
                    <a:lstStyle/>
                    <a:p>
                      <a:pPr algn="ctr"/>
                      <a:r>
                        <a:rPr lang="en-US" dirty="0" smtClean="0"/>
                        <a:t>8.38</a:t>
                      </a:r>
                      <a:endParaRPr lang="en-US" dirty="0"/>
                    </a:p>
                  </a:txBody>
                  <a:tcPr/>
                </a:tc>
                <a:tc>
                  <a:txBody>
                    <a:bodyPr/>
                    <a:lstStyle/>
                    <a:p>
                      <a:pPr algn="ctr"/>
                      <a:r>
                        <a:rPr lang="en-US" dirty="0" smtClean="0"/>
                        <a:t>10.47</a:t>
                      </a:r>
                      <a:endParaRPr lang="en-US" dirty="0"/>
                    </a:p>
                  </a:txBody>
                  <a:tcPr/>
                </a:tc>
              </a:tr>
              <a:tr h="602985">
                <a:tc>
                  <a:txBody>
                    <a:bodyPr/>
                    <a:lstStyle/>
                    <a:p>
                      <a:pPr algn="ctr"/>
                      <a:r>
                        <a:rPr lang="en-US" sz="2000" dirty="0" smtClean="0"/>
                        <a:t>2013-14</a:t>
                      </a:r>
                      <a:endParaRPr lang="en-US" sz="2000" dirty="0"/>
                    </a:p>
                  </a:txBody>
                  <a:tcPr/>
                </a:tc>
                <a:tc>
                  <a:txBody>
                    <a:bodyPr/>
                    <a:lstStyle/>
                    <a:p>
                      <a:pPr algn="ctr"/>
                      <a:r>
                        <a:rPr lang="en-US" dirty="0" smtClean="0"/>
                        <a:t>8.86</a:t>
                      </a:r>
                      <a:endParaRPr lang="en-US" dirty="0"/>
                    </a:p>
                  </a:txBody>
                  <a:tcPr/>
                </a:tc>
                <a:tc>
                  <a:txBody>
                    <a:bodyPr/>
                    <a:lstStyle/>
                    <a:p>
                      <a:pPr algn="ctr"/>
                      <a:r>
                        <a:rPr lang="en-US" dirty="0" smtClean="0"/>
                        <a:t>9.53</a:t>
                      </a:r>
                      <a:endParaRPr lang="en-US" dirty="0"/>
                    </a:p>
                  </a:txBody>
                  <a:tcPr/>
                </a:tc>
              </a:tr>
              <a:tr h="602985">
                <a:tc>
                  <a:txBody>
                    <a:bodyPr/>
                    <a:lstStyle/>
                    <a:p>
                      <a:pPr algn="ctr"/>
                      <a:r>
                        <a:rPr lang="en-US" sz="2000" dirty="0" smtClean="0"/>
                        <a:t>2014-15</a:t>
                      </a:r>
                      <a:endParaRPr lang="en-US" sz="2000" dirty="0"/>
                    </a:p>
                  </a:txBody>
                  <a:tcPr/>
                </a:tc>
                <a:tc>
                  <a:txBody>
                    <a:bodyPr/>
                    <a:lstStyle/>
                    <a:p>
                      <a:pPr algn="ctr"/>
                      <a:r>
                        <a:rPr lang="en-US" dirty="0" smtClean="0"/>
                        <a:t>8.80</a:t>
                      </a:r>
                      <a:endParaRPr lang="en-US" dirty="0"/>
                    </a:p>
                  </a:txBody>
                  <a:tcPr/>
                </a:tc>
                <a:tc>
                  <a:txBody>
                    <a:bodyPr/>
                    <a:lstStyle/>
                    <a:p>
                      <a:pPr algn="ctr"/>
                      <a:r>
                        <a:rPr lang="en-US" dirty="0" smtClean="0"/>
                        <a:t>7.71</a:t>
                      </a:r>
                      <a:endParaRPr lang="en-US" dirty="0"/>
                    </a:p>
                  </a:txBody>
                  <a:tcPr/>
                </a:tc>
              </a:tr>
            </a:tbl>
          </a:graphicData>
        </a:graphic>
      </p:graphicFrame>
    </p:spTree>
    <p:extLst>
      <p:ext uri="{BB962C8B-B14F-4D97-AF65-F5344CB8AC3E}">
        <p14:creationId xmlns="" xmlns:p14="http://schemas.microsoft.com/office/powerpoint/2010/main" val="1672924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362200"/>
            <a:ext cx="7662864" cy="3675063"/>
          </a:xfrm>
        </p:spPr>
        <p:txBody>
          <a:bodyPr>
            <a:normAutofit fontScale="55000" lnSpcReduction="20000"/>
          </a:bodyPr>
          <a:lstStyle/>
          <a:p>
            <a:r>
              <a:rPr lang="en-IN" sz="2600" dirty="0" smtClean="0"/>
              <a:t>It measures the net income produced by total assets during a period by comparing net income to the average total assets.</a:t>
            </a:r>
            <a:endParaRPr lang="en-US" sz="2600" dirty="0" smtClean="0"/>
          </a:p>
          <a:p>
            <a:r>
              <a:rPr lang="en-IN" sz="2600" dirty="0" smtClean="0"/>
              <a:t>It shows how efficiently a company can convert the money used to purchase assets into net income or profits</a:t>
            </a:r>
            <a:endParaRPr lang="en-US" sz="2600" dirty="0" smtClean="0"/>
          </a:p>
          <a:p>
            <a:r>
              <a:rPr lang="en-IN" sz="2600" dirty="0" smtClean="0"/>
              <a:t>It only makes sense that a higher ratio is more favourable to investors because it shows that the company is more effectively managing its assets to produce greater amounts of net income.</a:t>
            </a:r>
          </a:p>
          <a:p>
            <a:r>
              <a:rPr lang="en-IN" sz="2600" dirty="0" smtClean="0"/>
              <a:t> A positive ROA ratio usually indicates an upward profit trend as well.</a:t>
            </a:r>
          </a:p>
          <a:p>
            <a:r>
              <a:rPr lang="en-US" sz="2600" b="1" dirty="0" smtClean="0"/>
              <a:t>Both the companies are using their assets to good use. Pepsi has been more consistent with the usage of its assets since 3 years. There could be a possibility that Pepsi may not have purchased any asset and are using the same machinery and coke has seen a gradual decrease but they may have bought additional machinery whose benefits will be seen in the years to follow</a:t>
            </a:r>
          </a:p>
          <a:p>
            <a:pPr>
              <a:buNone/>
            </a:pPr>
            <a:r>
              <a:rPr lang="en-IN" sz="2600" b="1" dirty="0" smtClean="0"/>
              <a:t> </a:t>
            </a:r>
            <a:endParaRPr lang="en-US" sz="2600" b="1" dirty="0" smtClean="0"/>
          </a:p>
          <a:p>
            <a:endParaRPr lang="en-US" sz="2000" dirty="0" smtClean="0"/>
          </a:p>
          <a:p>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838200"/>
          </a:xfrm>
        </p:spPr>
        <p:txBody>
          <a:bodyPr>
            <a:normAutofit/>
          </a:bodyPr>
          <a:lstStyle/>
          <a:p>
            <a:r>
              <a:rPr lang="en-US" dirty="0" smtClean="0">
                <a:effectLst>
                  <a:outerShdw blurRad="38100" dist="38100" dir="2700000" algn="tl">
                    <a:srgbClr val="000000">
                      <a:alpha val="43137"/>
                    </a:srgbClr>
                  </a:outerShdw>
                </a:effectLst>
              </a:rPr>
              <a:t>Return On Equity:</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4002783052"/>
              </p:ext>
            </p:extLst>
          </p:nvPr>
        </p:nvGraphicFramePr>
        <p:xfrm>
          <a:off x="457200" y="2249488"/>
          <a:ext cx="8305800" cy="3617910"/>
        </p:xfrm>
        <a:graphic>
          <a:graphicData uri="http://schemas.openxmlformats.org/drawingml/2006/table">
            <a:tbl>
              <a:tblPr firstRow="1" bandRow="1">
                <a:tableStyleId>{5C22544A-7EE6-4342-B048-85BDC9FD1C3A}</a:tableStyleId>
              </a:tblPr>
              <a:tblGrid>
                <a:gridCol w="2768600"/>
                <a:gridCol w="2768600"/>
                <a:gridCol w="2768600"/>
              </a:tblGrid>
              <a:tr h="602985">
                <a:tc>
                  <a:txBody>
                    <a:bodyPr/>
                    <a:lstStyle/>
                    <a:p>
                      <a:pPr algn="ctr"/>
                      <a:r>
                        <a:rPr lang="en-US" dirty="0" smtClean="0">
                          <a:solidFill>
                            <a:schemeClr val="bg1"/>
                          </a:solidFill>
                          <a:effectLst>
                            <a:outerShdw blurRad="38100" dist="38100" dir="2700000" algn="tl">
                              <a:srgbClr val="000000">
                                <a:alpha val="43137"/>
                              </a:srgbClr>
                            </a:outerShdw>
                          </a:effectLst>
                        </a:rPr>
                        <a:t>Year</a:t>
                      </a:r>
                      <a:endParaRPr lang="en-US" dirty="0">
                        <a:solidFill>
                          <a:schemeClr val="bg1"/>
                        </a:solidFill>
                        <a:effectLst>
                          <a:outerShdw blurRad="38100" dist="38100" dir="2700000" algn="tl">
                            <a:srgbClr val="000000">
                              <a:alpha val="43137"/>
                            </a:srgbClr>
                          </a:outerShdw>
                        </a:effectLst>
                      </a:endParaRPr>
                    </a:p>
                  </a:txBody>
                  <a:tcPr/>
                </a:tc>
                <a:tc>
                  <a:txBody>
                    <a:bodyPr/>
                    <a:lstStyle/>
                    <a:p>
                      <a:pPr algn="ctr"/>
                      <a:r>
                        <a:rPr lang="en-US" dirty="0" smtClean="0"/>
                        <a:t>Pepsi</a:t>
                      </a:r>
                      <a:endParaRPr lang="en-US" dirty="0"/>
                    </a:p>
                  </a:txBody>
                  <a:tcPr/>
                </a:tc>
                <a:tc>
                  <a:txBody>
                    <a:bodyPr/>
                    <a:lstStyle/>
                    <a:p>
                      <a:pPr algn="ctr"/>
                      <a:r>
                        <a:rPr lang="en-US" dirty="0" smtClean="0"/>
                        <a:t>Coca Cola</a:t>
                      </a:r>
                      <a:endParaRPr lang="en-US" dirty="0"/>
                    </a:p>
                  </a:txBody>
                  <a:tcPr/>
                </a:tc>
              </a:tr>
              <a:tr h="602985">
                <a:tc>
                  <a:txBody>
                    <a:bodyPr/>
                    <a:lstStyle/>
                    <a:p>
                      <a:pPr algn="ctr"/>
                      <a:r>
                        <a:rPr lang="en-US" sz="2000" dirty="0" smtClean="0"/>
                        <a:t>2010-11</a:t>
                      </a:r>
                      <a:endParaRPr lang="en-US" sz="2000" dirty="0"/>
                    </a:p>
                  </a:txBody>
                  <a:tcPr/>
                </a:tc>
                <a:tc>
                  <a:txBody>
                    <a:bodyPr/>
                    <a:lstStyle/>
                    <a:p>
                      <a:pPr algn="ctr"/>
                      <a:r>
                        <a:rPr lang="en-US" dirty="0" smtClean="0"/>
                        <a:t>33.36</a:t>
                      </a:r>
                      <a:endParaRPr lang="en-US" dirty="0"/>
                    </a:p>
                  </a:txBody>
                  <a:tcPr/>
                </a:tc>
                <a:tc>
                  <a:txBody>
                    <a:bodyPr/>
                    <a:lstStyle/>
                    <a:p>
                      <a:pPr algn="ctr"/>
                      <a:r>
                        <a:rPr lang="en-US" dirty="0" smtClean="0"/>
                        <a:t>38.09</a:t>
                      </a:r>
                      <a:endParaRPr lang="en-US" dirty="0"/>
                    </a:p>
                  </a:txBody>
                  <a:tcPr/>
                </a:tc>
              </a:tr>
              <a:tr h="602985">
                <a:tc>
                  <a:txBody>
                    <a:bodyPr/>
                    <a:lstStyle/>
                    <a:p>
                      <a:pPr algn="ctr"/>
                      <a:r>
                        <a:rPr lang="en-US" sz="2000" dirty="0" smtClean="0"/>
                        <a:t>2011-12</a:t>
                      </a:r>
                      <a:endParaRPr lang="en-US" sz="2000" dirty="0"/>
                    </a:p>
                  </a:txBody>
                  <a:tcPr/>
                </a:tc>
                <a:tc>
                  <a:txBody>
                    <a:bodyPr/>
                    <a:lstStyle/>
                    <a:p>
                      <a:pPr algn="ctr"/>
                      <a:r>
                        <a:rPr lang="en-US" dirty="0" smtClean="0"/>
                        <a:t>30.92</a:t>
                      </a:r>
                    </a:p>
                  </a:txBody>
                  <a:tcPr/>
                </a:tc>
                <a:tc>
                  <a:txBody>
                    <a:bodyPr/>
                    <a:lstStyle/>
                    <a:p>
                      <a:pPr algn="ctr"/>
                      <a:r>
                        <a:rPr lang="en-US" dirty="0" smtClean="0"/>
                        <a:t>27.10</a:t>
                      </a:r>
                      <a:endParaRPr lang="en-US" dirty="0"/>
                    </a:p>
                  </a:txBody>
                  <a:tcPr/>
                </a:tc>
              </a:tr>
              <a:tr h="602985">
                <a:tc>
                  <a:txBody>
                    <a:bodyPr/>
                    <a:lstStyle/>
                    <a:p>
                      <a:pPr algn="ctr"/>
                      <a:r>
                        <a:rPr lang="en-US" sz="2000" dirty="0" smtClean="0"/>
                        <a:t>2012-13</a:t>
                      </a:r>
                      <a:endParaRPr lang="en-US" sz="2000" dirty="0"/>
                    </a:p>
                  </a:txBody>
                  <a:tcPr/>
                </a:tc>
                <a:tc>
                  <a:txBody>
                    <a:bodyPr/>
                    <a:lstStyle/>
                    <a:p>
                      <a:pPr algn="ctr"/>
                      <a:r>
                        <a:rPr lang="en-US" dirty="0" smtClean="0"/>
                        <a:t>28.87</a:t>
                      </a:r>
                      <a:endParaRPr lang="en-US" dirty="0"/>
                    </a:p>
                  </a:txBody>
                  <a:tcPr/>
                </a:tc>
                <a:tc>
                  <a:txBody>
                    <a:bodyPr/>
                    <a:lstStyle/>
                    <a:p>
                      <a:pPr algn="ctr"/>
                      <a:r>
                        <a:rPr lang="en-US" dirty="0" smtClean="0"/>
                        <a:t>27.51</a:t>
                      </a:r>
                      <a:endParaRPr lang="en-US" dirty="0"/>
                    </a:p>
                  </a:txBody>
                  <a:tcPr/>
                </a:tc>
              </a:tr>
              <a:tr h="602985">
                <a:tc>
                  <a:txBody>
                    <a:bodyPr/>
                    <a:lstStyle/>
                    <a:p>
                      <a:pPr algn="ctr"/>
                      <a:r>
                        <a:rPr lang="en-US" sz="2000" dirty="0" smtClean="0"/>
                        <a:t>2013-14</a:t>
                      </a:r>
                      <a:endParaRPr lang="en-US" sz="2000" dirty="0"/>
                    </a:p>
                  </a:txBody>
                  <a:tcPr/>
                </a:tc>
                <a:tc>
                  <a:txBody>
                    <a:bodyPr/>
                    <a:lstStyle/>
                    <a:p>
                      <a:pPr algn="ctr"/>
                      <a:r>
                        <a:rPr lang="en-US" dirty="0" smtClean="0"/>
                        <a:t>28.99</a:t>
                      </a:r>
                      <a:endParaRPr lang="en-US" dirty="0"/>
                    </a:p>
                  </a:txBody>
                  <a:tcPr/>
                </a:tc>
                <a:tc>
                  <a:txBody>
                    <a:bodyPr/>
                    <a:lstStyle/>
                    <a:p>
                      <a:pPr algn="ctr"/>
                      <a:r>
                        <a:rPr lang="en-US" dirty="0" smtClean="0"/>
                        <a:t>25.88</a:t>
                      </a:r>
                      <a:endParaRPr lang="en-US" dirty="0"/>
                    </a:p>
                  </a:txBody>
                  <a:tcPr/>
                </a:tc>
              </a:tr>
              <a:tr h="602985">
                <a:tc>
                  <a:txBody>
                    <a:bodyPr/>
                    <a:lstStyle/>
                    <a:p>
                      <a:pPr algn="ctr"/>
                      <a:r>
                        <a:rPr lang="en-US" sz="2000" dirty="0" smtClean="0"/>
                        <a:t>2014-15</a:t>
                      </a:r>
                      <a:endParaRPr lang="en-US" sz="2000" dirty="0"/>
                    </a:p>
                  </a:txBody>
                  <a:tcPr/>
                </a:tc>
                <a:tc>
                  <a:txBody>
                    <a:bodyPr/>
                    <a:lstStyle/>
                    <a:p>
                      <a:pPr algn="ctr"/>
                      <a:r>
                        <a:rPr lang="en-US" dirty="0" smtClean="0"/>
                        <a:t>31.29</a:t>
                      </a:r>
                      <a:endParaRPr lang="en-US" dirty="0"/>
                    </a:p>
                  </a:txBody>
                  <a:tcPr/>
                </a:tc>
                <a:tc>
                  <a:txBody>
                    <a:bodyPr/>
                    <a:lstStyle/>
                    <a:p>
                      <a:pPr algn="ctr"/>
                      <a:r>
                        <a:rPr lang="en-US" dirty="0" smtClean="0"/>
                        <a:t>23.41</a:t>
                      </a:r>
                      <a:endParaRPr lang="en-US" dirty="0"/>
                    </a:p>
                  </a:txBody>
                  <a:tcPr/>
                </a:tc>
              </a:tr>
            </a:tbl>
          </a:graphicData>
        </a:graphic>
      </p:graphicFrame>
    </p:spTree>
    <p:extLst>
      <p:ext uri="{BB962C8B-B14F-4D97-AF65-F5344CB8AC3E}">
        <p14:creationId xmlns="" xmlns:p14="http://schemas.microsoft.com/office/powerpoint/2010/main" val="3644323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362200"/>
            <a:ext cx="7662864" cy="3675063"/>
          </a:xfrm>
        </p:spPr>
        <p:txBody>
          <a:bodyPr>
            <a:normAutofit/>
          </a:bodyPr>
          <a:lstStyle/>
          <a:p>
            <a:r>
              <a:rPr lang="en-IN" sz="2000" dirty="0" smtClean="0"/>
              <a:t>It measures the ability of a firm to generate profits from its shareholders investments in the company. </a:t>
            </a:r>
          </a:p>
          <a:p>
            <a:r>
              <a:rPr lang="en-IN" sz="2000" dirty="0" smtClean="0"/>
              <a:t>It shows how efficiently a firm can use the money from shareholders to generate profits and grow the company.</a:t>
            </a:r>
            <a:endParaRPr lang="en-US" sz="2000" dirty="0" smtClean="0"/>
          </a:p>
          <a:p>
            <a:r>
              <a:rPr lang="en-US" sz="2000" dirty="0" smtClean="0"/>
              <a:t>High return on equity ratio is acceptable by the investors.</a:t>
            </a:r>
          </a:p>
          <a:p>
            <a:r>
              <a:rPr lang="en-US" sz="2000" b="1" dirty="0" smtClean="0"/>
              <a:t>Pepsi really knows how well to use the money which is raised by through the investors. The investor would be happy to see his usage of money in Pepsi than in coke. Pepsi has been ahead of coke in all the five years</a:t>
            </a:r>
          </a:p>
          <a:p>
            <a:endParaRPr 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lstStyle/>
          <a:p>
            <a:r>
              <a:rPr lang="en-US" dirty="0" smtClean="0">
                <a:effectLst>
                  <a:outerShdw blurRad="38100" dist="38100" dir="2700000" algn="tl">
                    <a:srgbClr val="000000">
                      <a:alpha val="43137"/>
                    </a:srgbClr>
                  </a:outerShdw>
                </a:effectLst>
              </a:rPr>
              <a:t>Gross Profit Ratio:</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2249488"/>
          <a:ext cx="8229600" cy="3617910"/>
        </p:xfrm>
        <a:graphic>
          <a:graphicData uri="http://schemas.openxmlformats.org/drawingml/2006/table">
            <a:tbl>
              <a:tblPr firstRow="1" bandRow="1">
                <a:tableStyleId>{5C22544A-7EE6-4342-B048-85BDC9FD1C3A}</a:tableStyleId>
              </a:tblPr>
              <a:tblGrid>
                <a:gridCol w="2743200"/>
                <a:gridCol w="2743200"/>
                <a:gridCol w="2743200"/>
              </a:tblGrid>
              <a:tr h="602985">
                <a:tc>
                  <a:txBody>
                    <a:bodyPr/>
                    <a:lstStyle/>
                    <a:p>
                      <a:pPr algn="ctr"/>
                      <a:r>
                        <a:rPr lang="en-US" dirty="0" smtClean="0"/>
                        <a:t>Year</a:t>
                      </a:r>
                      <a:endParaRPr lang="en-US" dirty="0"/>
                    </a:p>
                  </a:txBody>
                  <a:tcPr/>
                </a:tc>
                <a:tc>
                  <a:txBody>
                    <a:bodyPr/>
                    <a:lstStyle/>
                    <a:p>
                      <a:pPr algn="ctr"/>
                      <a:r>
                        <a:rPr lang="en-US" dirty="0" smtClean="0"/>
                        <a:t>Pepsi</a:t>
                      </a:r>
                      <a:endParaRPr lang="en-US" dirty="0"/>
                    </a:p>
                  </a:txBody>
                  <a:tcPr/>
                </a:tc>
                <a:tc>
                  <a:txBody>
                    <a:bodyPr/>
                    <a:lstStyle/>
                    <a:p>
                      <a:pPr algn="ctr"/>
                      <a:r>
                        <a:rPr lang="en-US" dirty="0" smtClean="0"/>
                        <a:t>Coca Cola</a:t>
                      </a:r>
                      <a:endParaRPr lang="en-US" dirty="0"/>
                    </a:p>
                  </a:txBody>
                  <a:tcPr/>
                </a:tc>
              </a:tr>
              <a:tr h="602985">
                <a:tc>
                  <a:txBody>
                    <a:bodyPr/>
                    <a:lstStyle/>
                    <a:p>
                      <a:pPr algn="ctr"/>
                      <a:r>
                        <a:rPr lang="en-US" sz="2000" dirty="0" smtClean="0"/>
                        <a:t>2010-11</a:t>
                      </a:r>
                      <a:endParaRPr lang="en-US" sz="2000" dirty="0"/>
                    </a:p>
                  </a:txBody>
                  <a:tcPr/>
                </a:tc>
                <a:tc>
                  <a:txBody>
                    <a:bodyPr/>
                    <a:lstStyle/>
                    <a:p>
                      <a:pPr algn="ctr"/>
                      <a:r>
                        <a:rPr lang="en-US" dirty="0" smtClean="0"/>
                        <a:t>52.05</a:t>
                      </a:r>
                      <a:endParaRPr lang="en-US" dirty="0"/>
                    </a:p>
                  </a:txBody>
                  <a:tcPr/>
                </a:tc>
                <a:tc>
                  <a:txBody>
                    <a:bodyPr/>
                    <a:lstStyle/>
                    <a:p>
                      <a:pPr algn="ctr"/>
                      <a:r>
                        <a:rPr lang="en-US" dirty="0" smtClean="0"/>
                        <a:t>63.86</a:t>
                      </a:r>
                      <a:endParaRPr lang="en-US" dirty="0"/>
                    </a:p>
                  </a:txBody>
                  <a:tcPr/>
                </a:tc>
              </a:tr>
              <a:tr h="602985">
                <a:tc>
                  <a:txBody>
                    <a:bodyPr/>
                    <a:lstStyle/>
                    <a:p>
                      <a:pPr algn="ctr"/>
                      <a:r>
                        <a:rPr lang="en-US" sz="2000" dirty="0" smtClean="0"/>
                        <a:t>2011-12</a:t>
                      </a:r>
                      <a:endParaRPr lang="en-US" sz="2000" dirty="0"/>
                    </a:p>
                  </a:txBody>
                  <a:tcPr/>
                </a:tc>
                <a:tc>
                  <a:txBody>
                    <a:bodyPr/>
                    <a:lstStyle/>
                    <a:p>
                      <a:pPr algn="ctr"/>
                      <a:r>
                        <a:rPr lang="en-US" dirty="0" smtClean="0"/>
                        <a:t>52.49</a:t>
                      </a:r>
                      <a:endParaRPr lang="en-US" dirty="0"/>
                    </a:p>
                  </a:txBody>
                  <a:tcPr/>
                </a:tc>
                <a:tc>
                  <a:txBody>
                    <a:bodyPr/>
                    <a:lstStyle/>
                    <a:p>
                      <a:pPr algn="ctr"/>
                      <a:r>
                        <a:rPr lang="en-US" dirty="0" smtClean="0"/>
                        <a:t>60.86</a:t>
                      </a:r>
                      <a:endParaRPr lang="en-US" dirty="0"/>
                    </a:p>
                  </a:txBody>
                  <a:tcPr/>
                </a:tc>
              </a:tr>
              <a:tr h="602985">
                <a:tc>
                  <a:txBody>
                    <a:bodyPr/>
                    <a:lstStyle/>
                    <a:p>
                      <a:pPr algn="ctr"/>
                      <a:r>
                        <a:rPr lang="en-US" sz="2000" dirty="0" smtClean="0"/>
                        <a:t>2012-13</a:t>
                      </a:r>
                      <a:endParaRPr lang="en-US" sz="2000" dirty="0"/>
                    </a:p>
                  </a:txBody>
                  <a:tcPr/>
                </a:tc>
                <a:tc>
                  <a:txBody>
                    <a:bodyPr/>
                    <a:lstStyle/>
                    <a:p>
                      <a:pPr algn="ctr"/>
                      <a:r>
                        <a:rPr lang="en-US" dirty="0" smtClean="0"/>
                        <a:t>52.22</a:t>
                      </a:r>
                      <a:endParaRPr lang="en-US" dirty="0"/>
                    </a:p>
                  </a:txBody>
                  <a:tcPr/>
                </a:tc>
                <a:tc>
                  <a:txBody>
                    <a:bodyPr/>
                    <a:lstStyle/>
                    <a:p>
                      <a:pPr algn="ctr"/>
                      <a:r>
                        <a:rPr lang="en-US" dirty="0" smtClean="0"/>
                        <a:t>60.32</a:t>
                      </a:r>
                      <a:endParaRPr lang="en-US" dirty="0"/>
                    </a:p>
                  </a:txBody>
                  <a:tcPr/>
                </a:tc>
              </a:tr>
              <a:tr h="602985">
                <a:tc>
                  <a:txBody>
                    <a:bodyPr/>
                    <a:lstStyle/>
                    <a:p>
                      <a:pPr algn="ctr"/>
                      <a:r>
                        <a:rPr lang="en-US" sz="2000" dirty="0" smtClean="0"/>
                        <a:t>2013-14</a:t>
                      </a:r>
                      <a:endParaRPr lang="en-US" sz="2000" dirty="0"/>
                    </a:p>
                  </a:txBody>
                  <a:tcPr/>
                </a:tc>
                <a:tc>
                  <a:txBody>
                    <a:bodyPr/>
                    <a:lstStyle/>
                    <a:p>
                      <a:pPr algn="ctr"/>
                      <a:r>
                        <a:rPr lang="en-US" dirty="0" smtClean="0"/>
                        <a:t>52.96</a:t>
                      </a:r>
                      <a:endParaRPr lang="en-US" dirty="0"/>
                    </a:p>
                  </a:txBody>
                  <a:tcPr/>
                </a:tc>
                <a:tc>
                  <a:txBody>
                    <a:bodyPr/>
                    <a:lstStyle/>
                    <a:p>
                      <a:pPr algn="ctr"/>
                      <a:r>
                        <a:rPr lang="en-US" dirty="0" smtClean="0"/>
                        <a:t>60.68</a:t>
                      </a:r>
                      <a:endParaRPr lang="en-US" dirty="0"/>
                    </a:p>
                  </a:txBody>
                  <a:tcPr/>
                </a:tc>
              </a:tr>
              <a:tr h="602985">
                <a:tc>
                  <a:txBody>
                    <a:bodyPr/>
                    <a:lstStyle/>
                    <a:p>
                      <a:pPr algn="ctr"/>
                      <a:r>
                        <a:rPr lang="en-US" sz="2000" dirty="0" smtClean="0"/>
                        <a:t>2014-15</a:t>
                      </a:r>
                      <a:endParaRPr lang="en-US" sz="2000" dirty="0"/>
                    </a:p>
                  </a:txBody>
                  <a:tcPr/>
                </a:tc>
                <a:tc>
                  <a:txBody>
                    <a:bodyPr/>
                    <a:lstStyle/>
                    <a:p>
                      <a:pPr algn="ctr"/>
                      <a:r>
                        <a:rPr lang="en-US" dirty="0" smtClean="0"/>
                        <a:t>53.69</a:t>
                      </a:r>
                      <a:endParaRPr lang="en-US" dirty="0"/>
                    </a:p>
                  </a:txBody>
                  <a:tcPr/>
                </a:tc>
                <a:tc>
                  <a:txBody>
                    <a:bodyPr/>
                    <a:lstStyle/>
                    <a:p>
                      <a:pPr algn="ctr"/>
                      <a:r>
                        <a:rPr lang="en-US" dirty="0" smtClean="0"/>
                        <a:t>61.11</a:t>
                      </a:r>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362200"/>
            <a:ext cx="7662864" cy="3675063"/>
          </a:xfrm>
        </p:spPr>
        <p:txBody>
          <a:bodyPr>
            <a:normAutofit/>
          </a:bodyPr>
          <a:lstStyle/>
          <a:p>
            <a:r>
              <a:rPr lang="en-IN" sz="1800" dirty="0" smtClean="0"/>
              <a:t>There should be sufficient gross profit to cover all expenses and provide for profit. There is no norm or standard to interpret gross profit ratio.</a:t>
            </a:r>
          </a:p>
          <a:p>
            <a:r>
              <a:rPr lang="en-IN" sz="1800" dirty="0" smtClean="0"/>
              <a:t>A higher ratio is considered better.</a:t>
            </a:r>
          </a:p>
          <a:p>
            <a:r>
              <a:rPr lang="en-IN" sz="1800" dirty="0" smtClean="0"/>
              <a:t> A consistent improvement in gross profit ratio over the past years is the indication of continuous improvement.</a:t>
            </a:r>
            <a:endParaRPr lang="en-US" sz="1800" dirty="0" smtClean="0"/>
          </a:p>
          <a:p>
            <a:r>
              <a:rPr lang="en-IN" sz="1800" b="1" dirty="0" smtClean="0"/>
              <a:t>Gross profit of coke is higher than that of Pepsi. This implies that the COGS of coke is lesser than Pepsi. Cost of producing goods at coke is lesser than Pepsi. If Pepsi wants to expand they need to reduce their cost of production to avail high net profit</a:t>
            </a:r>
          </a:p>
          <a:p>
            <a:endParaRPr lang="en-US"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7924800" cy="685800"/>
          </a:xfrm>
        </p:spPr>
        <p:txBody>
          <a:bodyPr/>
          <a:lstStyle/>
          <a:p>
            <a:r>
              <a:rPr lang="en-US" dirty="0" smtClean="0"/>
              <a:t>Net Profit Ratio:</a:t>
            </a:r>
            <a:endParaRPr lang="en-US" dirty="0"/>
          </a:p>
        </p:txBody>
      </p:sp>
      <p:graphicFrame>
        <p:nvGraphicFramePr>
          <p:cNvPr id="4" name="Content Placeholder 3"/>
          <p:cNvGraphicFramePr>
            <a:graphicFrameLocks noGrp="1"/>
          </p:cNvGraphicFramePr>
          <p:nvPr>
            <p:ph idx="1"/>
          </p:nvPr>
        </p:nvGraphicFramePr>
        <p:xfrm>
          <a:off x="457200" y="2514600"/>
          <a:ext cx="8305800" cy="3810000"/>
        </p:xfrm>
        <a:graphic>
          <a:graphicData uri="http://schemas.openxmlformats.org/drawingml/2006/table">
            <a:tbl>
              <a:tblPr firstRow="1" bandRow="1">
                <a:tableStyleId>{5C22544A-7EE6-4342-B048-85BDC9FD1C3A}</a:tableStyleId>
              </a:tblPr>
              <a:tblGrid>
                <a:gridCol w="2768600"/>
                <a:gridCol w="2768600"/>
                <a:gridCol w="2768600"/>
              </a:tblGrid>
              <a:tr h="635000">
                <a:tc>
                  <a:txBody>
                    <a:bodyPr/>
                    <a:lstStyle/>
                    <a:p>
                      <a:pPr algn="ctr"/>
                      <a:r>
                        <a:rPr lang="en-US" dirty="0" smtClean="0"/>
                        <a:t>Year</a:t>
                      </a:r>
                      <a:endParaRPr lang="en-US" dirty="0"/>
                    </a:p>
                  </a:txBody>
                  <a:tcPr/>
                </a:tc>
                <a:tc>
                  <a:txBody>
                    <a:bodyPr/>
                    <a:lstStyle/>
                    <a:p>
                      <a:pPr algn="ctr"/>
                      <a:r>
                        <a:rPr lang="en-US" dirty="0" smtClean="0"/>
                        <a:t> Pepsi</a:t>
                      </a:r>
                      <a:endParaRPr lang="en-US" dirty="0"/>
                    </a:p>
                  </a:txBody>
                  <a:tcPr/>
                </a:tc>
                <a:tc>
                  <a:txBody>
                    <a:bodyPr/>
                    <a:lstStyle/>
                    <a:p>
                      <a:pPr algn="ctr"/>
                      <a:r>
                        <a:rPr lang="en-US" dirty="0" smtClean="0"/>
                        <a:t>Coca Cola</a:t>
                      </a:r>
                      <a:endParaRPr lang="en-US" dirty="0"/>
                    </a:p>
                  </a:txBody>
                  <a:tcPr/>
                </a:tc>
              </a:tr>
              <a:tr h="635000">
                <a:tc>
                  <a:txBody>
                    <a:bodyPr/>
                    <a:lstStyle/>
                    <a:p>
                      <a:pPr algn="ctr"/>
                      <a:r>
                        <a:rPr lang="en-US" sz="2000" dirty="0" smtClean="0"/>
                        <a:t>2010-11</a:t>
                      </a:r>
                      <a:endParaRPr lang="en-US" sz="2000" dirty="0"/>
                    </a:p>
                  </a:txBody>
                  <a:tcPr/>
                </a:tc>
                <a:tc>
                  <a:txBody>
                    <a:bodyPr/>
                    <a:lstStyle/>
                    <a:p>
                      <a:pPr algn="ctr"/>
                      <a:r>
                        <a:rPr lang="en-US" dirty="0" smtClean="0"/>
                        <a:t>10.93</a:t>
                      </a:r>
                      <a:endParaRPr lang="en-US" dirty="0"/>
                    </a:p>
                  </a:txBody>
                  <a:tcPr/>
                </a:tc>
                <a:tc>
                  <a:txBody>
                    <a:bodyPr/>
                    <a:lstStyle/>
                    <a:p>
                      <a:pPr algn="ctr"/>
                      <a:r>
                        <a:rPr lang="en-US" dirty="0" smtClean="0"/>
                        <a:t>33.63</a:t>
                      </a:r>
                      <a:endParaRPr lang="en-US" dirty="0"/>
                    </a:p>
                  </a:txBody>
                  <a:tcPr/>
                </a:tc>
              </a:tr>
              <a:tr h="635000">
                <a:tc>
                  <a:txBody>
                    <a:bodyPr/>
                    <a:lstStyle/>
                    <a:p>
                      <a:pPr algn="ctr"/>
                      <a:r>
                        <a:rPr lang="en-US" sz="2000" dirty="0" smtClean="0"/>
                        <a:t>2011-12</a:t>
                      </a:r>
                      <a:endParaRPr lang="en-US" sz="2000" dirty="0"/>
                    </a:p>
                  </a:txBody>
                  <a:tcPr/>
                </a:tc>
                <a:tc>
                  <a:txBody>
                    <a:bodyPr/>
                    <a:lstStyle/>
                    <a:p>
                      <a:pPr algn="ctr"/>
                      <a:r>
                        <a:rPr lang="en-US" dirty="0" smtClean="0"/>
                        <a:t>9.69</a:t>
                      </a:r>
                      <a:endParaRPr lang="en-US" dirty="0"/>
                    </a:p>
                  </a:txBody>
                  <a:tcPr/>
                </a:tc>
                <a:tc>
                  <a:txBody>
                    <a:bodyPr/>
                    <a:lstStyle/>
                    <a:p>
                      <a:pPr algn="ctr"/>
                      <a:r>
                        <a:rPr lang="en-US" dirty="0" smtClean="0"/>
                        <a:t>18.42</a:t>
                      </a:r>
                      <a:endParaRPr lang="en-US" dirty="0"/>
                    </a:p>
                  </a:txBody>
                  <a:tcPr/>
                </a:tc>
              </a:tr>
              <a:tr h="635000">
                <a:tc>
                  <a:txBody>
                    <a:bodyPr/>
                    <a:lstStyle/>
                    <a:p>
                      <a:pPr algn="ctr"/>
                      <a:r>
                        <a:rPr lang="en-US" sz="2000" dirty="0" smtClean="0"/>
                        <a:t>2012-13</a:t>
                      </a:r>
                      <a:endParaRPr lang="en-US" sz="2000" dirty="0"/>
                    </a:p>
                  </a:txBody>
                  <a:tcPr/>
                </a:tc>
                <a:tc>
                  <a:txBody>
                    <a:bodyPr/>
                    <a:lstStyle/>
                    <a:p>
                      <a:pPr algn="ctr"/>
                      <a:r>
                        <a:rPr lang="en-US" dirty="0" smtClean="0"/>
                        <a:t>9.43</a:t>
                      </a:r>
                      <a:endParaRPr lang="en-US" dirty="0"/>
                    </a:p>
                  </a:txBody>
                  <a:tcPr/>
                </a:tc>
                <a:tc>
                  <a:txBody>
                    <a:bodyPr/>
                    <a:lstStyle/>
                    <a:p>
                      <a:pPr algn="ctr"/>
                      <a:r>
                        <a:rPr lang="en-US" dirty="0" smtClean="0"/>
                        <a:t>18.78</a:t>
                      </a:r>
                      <a:endParaRPr lang="en-US" dirty="0"/>
                    </a:p>
                  </a:txBody>
                  <a:tcPr/>
                </a:tc>
              </a:tr>
              <a:tr h="635000">
                <a:tc>
                  <a:txBody>
                    <a:bodyPr/>
                    <a:lstStyle/>
                    <a:p>
                      <a:pPr algn="ctr"/>
                      <a:r>
                        <a:rPr lang="en-US" sz="2000" dirty="0" smtClean="0"/>
                        <a:t>2013-14</a:t>
                      </a:r>
                      <a:endParaRPr lang="en-US" sz="2000" dirty="0"/>
                    </a:p>
                  </a:txBody>
                  <a:tcPr/>
                </a:tc>
                <a:tc>
                  <a:txBody>
                    <a:bodyPr/>
                    <a:lstStyle/>
                    <a:p>
                      <a:pPr algn="ctr"/>
                      <a:r>
                        <a:rPr lang="en-US" dirty="0" smtClean="0"/>
                        <a:t>10.51</a:t>
                      </a:r>
                      <a:endParaRPr lang="en-US" dirty="0"/>
                    </a:p>
                  </a:txBody>
                  <a:tcPr/>
                </a:tc>
                <a:tc>
                  <a:txBody>
                    <a:bodyPr/>
                    <a:lstStyle/>
                    <a:p>
                      <a:pPr algn="ctr"/>
                      <a:r>
                        <a:rPr lang="en-US" dirty="0" smtClean="0"/>
                        <a:t>18.32</a:t>
                      </a:r>
                      <a:endParaRPr lang="en-US" dirty="0"/>
                    </a:p>
                  </a:txBody>
                  <a:tcPr/>
                </a:tc>
              </a:tr>
              <a:tr h="635000">
                <a:tc>
                  <a:txBody>
                    <a:bodyPr/>
                    <a:lstStyle/>
                    <a:p>
                      <a:pPr algn="ctr"/>
                      <a:r>
                        <a:rPr lang="en-US" sz="2000" dirty="0" smtClean="0"/>
                        <a:t>2014-15</a:t>
                      </a:r>
                      <a:endParaRPr lang="en-US" sz="2000" dirty="0"/>
                    </a:p>
                  </a:txBody>
                  <a:tcPr/>
                </a:tc>
                <a:tc>
                  <a:txBody>
                    <a:bodyPr/>
                    <a:lstStyle/>
                    <a:p>
                      <a:pPr algn="ctr"/>
                      <a:r>
                        <a:rPr lang="en-US" dirty="0" smtClean="0"/>
                        <a:t>9.77</a:t>
                      </a:r>
                      <a:endParaRPr lang="en-US" dirty="0"/>
                    </a:p>
                  </a:txBody>
                  <a:tcPr/>
                </a:tc>
                <a:tc>
                  <a:txBody>
                    <a:bodyPr/>
                    <a:lstStyle/>
                    <a:p>
                      <a:pPr algn="ctr"/>
                      <a:r>
                        <a:rPr lang="en-US" dirty="0" smtClean="0"/>
                        <a:t>15.43</a:t>
                      </a:r>
                      <a:endParaRPr lang="en-US"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362200"/>
            <a:ext cx="7662864" cy="3675063"/>
          </a:xfrm>
        </p:spPr>
        <p:txBody>
          <a:bodyPr>
            <a:normAutofit/>
          </a:bodyPr>
          <a:lstStyle/>
          <a:p>
            <a:r>
              <a:rPr lang="en-IN" sz="1800" dirty="0" smtClean="0"/>
              <a:t>It measure the overall profitability of the business. </a:t>
            </a:r>
          </a:p>
          <a:p>
            <a:r>
              <a:rPr lang="en-IN" sz="1800" dirty="0" smtClean="0"/>
              <a:t>A high ratio indicates the efficient management of the affairs of business.</a:t>
            </a:r>
          </a:p>
          <a:p>
            <a:r>
              <a:rPr lang="en-IN" sz="1800" b="1" dirty="0" smtClean="0"/>
              <a:t>The net profit of coke is way higher than that of Pepsi. This is because the gross profit of coke was higher than Pepsi and expenses were similar to Pepsi. Pepsi should either increase their Gross profit or reduce their expenses to avail high profits</a:t>
            </a:r>
          </a:p>
          <a:p>
            <a:endParaRPr lang="en-US" sz="1800" dirty="0" smtClean="0"/>
          </a:p>
          <a:p>
            <a:pPr>
              <a:buNone/>
            </a:pPr>
            <a:endParaRPr lang="en-US"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effectLst>
                  <a:outerShdw blurRad="38100" dist="38100" dir="2700000" algn="tl">
                    <a:srgbClr val="000000">
                      <a:alpha val="43137"/>
                    </a:srgbClr>
                  </a:outerShdw>
                </a:effectLst>
              </a:rPr>
              <a:t>Operating Expense Ratio:</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2438400"/>
          <a:ext cx="8229600" cy="3465510"/>
        </p:xfrm>
        <a:graphic>
          <a:graphicData uri="http://schemas.openxmlformats.org/drawingml/2006/table">
            <a:tbl>
              <a:tblPr firstRow="1" bandRow="1">
                <a:tableStyleId>{5C22544A-7EE6-4342-B048-85BDC9FD1C3A}</a:tableStyleId>
              </a:tblPr>
              <a:tblGrid>
                <a:gridCol w="2743200"/>
                <a:gridCol w="2743200"/>
                <a:gridCol w="2743200"/>
              </a:tblGrid>
              <a:tr h="577585">
                <a:tc>
                  <a:txBody>
                    <a:bodyPr/>
                    <a:lstStyle/>
                    <a:p>
                      <a:pPr algn="ctr"/>
                      <a:r>
                        <a:rPr lang="en-US" dirty="0" smtClean="0"/>
                        <a:t>Year</a:t>
                      </a:r>
                      <a:endParaRPr lang="en-US" dirty="0"/>
                    </a:p>
                  </a:txBody>
                  <a:tcPr/>
                </a:tc>
                <a:tc>
                  <a:txBody>
                    <a:bodyPr/>
                    <a:lstStyle/>
                    <a:p>
                      <a:pPr algn="ctr"/>
                      <a:r>
                        <a:rPr lang="en-US" dirty="0" smtClean="0"/>
                        <a:t>Pepsi</a:t>
                      </a:r>
                      <a:endParaRPr lang="en-US" dirty="0"/>
                    </a:p>
                  </a:txBody>
                  <a:tcPr/>
                </a:tc>
                <a:tc>
                  <a:txBody>
                    <a:bodyPr/>
                    <a:lstStyle/>
                    <a:p>
                      <a:pPr algn="ctr"/>
                      <a:r>
                        <a:rPr lang="en-US" dirty="0" smtClean="0"/>
                        <a:t>Coca</a:t>
                      </a:r>
                      <a:r>
                        <a:rPr lang="en-US" baseline="0" dirty="0" smtClean="0"/>
                        <a:t> Cola</a:t>
                      </a:r>
                      <a:endParaRPr lang="en-US" dirty="0"/>
                    </a:p>
                  </a:txBody>
                  <a:tcPr/>
                </a:tc>
              </a:tr>
              <a:tr h="577585">
                <a:tc>
                  <a:txBody>
                    <a:bodyPr/>
                    <a:lstStyle/>
                    <a:p>
                      <a:pPr algn="ctr"/>
                      <a:r>
                        <a:rPr lang="en-US" sz="2000" dirty="0" smtClean="0"/>
                        <a:t>2010-11</a:t>
                      </a:r>
                      <a:endParaRPr lang="en-US" sz="2000" dirty="0"/>
                    </a:p>
                  </a:txBody>
                  <a:tcPr/>
                </a:tc>
                <a:tc>
                  <a:txBody>
                    <a:bodyPr/>
                    <a:lstStyle/>
                    <a:p>
                      <a:pPr algn="ctr"/>
                      <a:r>
                        <a:rPr lang="en-US" dirty="0" smtClean="0"/>
                        <a:t>14.4</a:t>
                      </a:r>
                      <a:endParaRPr lang="en-US" dirty="0"/>
                    </a:p>
                  </a:txBody>
                  <a:tcPr/>
                </a:tc>
                <a:tc>
                  <a:txBody>
                    <a:bodyPr/>
                    <a:lstStyle/>
                    <a:p>
                      <a:pPr algn="ctr"/>
                      <a:r>
                        <a:rPr lang="en-US" dirty="0" smtClean="0"/>
                        <a:t>24.06</a:t>
                      </a:r>
                      <a:endParaRPr lang="en-US" dirty="0"/>
                    </a:p>
                  </a:txBody>
                  <a:tcPr/>
                </a:tc>
              </a:tr>
              <a:tr h="577585">
                <a:tc>
                  <a:txBody>
                    <a:bodyPr/>
                    <a:lstStyle/>
                    <a:p>
                      <a:pPr algn="ctr"/>
                      <a:r>
                        <a:rPr lang="en-US" sz="2000" dirty="0" smtClean="0"/>
                        <a:t>2011-12</a:t>
                      </a:r>
                      <a:endParaRPr lang="en-US" sz="2000" dirty="0"/>
                    </a:p>
                  </a:txBody>
                  <a:tcPr/>
                </a:tc>
                <a:tc>
                  <a:txBody>
                    <a:bodyPr/>
                    <a:lstStyle/>
                    <a:p>
                      <a:pPr algn="ctr"/>
                      <a:r>
                        <a:rPr lang="en-US" dirty="0" smtClean="0"/>
                        <a:t>14.5</a:t>
                      </a:r>
                      <a:endParaRPr lang="en-US" dirty="0"/>
                    </a:p>
                  </a:txBody>
                  <a:tcPr/>
                </a:tc>
                <a:tc>
                  <a:txBody>
                    <a:bodyPr/>
                    <a:lstStyle/>
                    <a:p>
                      <a:pPr algn="ctr"/>
                      <a:r>
                        <a:rPr lang="en-US" dirty="0" smtClean="0"/>
                        <a:t>21.82</a:t>
                      </a:r>
                      <a:endParaRPr lang="en-US" dirty="0"/>
                    </a:p>
                  </a:txBody>
                  <a:tcPr/>
                </a:tc>
              </a:tr>
              <a:tr h="577585">
                <a:tc>
                  <a:txBody>
                    <a:bodyPr/>
                    <a:lstStyle/>
                    <a:p>
                      <a:pPr algn="ctr"/>
                      <a:r>
                        <a:rPr lang="en-US" sz="2000" dirty="0" smtClean="0"/>
                        <a:t>2012-13</a:t>
                      </a:r>
                      <a:endParaRPr lang="en-US" sz="2000" dirty="0"/>
                    </a:p>
                  </a:txBody>
                  <a:tcPr/>
                </a:tc>
                <a:tc>
                  <a:txBody>
                    <a:bodyPr/>
                    <a:lstStyle/>
                    <a:p>
                      <a:pPr algn="ctr"/>
                      <a:r>
                        <a:rPr lang="en-US" dirty="0" smtClean="0"/>
                        <a:t>13.9</a:t>
                      </a:r>
                      <a:endParaRPr lang="en-US" dirty="0"/>
                    </a:p>
                  </a:txBody>
                  <a:tcPr/>
                </a:tc>
                <a:tc>
                  <a:txBody>
                    <a:bodyPr/>
                    <a:lstStyle/>
                    <a:p>
                      <a:pPr algn="ctr"/>
                      <a:r>
                        <a:rPr lang="en-US" dirty="0" smtClean="0"/>
                        <a:t>22.45</a:t>
                      </a:r>
                      <a:endParaRPr lang="en-US" dirty="0"/>
                    </a:p>
                  </a:txBody>
                  <a:tcPr/>
                </a:tc>
              </a:tr>
              <a:tr h="577585">
                <a:tc>
                  <a:txBody>
                    <a:bodyPr/>
                    <a:lstStyle/>
                    <a:p>
                      <a:pPr algn="ctr"/>
                      <a:r>
                        <a:rPr lang="en-US" sz="2000" dirty="0" smtClean="0"/>
                        <a:t>2013-14</a:t>
                      </a:r>
                      <a:endParaRPr lang="en-US" sz="2000" dirty="0"/>
                    </a:p>
                  </a:txBody>
                  <a:tcPr/>
                </a:tc>
                <a:tc>
                  <a:txBody>
                    <a:bodyPr/>
                    <a:lstStyle/>
                    <a:p>
                      <a:pPr algn="ctr"/>
                      <a:r>
                        <a:rPr lang="en-US" dirty="0" smtClean="0"/>
                        <a:t>14.6</a:t>
                      </a:r>
                      <a:endParaRPr lang="en-US" dirty="0"/>
                    </a:p>
                  </a:txBody>
                  <a:tcPr/>
                </a:tc>
                <a:tc>
                  <a:txBody>
                    <a:bodyPr/>
                    <a:lstStyle/>
                    <a:p>
                      <a:pPr algn="ctr"/>
                      <a:r>
                        <a:rPr lang="en-US" dirty="0" smtClean="0"/>
                        <a:t>21.83</a:t>
                      </a:r>
                      <a:endParaRPr lang="en-US" dirty="0"/>
                    </a:p>
                  </a:txBody>
                  <a:tcPr/>
                </a:tc>
              </a:tr>
              <a:tr h="577585">
                <a:tc>
                  <a:txBody>
                    <a:bodyPr/>
                    <a:lstStyle/>
                    <a:p>
                      <a:pPr algn="ctr"/>
                      <a:r>
                        <a:rPr lang="en-US" sz="2000" dirty="0" smtClean="0"/>
                        <a:t>2014-15</a:t>
                      </a:r>
                      <a:endParaRPr lang="en-US" sz="2000" dirty="0"/>
                    </a:p>
                  </a:txBody>
                  <a:tcPr/>
                </a:tc>
                <a:tc>
                  <a:txBody>
                    <a:bodyPr/>
                    <a:lstStyle/>
                    <a:p>
                      <a:pPr algn="ctr"/>
                      <a:r>
                        <a:rPr lang="en-US" dirty="0" smtClean="0"/>
                        <a:t>14.4</a:t>
                      </a:r>
                      <a:endParaRPr lang="en-US" dirty="0"/>
                    </a:p>
                  </a:txBody>
                  <a:tcPr/>
                </a:tc>
                <a:tc>
                  <a:txBody>
                    <a:bodyPr/>
                    <a:lstStyle/>
                    <a:p>
                      <a:pPr algn="ctr"/>
                      <a:r>
                        <a:rPr lang="en-US" dirty="0" smtClean="0"/>
                        <a:t>21.11</a:t>
                      </a:r>
                      <a:endParaRPr lang="en-US"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514600"/>
            <a:ext cx="7662864" cy="3522663"/>
          </a:xfrm>
        </p:spPr>
        <p:txBody>
          <a:bodyPr>
            <a:normAutofit/>
          </a:bodyPr>
          <a:lstStyle/>
          <a:p>
            <a:r>
              <a:rPr lang="en-IN" sz="1800" dirty="0" smtClean="0"/>
              <a:t>A low operating ratio means high net profit ratio more operating profit.</a:t>
            </a:r>
          </a:p>
          <a:p>
            <a:r>
              <a:rPr lang="en-IN" sz="1800" dirty="0" smtClean="0"/>
              <a:t>If the operating profit ratio is 80% It means 80% of the sales revenue would be used to cover cost of goods sold and operating expenses.</a:t>
            </a:r>
          </a:p>
          <a:p>
            <a:r>
              <a:rPr lang="en-IN" sz="1800" b="1" dirty="0" smtClean="0"/>
              <a:t>Pepsi is doing well in this case, as their operating expenses are consistently lower than coke. Coke and Pepsi, both are into aggressive advertisements, sponsorships etc. However Pepsi has able to manage its operating cost better than coke. Both the companies can increase their net profit, either by reducing operating cost or by increasing non operating income.</a:t>
            </a:r>
          </a:p>
          <a:p>
            <a:endParaRPr lang="en-US" sz="1800" dirty="0" smtClean="0"/>
          </a:p>
          <a:p>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1066800"/>
          </a:xfrm>
        </p:spPr>
        <p:txBody>
          <a:bodyPr>
            <a:normAutofit/>
          </a:bodyPr>
          <a:lstStyle/>
          <a:p>
            <a:r>
              <a:rPr lang="en-US" b="1" dirty="0" smtClean="0"/>
              <a:t>About the Beverage Industry</a:t>
            </a:r>
            <a:endParaRPr lang="en-US" sz="4400" b="1" dirty="0"/>
          </a:p>
        </p:txBody>
      </p:sp>
      <p:sp>
        <p:nvSpPr>
          <p:cNvPr id="3" name="Content Placeholder 2"/>
          <p:cNvSpPr>
            <a:spLocks noGrp="1"/>
          </p:cNvSpPr>
          <p:nvPr>
            <p:ph idx="1"/>
          </p:nvPr>
        </p:nvSpPr>
        <p:spPr>
          <a:xfrm>
            <a:off x="457200" y="2286000"/>
            <a:ext cx="7924800" cy="2438400"/>
          </a:xfrm>
        </p:spPr>
        <p:txBody>
          <a:bodyPr>
            <a:normAutofit/>
          </a:bodyPr>
          <a:lstStyle/>
          <a:p>
            <a:r>
              <a:rPr lang="en-IN" dirty="0" smtClean="0">
                <a:latin typeface="+mj-lt"/>
              </a:rPr>
              <a:t>The Beverage Industry is a mature sector and includes companies that market non- alcoholic and alcoholic items</a:t>
            </a:r>
          </a:p>
          <a:p>
            <a:r>
              <a:rPr lang="en-US" dirty="0" smtClean="0">
                <a:latin typeface="+mj-lt"/>
              </a:rPr>
              <a:t> </a:t>
            </a:r>
            <a:r>
              <a:rPr lang="en-IN" dirty="0" smtClean="0">
                <a:latin typeface="+mj-lt"/>
              </a:rPr>
              <a:t>The global beverage market has been forecast to increase at a compound annual growth rate (CAGR) of 4.6% over the next five years, to reach a market value of $1,347 billion by 2017.</a:t>
            </a:r>
          </a:p>
          <a:p>
            <a:endParaRPr lang="en-US" dirty="0"/>
          </a:p>
        </p:txBody>
      </p:sp>
      <p:pic>
        <p:nvPicPr>
          <p:cNvPr id="23554" name="Picture 2" descr="http://collegeentertainmentpeople.com/concessions/images/mocktails.jpg"/>
          <p:cNvPicPr>
            <a:picLocks noChangeAspect="1" noChangeArrowheads="1"/>
          </p:cNvPicPr>
          <p:nvPr/>
        </p:nvPicPr>
        <p:blipFill>
          <a:blip r:embed="rId2"/>
          <a:srcRect/>
          <a:stretch>
            <a:fillRect/>
          </a:stretch>
        </p:blipFill>
        <p:spPr bwMode="auto">
          <a:xfrm>
            <a:off x="2667000" y="4310888"/>
            <a:ext cx="3505200" cy="2547112"/>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lstStyle/>
          <a:p>
            <a:r>
              <a:rPr lang="en-US" dirty="0" smtClean="0"/>
              <a:t>TURNOVER RATIOS</a:t>
            </a:r>
            <a:endParaRPr lang="en-US" dirty="0"/>
          </a:p>
        </p:txBody>
      </p:sp>
      <p:sp>
        <p:nvSpPr>
          <p:cNvPr id="3" name="Content Placeholder 2"/>
          <p:cNvSpPr>
            <a:spLocks noGrp="1"/>
          </p:cNvSpPr>
          <p:nvPr>
            <p:ph idx="1"/>
          </p:nvPr>
        </p:nvSpPr>
        <p:spPr>
          <a:xfrm>
            <a:off x="457200" y="2590800"/>
            <a:ext cx="8183880" cy="4038600"/>
          </a:xfrm>
        </p:spPr>
        <p:txBody>
          <a:bodyPr>
            <a:normAutofit fontScale="92500" lnSpcReduction="20000"/>
          </a:bodyPr>
          <a:lstStyle/>
          <a:p>
            <a:r>
              <a:rPr lang="en-US" dirty="0" smtClean="0"/>
              <a:t>Debtor turnover ratio=</a:t>
            </a:r>
          </a:p>
          <a:p>
            <a:pPr>
              <a:buNone/>
            </a:pPr>
            <a:r>
              <a:rPr lang="en-US" dirty="0" smtClean="0"/>
              <a:t>                                                       </a:t>
            </a:r>
            <a:r>
              <a:rPr lang="en-US" sz="2400" dirty="0" smtClean="0"/>
              <a:t>credit sales </a:t>
            </a:r>
          </a:p>
          <a:p>
            <a:pPr>
              <a:buNone/>
            </a:pPr>
            <a:endParaRPr lang="en-US" sz="2400" dirty="0" smtClean="0"/>
          </a:p>
          <a:p>
            <a:pPr>
              <a:buNone/>
            </a:pPr>
            <a:r>
              <a:rPr lang="en-US" sz="2400" dirty="0" smtClean="0"/>
              <a:t>                                                average debtors</a:t>
            </a:r>
          </a:p>
          <a:p>
            <a:r>
              <a:rPr lang="en-US" dirty="0" smtClean="0"/>
              <a:t>Inventory turnover ratio/stock turnover ratio =</a:t>
            </a:r>
          </a:p>
          <a:p>
            <a:pPr>
              <a:buNone/>
            </a:pPr>
            <a:r>
              <a:rPr lang="en-US" dirty="0" smtClean="0"/>
              <a:t>                                                                    </a:t>
            </a:r>
            <a:r>
              <a:rPr lang="en-US" sz="2400" dirty="0" smtClean="0"/>
              <a:t>cost of goods sold </a:t>
            </a:r>
          </a:p>
          <a:p>
            <a:pPr>
              <a:buNone/>
            </a:pPr>
            <a:r>
              <a:rPr lang="en-US" sz="2400" dirty="0" smtClean="0"/>
              <a:t>                                </a:t>
            </a:r>
          </a:p>
          <a:p>
            <a:pPr>
              <a:buNone/>
            </a:pPr>
            <a:r>
              <a:rPr lang="en-US" sz="2400" dirty="0" smtClean="0"/>
              <a:t>                                                                  average stock</a:t>
            </a:r>
            <a:endParaRPr lang="en-US" sz="2400" dirty="0"/>
          </a:p>
        </p:txBody>
      </p:sp>
      <p:sp>
        <p:nvSpPr>
          <p:cNvPr id="4" name="Division 3"/>
          <p:cNvSpPr/>
          <p:nvPr/>
        </p:nvSpPr>
        <p:spPr>
          <a:xfrm>
            <a:off x="4724400" y="3657600"/>
            <a:ext cx="304800" cy="3048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ivision 4"/>
          <p:cNvSpPr/>
          <p:nvPr/>
        </p:nvSpPr>
        <p:spPr>
          <a:xfrm>
            <a:off x="5943600" y="5715000"/>
            <a:ext cx="304800" cy="3048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83880" cy="1051560"/>
          </a:xfrm>
        </p:spPr>
        <p:txBody>
          <a:bodyPr/>
          <a:lstStyle/>
          <a:p>
            <a:r>
              <a:rPr lang="en-US" dirty="0" smtClean="0">
                <a:effectLst>
                  <a:outerShdw blurRad="38100" dist="38100" dir="2700000" algn="tl">
                    <a:srgbClr val="000000">
                      <a:alpha val="43137"/>
                    </a:srgbClr>
                  </a:outerShdw>
                </a:effectLst>
              </a:rPr>
              <a:t>Debtor Turnover Ratio:</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2249488"/>
          <a:ext cx="8229600" cy="3617910"/>
        </p:xfrm>
        <a:graphic>
          <a:graphicData uri="http://schemas.openxmlformats.org/drawingml/2006/table">
            <a:tbl>
              <a:tblPr firstRow="1" bandRow="1">
                <a:tableStyleId>{5C22544A-7EE6-4342-B048-85BDC9FD1C3A}</a:tableStyleId>
              </a:tblPr>
              <a:tblGrid>
                <a:gridCol w="2743200"/>
                <a:gridCol w="2743200"/>
                <a:gridCol w="2743200"/>
              </a:tblGrid>
              <a:tr h="602985">
                <a:tc>
                  <a:txBody>
                    <a:bodyPr/>
                    <a:lstStyle/>
                    <a:p>
                      <a:pPr algn="ctr"/>
                      <a:r>
                        <a:rPr lang="en-US" dirty="0" smtClean="0"/>
                        <a:t>Year</a:t>
                      </a:r>
                      <a:endParaRPr lang="en-US" dirty="0"/>
                    </a:p>
                  </a:txBody>
                  <a:tcPr/>
                </a:tc>
                <a:tc>
                  <a:txBody>
                    <a:bodyPr/>
                    <a:lstStyle/>
                    <a:p>
                      <a:pPr algn="ctr"/>
                      <a:r>
                        <a:rPr lang="en-US" dirty="0" smtClean="0"/>
                        <a:t> Pepsi</a:t>
                      </a:r>
                      <a:endParaRPr lang="en-US" dirty="0"/>
                    </a:p>
                  </a:txBody>
                  <a:tcPr/>
                </a:tc>
                <a:tc>
                  <a:txBody>
                    <a:bodyPr/>
                    <a:lstStyle/>
                    <a:p>
                      <a:pPr algn="ctr"/>
                      <a:r>
                        <a:rPr lang="en-US" dirty="0" smtClean="0"/>
                        <a:t>Coca Cola</a:t>
                      </a:r>
                      <a:endParaRPr lang="en-US" dirty="0"/>
                    </a:p>
                  </a:txBody>
                  <a:tcPr/>
                </a:tc>
              </a:tr>
              <a:tr h="602985">
                <a:tc>
                  <a:txBody>
                    <a:bodyPr/>
                    <a:lstStyle/>
                    <a:p>
                      <a:pPr algn="ctr"/>
                      <a:r>
                        <a:rPr lang="en-US" sz="2000" dirty="0" smtClean="0"/>
                        <a:t>2010-11</a:t>
                      </a:r>
                      <a:endParaRPr lang="en-US" sz="2000" dirty="0"/>
                    </a:p>
                  </a:txBody>
                  <a:tcPr/>
                </a:tc>
                <a:tc>
                  <a:txBody>
                    <a:bodyPr/>
                    <a:lstStyle/>
                    <a:p>
                      <a:pPr algn="ctr"/>
                      <a:r>
                        <a:rPr lang="en-US" dirty="0" smtClean="0"/>
                        <a:t>10.57</a:t>
                      </a:r>
                      <a:endParaRPr lang="en-US" dirty="0"/>
                    </a:p>
                  </a:txBody>
                  <a:tcPr/>
                </a:tc>
                <a:tc>
                  <a:txBody>
                    <a:bodyPr/>
                    <a:lstStyle/>
                    <a:p>
                      <a:pPr algn="ctr"/>
                      <a:r>
                        <a:rPr lang="en-US" dirty="0" smtClean="0"/>
                        <a:t>8.58</a:t>
                      </a:r>
                      <a:endParaRPr lang="en-US" dirty="0"/>
                    </a:p>
                  </a:txBody>
                  <a:tcPr/>
                </a:tc>
              </a:tr>
              <a:tr h="602985">
                <a:tc>
                  <a:txBody>
                    <a:bodyPr/>
                    <a:lstStyle/>
                    <a:p>
                      <a:pPr algn="ctr"/>
                      <a:r>
                        <a:rPr lang="en-US" sz="2000" dirty="0" smtClean="0"/>
                        <a:t>2011-12</a:t>
                      </a:r>
                      <a:endParaRPr lang="en-US" sz="2000" dirty="0"/>
                    </a:p>
                  </a:txBody>
                  <a:tcPr/>
                </a:tc>
                <a:tc>
                  <a:txBody>
                    <a:bodyPr/>
                    <a:lstStyle/>
                    <a:p>
                      <a:pPr algn="ctr"/>
                      <a:r>
                        <a:rPr lang="en-US" dirty="0" smtClean="0"/>
                        <a:t>10.05</a:t>
                      </a:r>
                      <a:endParaRPr lang="en-US" dirty="0"/>
                    </a:p>
                  </a:txBody>
                  <a:tcPr/>
                </a:tc>
                <a:tc>
                  <a:txBody>
                    <a:bodyPr/>
                    <a:lstStyle/>
                    <a:p>
                      <a:pPr algn="ctr"/>
                      <a:r>
                        <a:rPr lang="en-US" dirty="0" smtClean="0"/>
                        <a:t>9.96</a:t>
                      </a:r>
                      <a:endParaRPr lang="en-US" dirty="0"/>
                    </a:p>
                  </a:txBody>
                  <a:tcPr/>
                </a:tc>
              </a:tr>
              <a:tr h="602985">
                <a:tc>
                  <a:txBody>
                    <a:bodyPr/>
                    <a:lstStyle/>
                    <a:p>
                      <a:pPr algn="ctr"/>
                      <a:r>
                        <a:rPr lang="en-US" sz="2000" dirty="0" smtClean="0"/>
                        <a:t>2012-13</a:t>
                      </a:r>
                      <a:endParaRPr lang="en-US" sz="2000" dirty="0"/>
                    </a:p>
                  </a:txBody>
                  <a:tcPr/>
                </a:tc>
                <a:tc>
                  <a:txBody>
                    <a:bodyPr/>
                    <a:lstStyle/>
                    <a:p>
                      <a:pPr algn="ctr"/>
                      <a:r>
                        <a:rPr lang="en-US" dirty="0" smtClean="0"/>
                        <a:t>10.10</a:t>
                      </a:r>
                      <a:endParaRPr lang="en-US" dirty="0"/>
                    </a:p>
                  </a:txBody>
                  <a:tcPr/>
                </a:tc>
                <a:tc>
                  <a:txBody>
                    <a:bodyPr/>
                    <a:lstStyle/>
                    <a:p>
                      <a:pPr algn="ctr"/>
                      <a:r>
                        <a:rPr lang="en-US" dirty="0" smtClean="0"/>
                        <a:t>9.92</a:t>
                      </a:r>
                      <a:endParaRPr lang="en-US" dirty="0"/>
                    </a:p>
                  </a:txBody>
                  <a:tcPr/>
                </a:tc>
              </a:tr>
              <a:tr h="602985">
                <a:tc>
                  <a:txBody>
                    <a:bodyPr/>
                    <a:lstStyle/>
                    <a:p>
                      <a:pPr algn="ctr"/>
                      <a:r>
                        <a:rPr lang="en-US" sz="2000" dirty="0" smtClean="0"/>
                        <a:t>2013-14</a:t>
                      </a:r>
                      <a:endParaRPr lang="en-US" sz="2000" dirty="0"/>
                    </a:p>
                  </a:txBody>
                  <a:tcPr/>
                </a:tc>
                <a:tc>
                  <a:txBody>
                    <a:bodyPr/>
                    <a:lstStyle/>
                    <a:p>
                      <a:pPr algn="ctr"/>
                      <a:r>
                        <a:rPr lang="en-US" dirty="0" smtClean="0"/>
                        <a:t>10.99</a:t>
                      </a:r>
                      <a:endParaRPr lang="en-US" dirty="0"/>
                    </a:p>
                  </a:txBody>
                  <a:tcPr/>
                </a:tc>
                <a:tc>
                  <a:txBody>
                    <a:bodyPr/>
                    <a:lstStyle/>
                    <a:p>
                      <a:pPr algn="ctr"/>
                      <a:r>
                        <a:rPr lang="en-US" dirty="0" smtClean="0"/>
                        <a:t>9.73</a:t>
                      </a:r>
                      <a:endParaRPr lang="en-US" dirty="0"/>
                    </a:p>
                  </a:txBody>
                  <a:tcPr/>
                </a:tc>
              </a:tr>
              <a:tr h="602985">
                <a:tc>
                  <a:txBody>
                    <a:bodyPr/>
                    <a:lstStyle/>
                    <a:p>
                      <a:pPr algn="ctr"/>
                      <a:r>
                        <a:rPr lang="en-US" sz="2000" dirty="0" smtClean="0"/>
                        <a:t>2014-15</a:t>
                      </a:r>
                      <a:endParaRPr lang="en-US" sz="2000" dirty="0"/>
                    </a:p>
                  </a:txBody>
                  <a:tcPr/>
                </a:tc>
                <a:tc>
                  <a:txBody>
                    <a:bodyPr/>
                    <a:lstStyle/>
                    <a:p>
                      <a:pPr algn="ctr"/>
                      <a:r>
                        <a:rPr lang="en-US" dirty="0" smtClean="0"/>
                        <a:t>16.25</a:t>
                      </a:r>
                      <a:endParaRPr lang="en-US" dirty="0"/>
                    </a:p>
                  </a:txBody>
                  <a:tcPr/>
                </a:tc>
                <a:tc>
                  <a:txBody>
                    <a:bodyPr/>
                    <a:lstStyle/>
                    <a:p>
                      <a:pPr algn="ctr"/>
                      <a:r>
                        <a:rPr lang="en-US" dirty="0" smtClean="0"/>
                        <a:t>9.85</a:t>
                      </a:r>
                      <a:endParaRPr lang="en-US" dirty="0"/>
                    </a:p>
                  </a:txBody>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514600"/>
            <a:ext cx="7662864" cy="3522663"/>
          </a:xfrm>
        </p:spPr>
        <p:txBody>
          <a:bodyPr>
            <a:normAutofit/>
          </a:bodyPr>
          <a:lstStyle/>
          <a:p>
            <a:r>
              <a:rPr lang="en-IN" sz="1800" dirty="0" smtClean="0"/>
              <a:t>It measures a business' ability to efficiently collect its receivables.</a:t>
            </a:r>
          </a:p>
          <a:p>
            <a:r>
              <a:rPr lang="en-IN" sz="1800" dirty="0" smtClean="0"/>
              <a:t>Higher ratios mean that companies are collecting their receivables more frequently throughout the year.</a:t>
            </a:r>
          </a:p>
          <a:p>
            <a:r>
              <a:rPr lang="en-IN" sz="1800" b="1" dirty="0" smtClean="0"/>
              <a:t>Pepsi has a better debtor turnover ratio than coke. It shows that Pepsi is more efficient in collecting money from their credit sales to debtors. However, Pepsi in the last year took a steep jump by collecting money 16 times in a year. Coke has been consistent with its efficiency of 9 times in a year</a:t>
            </a:r>
          </a:p>
          <a:p>
            <a:endParaRPr lang="en-US"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183880" cy="1051560"/>
          </a:xfrm>
        </p:spPr>
        <p:txBody>
          <a:bodyPr/>
          <a:lstStyle/>
          <a:p>
            <a:r>
              <a:rPr lang="en-US" dirty="0" smtClean="0"/>
              <a:t>Inventory Turnover Ratio:</a:t>
            </a:r>
            <a:endParaRPr lang="en-US" dirty="0"/>
          </a:p>
        </p:txBody>
      </p:sp>
      <p:graphicFrame>
        <p:nvGraphicFramePr>
          <p:cNvPr id="4" name="Content Placeholder 3"/>
          <p:cNvGraphicFramePr>
            <a:graphicFrameLocks noGrp="1"/>
          </p:cNvGraphicFramePr>
          <p:nvPr>
            <p:ph idx="1"/>
          </p:nvPr>
        </p:nvGraphicFramePr>
        <p:xfrm>
          <a:off x="457200" y="2362200"/>
          <a:ext cx="8229600" cy="3505200"/>
        </p:xfrm>
        <a:graphic>
          <a:graphicData uri="http://schemas.openxmlformats.org/drawingml/2006/table">
            <a:tbl>
              <a:tblPr firstRow="1" bandRow="1">
                <a:tableStyleId>{5C22544A-7EE6-4342-B048-85BDC9FD1C3A}</a:tableStyleId>
              </a:tblPr>
              <a:tblGrid>
                <a:gridCol w="2743200"/>
                <a:gridCol w="2743200"/>
                <a:gridCol w="2743200"/>
              </a:tblGrid>
              <a:tr h="584200">
                <a:tc>
                  <a:txBody>
                    <a:bodyPr/>
                    <a:lstStyle/>
                    <a:p>
                      <a:pPr algn="ctr"/>
                      <a:r>
                        <a:rPr lang="en-US" dirty="0" smtClean="0"/>
                        <a:t>Year</a:t>
                      </a:r>
                      <a:endParaRPr lang="en-US" dirty="0"/>
                    </a:p>
                  </a:txBody>
                  <a:tcPr/>
                </a:tc>
                <a:tc>
                  <a:txBody>
                    <a:bodyPr/>
                    <a:lstStyle/>
                    <a:p>
                      <a:pPr algn="ctr"/>
                      <a:r>
                        <a:rPr lang="en-US" dirty="0" smtClean="0"/>
                        <a:t>Pepsi</a:t>
                      </a:r>
                      <a:endParaRPr lang="en-US" dirty="0"/>
                    </a:p>
                  </a:txBody>
                  <a:tcPr/>
                </a:tc>
                <a:tc>
                  <a:txBody>
                    <a:bodyPr/>
                    <a:lstStyle/>
                    <a:p>
                      <a:pPr algn="ctr"/>
                      <a:r>
                        <a:rPr lang="en-US" dirty="0" smtClean="0"/>
                        <a:t>Coca Cola</a:t>
                      </a:r>
                      <a:endParaRPr lang="en-US" dirty="0"/>
                    </a:p>
                  </a:txBody>
                  <a:tcPr/>
                </a:tc>
              </a:tr>
              <a:tr h="584200">
                <a:tc>
                  <a:txBody>
                    <a:bodyPr/>
                    <a:lstStyle/>
                    <a:p>
                      <a:pPr algn="ctr"/>
                      <a:r>
                        <a:rPr lang="en-US" sz="2000" dirty="0" smtClean="0"/>
                        <a:t>2010-11</a:t>
                      </a:r>
                      <a:endParaRPr lang="en-US" sz="2000" dirty="0"/>
                    </a:p>
                  </a:txBody>
                  <a:tcPr/>
                </a:tc>
                <a:tc>
                  <a:txBody>
                    <a:bodyPr/>
                    <a:lstStyle/>
                    <a:p>
                      <a:pPr algn="ctr"/>
                      <a:r>
                        <a:rPr lang="en-US" dirty="0" smtClean="0"/>
                        <a:t>8.87</a:t>
                      </a:r>
                      <a:endParaRPr lang="en-US" dirty="0"/>
                    </a:p>
                  </a:txBody>
                  <a:tcPr/>
                </a:tc>
                <a:tc>
                  <a:txBody>
                    <a:bodyPr/>
                    <a:lstStyle/>
                    <a:p>
                      <a:pPr algn="ctr"/>
                      <a:r>
                        <a:rPr lang="en-US" dirty="0" smtClean="0"/>
                        <a:t>5.07</a:t>
                      </a:r>
                      <a:endParaRPr lang="en-US" dirty="0"/>
                    </a:p>
                  </a:txBody>
                  <a:tcPr/>
                </a:tc>
              </a:tr>
              <a:tr h="584200">
                <a:tc>
                  <a:txBody>
                    <a:bodyPr/>
                    <a:lstStyle/>
                    <a:p>
                      <a:pPr algn="ctr"/>
                      <a:r>
                        <a:rPr lang="en-US" sz="2000" dirty="0" smtClean="0"/>
                        <a:t>2011-12</a:t>
                      </a:r>
                      <a:endParaRPr lang="en-US" sz="2000" dirty="0"/>
                    </a:p>
                  </a:txBody>
                  <a:tcPr/>
                </a:tc>
                <a:tc>
                  <a:txBody>
                    <a:bodyPr/>
                    <a:lstStyle/>
                    <a:p>
                      <a:pPr algn="ctr"/>
                      <a:r>
                        <a:rPr lang="en-US" dirty="0" smtClean="0"/>
                        <a:t>8.78</a:t>
                      </a:r>
                      <a:endParaRPr lang="en-US" dirty="0"/>
                    </a:p>
                  </a:txBody>
                  <a:tcPr/>
                </a:tc>
                <a:tc>
                  <a:txBody>
                    <a:bodyPr/>
                    <a:lstStyle/>
                    <a:p>
                      <a:pPr algn="ctr"/>
                      <a:r>
                        <a:rPr lang="en-US" dirty="0" smtClean="0"/>
                        <a:t>6.34</a:t>
                      </a:r>
                      <a:endParaRPr lang="en-US" dirty="0"/>
                    </a:p>
                  </a:txBody>
                  <a:tcPr/>
                </a:tc>
              </a:tr>
              <a:tr h="584200">
                <a:tc>
                  <a:txBody>
                    <a:bodyPr/>
                    <a:lstStyle/>
                    <a:p>
                      <a:pPr algn="ctr"/>
                      <a:r>
                        <a:rPr lang="en-US" sz="2000" dirty="0" smtClean="0"/>
                        <a:t>2012-13</a:t>
                      </a:r>
                      <a:endParaRPr lang="en-US" sz="2000" dirty="0"/>
                    </a:p>
                  </a:txBody>
                  <a:tcPr/>
                </a:tc>
                <a:tc>
                  <a:txBody>
                    <a:bodyPr/>
                    <a:lstStyle/>
                    <a:p>
                      <a:pPr algn="ctr"/>
                      <a:r>
                        <a:rPr lang="en-US" dirty="0" smtClean="0"/>
                        <a:t>8.45</a:t>
                      </a:r>
                      <a:endParaRPr lang="en-US" dirty="0"/>
                    </a:p>
                  </a:txBody>
                  <a:tcPr/>
                </a:tc>
                <a:tc>
                  <a:txBody>
                    <a:bodyPr/>
                    <a:lstStyle/>
                    <a:p>
                      <a:pPr algn="ctr"/>
                      <a:r>
                        <a:rPr lang="en-US" dirty="0" smtClean="0"/>
                        <a:t>6.00</a:t>
                      </a:r>
                      <a:endParaRPr lang="en-US" dirty="0"/>
                    </a:p>
                  </a:txBody>
                  <a:tcPr/>
                </a:tc>
              </a:tr>
              <a:tr h="584200">
                <a:tc>
                  <a:txBody>
                    <a:bodyPr/>
                    <a:lstStyle/>
                    <a:p>
                      <a:pPr algn="ctr"/>
                      <a:r>
                        <a:rPr lang="en-US" sz="2000" dirty="0" smtClean="0"/>
                        <a:t>2013-14</a:t>
                      </a:r>
                      <a:endParaRPr lang="en-US" sz="2000" dirty="0"/>
                    </a:p>
                  </a:txBody>
                  <a:tcPr/>
                </a:tc>
                <a:tc>
                  <a:txBody>
                    <a:bodyPr/>
                    <a:lstStyle/>
                    <a:p>
                      <a:pPr algn="ctr"/>
                      <a:r>
                        <a:rPr lang="en-US" dirty="0" smtClean="0"/>
                        <a:t>8.94</a:t>
                      </a:r>
                      <a:endParaRPr lang="en-US" dirty="0"/>
                    </a:p>
                  </a:txBody>
                  <a:tcPr/>
                </a:tc>
                <a:tc>
                  <a:txBody>
                    <a:bodyPr/>
                    <a:lstStyle/>
                    <a:p>
                      <a:pPr algn="ctr"/>
                      <a:r>
                        <a:rPr lang="en-US" dirty="0" smtClean="0"/>
                        <a:t>5.63</a:t>
                      </a:r>
                      <a:endParaRPr lang="en-US" dirty="0"/>
                    </a:p>
                  </a:txBody>
                  <a:tcPr/>
                </a:tc>
              </a:tr>
              <a:tr h="584200">
                <a:tc>
                  <a:txBody>
                    <a:bodyPr/>
                    <a:lstStyle/>
                    <a:p>
                      <a:pPr algn="ctr"/>
                      <a:r>
                        <a:rPr lang="en-US" sz="2000" dirty="0" smtClean="0"/>
                        <a:t>2014-15</a:t>
                      </a:r>
                      <a:endParaRPr lang="en-US" sz="2000" dirty="0"/>
                    </a:p>
                  </a:txBody>
                  <a:tcPr/>
                </a:tc>
                <a:tc>
                  <a:txBody>
                    <a:bodyPr/>
                    <a:lstStyle/>
                    <a:p>
                      <a:pPr algn="ctr"/>
                      <a:r>
                        <a:rPr lang="en-US" dirty="0" smtClean="0"/>
                        <a:t>9.43</a:t>
                      </a:r>
                      <a:endParaRPr lang="en-US" dirty="0"/>
                    </a:p>
                  </a:txBody>
                  <a:tcPr/>
                </a:tc>
                <a:tc>
                  <a:txBody>
                    <a:bodyPr/>
                    <a:lstStyle/>
                    <a:p>
                      <a:pPr algn="ctr"/>
                      <a:r>
                        <a:rPr lang="en-US" dirty="0" smtClean="0"/>
                        <a:t>5.61</a:t>
                      </a:r>
                      <a:endParaRPr lang="en-US" dirty="0"/>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514600"/>
            <a:ext cx="7662864" cy="3522663"/>
          </a:xfrm>
        </p:spPr>
        <p:txBody>
          <a:bodyPr>
            <a:normAutofit fontScale="92500" lnSpcReduction="20000"/>
          </a:bodyPr>
          <a:lstStyle/>
          <a:p>
            <a:r>
              <a:rPr lang="en-IN" sz="1800" dirty="0" smtClean="0"/>
              <a:t>It measures company's efficiency in turning its inventory into sales. Its purpose is to measure the liquidity of the inventory.</a:t>
            </a:r>
            <a:endParaRPr lang="en-US" sz="1800" dirty="0" smtClean="0"/>
          </a:p>
          <a:p>
            <a:r>
              <a:rPr lang="en-IN" sz="1800" dirty="0" smtClean="0"/>
              <a:t>Low inventory turnover ratio is a signal of inefficiency, since inventory usually has a rate of return of zero. It also implies either poor sales or excess inventory</a:t>
            </a:r>
            <a:endParaRPr lang="en-US" sz="1800" dirty="0" smtClean="0"/>
          </a:p>
          <a:p>
            <a:r>
              <a:rPr lang="en-IN" sz="1800" dirty="0" smtClean="0"/>
              <a:t>High inventory turnover ratio implies either strong sales or ineffective buying (the company buys too often in small quantities,</a:t>
            </a:r>
          </a:p>
          <a:p>
            <a:r>
              <a:rPr lang="en-IN" sz="1800" b="1" dirty="0" smtClean="0"/>
              <a:t>Coke is able to convert its inventory into sale more efficiently than Pepsi. Coke has an efficiency of 5 and Pepsi has an efficiency of 9. However, there could be a possibility that coke is maintaining low level of inventory and thus getting it liquidated much faster than Pepsi. Also, Pepsi could have maintained a high level of inventory way beyond the demand.  </a:t>
            </a:r>
          </a:p>
          <a:p>
            <a:endParaRPr lang="en-US" sz="1800" dirty="0" smtClean="0"/>
          </a:p>
          <a:p>
            <a:endParaRPr lang="en-US"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lstStyle/>
          <a:p>
            <a:r>
              <a:rPr lang="en-US" dirty="0" smtClean="0"/>
              <a:t>Earnings Per Share:</a:t>
            </a:r>
            <a:endParaRPr lang="en-US" dirty="0"/>
          </a:p>
        </p:txBody>
      </p:sp>
      <p:graphicFrame>
        <p:nvGraphicFramePr>
          <p:cNvPr id="4" name="Content Placeholder 3"/>
          <p:cNvGraphicFramePr>
            <a:graphicFrameLocks noGrp="1"/>
          </p:cNvGraphicFramePr>
          <p:nvPr>
            <p:ph idx="1"/>
          </p:nvPr>
        </p:nvGraphicFramePr>
        <p:xfrm>
          <a:off x="381000" y="2667000"/>
          <a:ext cx="8305800" cy="3236910"/>
        </p:xfrm>
        <a:graphic>
          <a:graphicData uri="http://schemas.openxmlformats.org/drawingml/2006/table">
            <a:tbl>
              <a:tblPr firstRow="1" bandRow="1">
                <a:tableStyleId>{5C22544A-7EE6-4342-B048-85BDC9FD1C3A}</a:tableStyleId>
              </a:tblPr>
              <a:tblGrid>
                <a:gridCol w="2768600"/>
                <a:gridCol w="2768600"/>
                <a:gridCol w="2768600"/>
              </a:tblGrid>
              <a:tr h="539485">
                <a:tc>
                  <a:txBody>
                    <a:bodyPr/>
                    <a:lstStyle/>
                    <a:p>
                      <a:pPr algn="ctr"/>
                      <a:r>
                        <a:rPr lang="en-US" dirty="0" smtClean="0"/>
                        <a:t>Year</a:t>
                      </a:r>
                      <a:endParaRPr lang="en-US" dirty="0"/>
                    </a:p>
                  </a:txBody>
                  <a:tcPr/>
                </a:tc>
                <a:tc>
                  <a:txBody>
                    <a:bodyPr/>
                    <a:lstStyle/>
                    <a:p>
                      <a:pPr algn="ctr"/>
                      <a:r>
                        <a:rPr lang="en-US" dirty="0" smtClean="0"/>
                        <a:t>Pepsi</a:t>
                      </a:r>
                      <a:endParaRPr lang="en-US" dirty="0"/>
                    </a:p>
                  </a:txBody>
                  <a:tcPr/>
                </a:tc>
                <a:tc>
                  <a:txBody>
                    <a:bodyPr/>
                    <a:lstStyle/>
                    <a:p>
                      <a:pPr algn="ctr"/>
                      <a:r>
                        <a:rPr lang="en-US" dirty="0" smtClean="0"/>
                        <a:t>Coca Cola</a:t>
                      </a:r>
                      <a:endParaRPr lang="en-US" dirty="0"/>
                    </a:p>
                  </a:txBody>
                  <a:tcPr/>
                </a:tc>
              </a:tr>
              <a:tr h="539485">
                <a:tc>
                  <a:txBody>
                    <a:bodyPr/>
                    <a:lstStyle/>
                    <a:p>
                      <a:pPr algn="ctr"/>
                      <a:r>
                        <a:rPr lang="en-US" sz="2000" dirty="0" smtClean="0"/>
                        <a:t>2010-11</a:t>
                      </a:r>
                      <a:endParaRPr lang="en-US" sz="2000" dirty="0"/>
                    </a:p>
                  </a:txBody>
                  <a:tcPr/>
                </a:tc>
                <a:tc>
                  <a:txBody>
                    <a:bodyPr/>
                    <a:lstStyle/>
                    <a:p>
                      <a:pPr algn="ctr"/>
                      <a:r>
                        <a:rPr lang="en-US" dirty="0" smtClean="0"/>
                        <a:t>10.20</a:t>
                      </a:r>
                      <a:endParaRPr lang="en-US" dirty="0"/>
                    </a:p>
                  </a:txBody>
                  <a:tcPr/>
                </a:tc>
                <a:tc>
                  <a:txBody>
                    <a:bodyPr/>
                    <a:lstStyle/>
                    <a:p>
                      <a:pPr algn="ctr"/>
                      <a:r>
                        <a:rPr lang="en-US" dirty="0" smtClean="0"/>
                        <a:t>19.12</a:t>
                      </a:r>
                      <a:endParaRPr lang="en-US" dirty="0"/>
                    </a:p>
                  </a:txBody>
                  <a:tcPr/>
                </a:tc>
              </a:tr>
              <a:tr h="539485">
                <a:tc>
                  <a:txBody>
                    <a:bodyPr/>
                    <a:lstStyle/>
                    <a:p>
                      <a:pPr algn="ctr"/>
                      <a:r>
                        <a:rPr lang="en-US" sz="2000" dirty="0" smtClean="0"/>
                        <a:t>2011-12</a:t>
                      </a:r>
                      <a:endParaRPr lang="en-US" sz="2000" dirty="0"/>
                    </a:p>
                  </a:txBody>
                  <a:tcPr/>
                </a:tc>
                <a:tc>
                  <a:txBody>
                    <a:bodyPr/>
                    <a:lstStyle/>
                    <a:p>
                      <a:pPr algn="ctr"/>
                      <a:r>
                        <a:rPr lang="en-US" dirty="0" smtClean="0"/>
                        <a:t>10.61</a:t>
                      </a:r>
                      <a:endParaRPr lang="en-US" dirty="0"/>
                    </a:p>
                  </a:txBody>
                  <a:tcPr/>
                </a:tc>
                <a:tc>
                  <a:txBody>
                    <a:bodyPr/>
                    <a:lstStyle/>
                    <a:p>
                      <a:pPr algn="ctr"/>
                      <a:r>
                        <a:rPr lang="en-US" dirty="0" smtClean="0"/>
                        <a:t>8.72</a:t>
                      </a:r>
                      <a:endParaRPr lang="en-US" dirty="0"/>
                    </a:p>
                  </a:txBody>
                  <a:tcPr/>
                </a:tc>
              </a:tr>
              <a:tr h="539485">
                <a:tc>
                  <a:txBody>
                    <a:bodyPr/>
                    <a:lstStyle/>
                    <a:p>
                      <a:pPr algn="ctr"/>
                      <a:r>
                        <a:rPr lang="en-US" sz="2000" dirty="0" smtClean="0"/>
                        <a:t>2012-13</a:t>
                      </a:r>
                      <a:endParaRPr lang="en-US" sz="2000" dirty="0"/>
                    </a:p>
                  </a:txBody>
                  <a:tcPr/>
                </a:tc>
                <a:tc>
                  <a:txBody>
                    <a:bodyPr/>
                    <a:lstStyle/>
                    <a:p>
                      <a:pPr algn="ctr"/>
                      <a:r>
                        <a:rPr lang="en-US" dirty="0" smtClean="0"/>
                        <a:t>7.80</a:t>
                      </a:r>
                      <a:endParaRPr lang="en-US" dirty="0"/>
                    </a:p>
                  </a:txBody>
                  <a:tcPr/>
                </a:tc>
                <a:tc>
                  <a:txBody>
                    <a:bodyPr/>
                    <a:lstStyle/>
                    <a:p>
                      <a:pPr algn="ctr"/>
                      <a:r>
                        <a:rPr lang="en-US" dirty="0" smtClean="0"/>
                        <a:t>12.35</a:t>
                      </a:r>
                      <a:endParaRPr lang="en-US" dirty="0"/>
                    </a:p>
                  </a:txBody>
                  <a:tcPr/>
                </a:tc>
              </a:tr>
              <a:tr h="539485">
                <a:tc>
                  <a:txBody>
                    <a:bodyPr/>
                    <a:lstStyle/>
                    <a:p>
                      <a:pPr algn="ctr"/>
                      <a:r>
                        <a:rPr lang="en-US" sz="2000" dirty="0" smtClean="0"/>
                        <a:t>2013-14</a:t>
                      </a:r>
                      <a:endParaRPr lang="en-US" sz="2000" dirty="0"/>
                    </a:p>
                  </a:txBody>
                  <a:tcPr/>
                </a:tc>
                <a:tc>
                  <a:txBody>
                    <a:bodyPr/>
                    <a:lstStyle/>
                    <a:p>
                      <a:pPr algn="ctr"/>
                      <a:r>
                        <a:rPr lang="en-US" dirty="0" smtClean="0"/>
                        <a:t>7.74</a:t>
                      </a:r>
                      <a:endParaRPr lang="en-US" dirty="0"/>
                    </a:p>
                  </a:txBody>
                  <a:tcPr/>
                </a:tc>
                <a:tc>
                  <a:txBody>
                    <a:bodyPr/>
                    <a:lstStyle/>
                    <a:p>
                      <a:pPr algn="ctr"/>
                      <a:r>
                        <a:rPr lang="en-US" dirty="0" smtClean="0"/>
                        <a:t>7.94</a:t>
                      </a:r>
                      <a:endParaRPr lang="en-US" dirty="0"/>
                    </a:p>
                  </a:txBody>
                  <a:tcPr/>
                </a:tc>
              </a:tr>
              <a:tr h="539485">
                <a:tc>
                  <a:txBody>
                    <a:bodyPr/>
                    <a:lstStyle/>
                    <a:p>
                      <a:pPr algn="ctr"/>
                      <a:r>
                        <a:rPr lang="en-US" sz="2000" dirty="0" smtClean="0"/>
                        <a:t>2014-15</a:t>
                      </a:r>
                      <a:endParaRPr lang="en-US" sz="2000" dirty="0"/>
                    </a:p>
                  </a:txBody>
                  <a:tcPr/>
                </a:tc>
                <a:tc>
                  <a:txBody>
                    <a:bodyPr/>
                    <a:lstStyle/>
                    <a:p>
                      <a:pPr algn="ctr"/>
                      <a:r>
                        <a:rPr lang="en-US" dirty="0" smtClean="0"/>
                        <a:t>5.76</a:t>
                      </a:r>
                      <a:endParaRPr lang="en-US" dirty="0"/>
                    </a:p>
                  </a:txBody>
                  <a:tcPr/>
                </a:tc>
                <a:tc>
                  <a:txBody>
                    <a:bodyPr/>
                    <a:lstStyle/>
                    <a:p>
                      <a:pPr algn="ctr"/>
                      <a:r>
                        <a:rPr lang="en-US" dirty="0" smtClean="0"/>
                        <a:t>4.81</a:t>
                      </a:r>
                      <a:endParaRPr lang="en-US" dirty="0"/>
                    </a:p>
                  </a:txBody>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514600"/>
            <a:ext cx="7662864" cy="3522663"/>
          </a:xfrm>
        </p:spPr>
        <p:txBody>
          <a:bodyPr>
            <a:normAutofit lnSpcReduction="10000"/>
          </a:bodyPr>
          <a:lstStyle/>
          <a:p>
            <a:r>
              <a:rPr lang="en-IN" sz="1800" dirty="0" smtClean="0"/>
              <a:t> It is the amount of money each share of stock would receive if all of the profits were distributed to the outstanding shares at the end of the year.</a:t>
            </a:r>
          </a:p>
          <a:p>
            <a:r>
              <a:rPr lang="en-IN" sz="1800" dirty="0" smtClean="0"/>
              <a:t>Higher earnings per share is always better than a lower ratio because this means the company is more profitable and the company has more profits to distribute to its shareholders</a:t>
            </a:r>
            <a:endParaRPr lang="en-US" sz="1800" dirty="0" smtClean="0"/>
          </a:p>
          <a:p>
            <a:r>
              <a:rPr lang="en-IN" sz="1800" b="1" dirty="0" smtClean="0"/>
              <a:t>Pepsi's earning per share have been reducing gradually every year and cokes EPS has been fluctuating. Since the profits of both the companies have been consistent which we came to know through GP ratio and NP ratio, there could be a possibility that the both the companies are re-investing their majority profits back into the business and leaving few profits for the shareholders</a:t>
            </a:r>
          </a:p>
          <a:p>
            <a:endParaRPr lang="en-US" sz="1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s-media-cache-ak0.pinimg.com/236x/90/8a/2b/908a2b385845961925ed1a420c2d5767.jpg"/>
          <p:cNvPicPr>
            <a:picLocks noChangeAspect="1" noChangeArrowheads="1"/>
          </p:cNvPicPr>
          <p:nvPr/>
        </p:nvPicPr>
        <p:blipFill>
          <a:blip r:embed="rId2"/>
          <a:srcRect/>
          <a:stretch>
            <a:fillRect/>
          </a:stretch>
        </p:blipFill>
        <p:spPr bwMode="auto">
          <a:xfrm>
            <a:off x="6629400" y="4495799"/>
            <a:ext cx="2362200" cy="2362201"/>
          </a:xfrm>
          <a:prstGeom prst="rect">
            <a:avLst/>
          </a:prstGeom>
          <a:noFill/>
        </p:spPr>
      </p:pic>
      <p:sp>
        <p:nvSpPr>
          <p:cNvPr id="2" name="Title 1"/>
          <p:cNvSpPr>
            <a:spLocks noGrp="1"/>
          </p:cNvSpPr>
          <p:nvPr>
            <p:ph type="title"/>
          </p:nvPr>
        </p:nvSpPr>
        <p:spPr>
          <a:xfrm>
            <a:off x="381000" y="533400"/>
            <a:ext cx="8183880" cy="1051560"/>
          </a:xfrm>
        </p:spPr>
        <p:txBody>
          <a:bodyPr/>
          <a:lstStyle/>
          <a:p>
            <a:r>
              <a:rPr lang="en-US" dirty="0" smtClean="0"/>
              <a:t>Conclusion, Overall Analysis</a:t>
            </a:r>
            <a:endParaRPr lang="en-US" dirty="0"/>
          </a:p>
        </p:txBody>
      </p:sp>
      <p:sp>
        <p:nvSpPr>
          <p:cNvPr id="3" name="Content Placeholder 2"/>
          <p:cNvSpPr>
            <a:spLocks noGrp="1"/>
          </p:cNvSpPr>
          <p:nvPr>
            <p:ph idx="1"/>
          </p:nvPr>
        </p:nvSpPr>
        <p:spPr>
          <a:xfrm>
            <a:off x="457200" y="2438400"/>
            <a:ext cx="8183880" cy="3121152"/>
          </a:xfrm>
        </p:spPr>
        <p:txBody>
          <a:bodyPr>
            <a:normAutofit lnSpcReduction="10000"/>
          </a:bodyPr>
          <a:lstStyle/>
          <a:p>
            <a:r>
              <a:rPr lang="en-US" sz="2800" dirty="0" smtClean="0"/>
              <a:t>Coca-cola is performing much better than Pepsi co. Coca-cola’s net profit ratio and debt equity ratio is better than Pepsi co. </a:t>
            </a:r>
          </a:p>
          <a:p>
            <a:r>
              <a:rPr lang="en-US" sz="2800" dirty="0" smtClean="0"/>
              <a:t>We cannot neglect the fact that </a:t>
            </a:r>
            <a:r>
              <a:rPr lang="en-US" sz="2800" dirty="0" err="1" smtClean="0"/>
              <a:t>pepsi</a:t>
            </a:r>
            <a:r>
              <a:rPr lang="en-US" sz="2800" dirty="0" smtClean="0"/>
              <a:t> has been consistent with its performance over the past years. How ever it will take some time to compete with the beverage giant, coke.</a:t>
            </a:r>
          </a:p>
          <a:p>
            <a:pPr>
              <a:buNone/>
            </a:pPr>
            <a:endParaRPr lang="en-U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971800"/>
            <a:ext cx="8183880" cy="2279904"/>
          </a:xfrm>
        </p:spPr>
        <p:txBody>
          <a:bodyPr>
            <a:normAutofit/>
          </a:bodyPr>
          <a:lstStyle/>
          <a:p>
            <a:pPr marL="0" indent="0" algn="ctr">
              <a:buNone/>
            </a:pPr>
            <a:r>
              <a:rPr lang="en-US" sz="6000" dirty="0" smtClean="0"/>
              <a:t>THANK YOU!!</a:t>
            </a:r>
            <a:endParaRPr lang="en-US" sz="6000" dirty="0"/>
          </a:p>
        </p:txBody>
      </p:sp>
      <p:pic>
        <p:nvPicPr>
          <p:cNvPr id="1027" name="Picture 3" descr="G:\accounts\Capture.PNG"/>
          <p:cNvPicPr>
            <a:picLocks noChangeAspect="1" noChangeArrowheads="1"/>
          </p:cNvPicPr>
          <p:nvPr/>
        </p:nvPicPr>
        <p:blipFill>
          <a:blip r:embed="rId2"/>
          <a:srcRect/>
          <a:stretch>
            <a:fillRect/>
          </a:stretch>
        </p:blipFill>
        <p:spPr bwMode="auto">
          <a:xfrm>
            <a:off x="0" y="4724400"/>
            <a:ext cx="9144000" cy="2133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8229600" cy="762000"/>
          </a:xfrm>
        </p:spPr>
        <p:txBody>
          <a:bodyPr/>
          <a:lstStyle/>
          <a:p>
            <a:r>
              <a:rPr lang="en-US" dirty="0" smtClean="0"/>
              <a:t>COCA-COLA</a:t>
            </a:r>
            <a:endParaRPr lang="en-US" dirty="0"/>
          </a:p>
        </p:txBody>
      </p:sp>
      <p:sp>
        <p:nvSpPr>
          <p:cNvPr id="3" name="Content Placeholder 2"/>
          <p:cNvSpPr>
            <a:spLocks noGrp="1"/>
          </p:cNvSpPr>
          <p:nvPr>
            <p:ph idx="1"/>
          </p:nvPr>
        </p:nvSpPr>
        <p:spPr>
          <a:xfrm>
            <a:off x="457200" y="2486788"/>
            <a:ext cx="8077200" cy="4343400"/>
          </a:xfrm>
        </p:spPr>
        <p:txBody>
          <a:bodyPr>
            <a:normAutofit fontScale="92500" lnSpcReduction="20000"/>
          </a:bodyPr>
          <a:lstStyle/>
          <a:p>
            <a:pPr>
              <a:lnSpc>
                <a:spcPct val="120000"/>
              </a:lnSpc>
            </a:pPr>
            <a:r>
              <a:rPr lang="en-IN" dirty="0" smtClean="0">
                <a:latin typeface="+mj-lt"/>
              </a:rPr>
              <a:t>The Coca-Cola Company is the world's largest beverage company. </a:t>
            </a:r>
          </a:p>
          <a:p>
            <a:pPr>
              <a:lnSpc>
                <a:spcPct val="120000"/>
              </a:lnSpc>
            </a:pPr>
            <a:r>
              <a:rPr lang="en-US" dirty="0" smtClean="0">
                <a:latin typeface="+mj-lt"/>
              </a:rPr>
              <a:t>Coca-Cola was invented in 1886 by John Pemberton, an Atlanta, Georgia, pharmacist. </a:t>
            </a:r>
            <a:endParaRPr lang="en-IN" dirty="0" smtClean="0">
              <a:latin typeface="+mj-lt"/>
            </a:endParaRPr>
          </a:p>
          <a:p>
            <a:pPr>
              <a:lnSpc>
                <a:spcPct val="120000"/>
              </a:lnSpc>
            </a:pPr>
            <a:r>
              <a:rPr lang="en-IN" dirty="0" smtClean="0">
                <a:latin typeface="+mj-lt"/>
              </a:rPr>
              <a:t>Most-valuable brand, the Company markets four of the world's top five soft drink brands.</a:t>
            </a:r>
          </a:p>
          <a:p>
            <a:pPr>
              <a:lnSpc>
                <a:spcPct val="120000"/>
              </a:lnSpc>
            </a:pPr>
            <a:r>
              <a:rPr lang="en-IN" dirty="0" smtClean="0">
                <a:latin typeface="+mj-lt"/>
              </a:rPr>
              <a:t>Through the world's largest beverage distribution system, consumers in more than 200 countries enjoy the Company's beverages at a rate exceeding 1.5 billion servings each day.</a:t>
            </a:r>
          </a:p>
          <a:p>
            <a:pPr>
              <a:lnSpc>
                <a:spcPct val="120000"/>
              </a:lnSpc>
            </a:pPr>
            <a:r>
              <a:rPr lang="en-US" dirty="0" smtClean="0">
                <a:latin typeface="+mj-lt"/>
              </a:rPr>
              <a:t>Coca-Cola has been one of the strongest and most reliable trading stocks, showing a steady return in all of its years of existence but one.</a:t>
            </a:r>
            <a:endParaRPr lang="en-IN" dirty="0" smtClean="0">
              <a:latin typeface="+mj-lt"/>
            </a:endParaRPr>
          </a:p>
          <a:p>
            <a:pPr>
              <a:lnSpc>
                <a:spcPct val="110000"/>
              </a:lnSpc>
            </a:pPr>
            <a:endParaRPr lang="en-US" dirty="0"/>
          </a:p>
        </p:txBody>
      </p:sp>
      <p:pic>
        <p:nvPicPr>
          <p:cNvPr id="4" name="Picture 3" descr="coke-logo-2.jpg"/>
          <p:cNvPicPr>
            <a:picLocks noChangeAspect="1"/>
          </p:cNvPicPr>
          <p:nvPr/>
        </p:nvPicPr>
        <p:blipFill>
          <a:blip r:embed="rId2" cstate="print"/>
          <a:stretch>
            <a:fillRect/>
          </a:stretch>
        </p:blipFill>
        <p:spPr>
          <a:xfrm>
            <a:off x="6858000" y="0"/>
            <a:ext cx="2286000" cy="22098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8229600" cy="838200"/>
          </a:xfrm>
        </p:spPr>
        <p:txBody>
          <a:bodyPr/>
          <a:lstStyle/>
          <a:p>
            <a:r>
              <a:rPr lang="en-US" dirty="0" smtClean="0"/>
              <a:t>   PEPSI CO.</a:t>
            </a:r>
            <a:endParaRPr lang="en-US" dirty="0"/>
          </a:p>
        </p:txBody>
      </p:sp>
      <p:sp>
        <p:nvSpPr>
          <p:cNvPr id="3" name="Content Placeholder 2"/>
          <p:cNvSpPr>
            <a:spLocks noGrp="1"/>
          </p:cNvSpPr>
          <p:nvPr>
            <p:ph idx="1"/>
          </p:nvPr>
        </p:nvSpPr>
        <p:spPr>
          <a:xfrm>
            <a:off x="457200" y="2209800"/>
            <a:ext cx="8229600" cy="4517136"/>
          </a:xfrm>
        </p:spPr>
        <p:txBody>
          <a:bodyPr>
            <a:normAutofit fontScale="92500" lnSpcReduction="10000"/>
          </a:bodyPr>
          <a:lstStyle/>
          <a:p>
            <a:pPr>
              <a:lnSpc>
                <a:spcPct val="120000"/>
              </a:lnSpc>
            </a:pPr>
            <a:r>
              <a:rPr lang="en-US" dirty="0" smtClean="0"/>
              <a:t>PepsiCo is one of the most successful beverage and snack food business in the world. </a:t>
            </a:r>
          </a:p>
          <a:p>
            <a:pPr>
              <a:lnSpc>
                <a:spcPct val="120000"/>
              </a:lnSpc>
            </a:pPr>
            <a:r>
              <a:rPr lang="en-US" dirty="0" smtClean="0"/>
              <a:t>Consist of Frito Lay Co., Pepsi-Cola Co., and Tropicana Products.</a:t>
            </a:r>
          </a:p>
          <a:p>
            <a:pPr>
              <a:lnSpc>
                <a:spcPct val="120000"/>
              </a:lnSpc>
            </a:pPr>
            <a:r>
              <a:rPr lang="en-US" dirty="0" smtClean="0"/>
              <a:t>PepsiCo was funded in 1965 by Donald M. Kendall Pepsi-Cola president, and Herman W. Lay, president of Frito-Lay.</a:t>
            </a:r>
          </a:p>
          <a:p>
            <a:pPr>
              <a:lnSpc>
                <a:spcPct val="120000"/>
              </a:lnSpc>
            </a:pPr>
            <a:r>
              <a:rPr lang="en-US" dirty="0" smtClean="0"/>
              <a:t>Today Pepsi-Cola products account for about a quarter of all soft drinks sold internationally. </a:t>
            </a:r>
          </a:p>
          <a:p>
            <a:pPr>
              <a:lnSpc>
                <a:spcPct val="120000"/>
              </a:lnSpc>
            </a:pPr>
            <a:r>
              <a:rPr lang="en-US" dirty="0" smtClean="0"/>
              <a:t>The company has also established operations in the emerging markets of the Czech Republic, Hungary, Poland, Slovakia and Russia, where Pepsi-Cola was the first U.S. consumer product to be marketed.</a:t>
            </a:r>
            <a:endParaRPr lang="en-US" dirty="0"/>
          </a:p>
        </p:txBody>
      </p:sp>
      <p:pic>
        <p:nvPicPr>
          <p:cNvPr id="1026" name="Picture 2" descr="C:\Users\DELL\Desktop\download.jpg"/>
          <p:cNvPicPr>
            <a:picLocks noChangeAspect="1" noChangeArrowheads="1"/>
          </p:cNvPicPr>
          <p:nvPr/>
        </p:nvPicPr>
        <p:blipFill>
          <a:blip r:embed="rId2"/>
          <a:srcRect/>
          <a:stretch>
            <a:fillRect/>
          </a:stretch>
        </p:blipFill>
        <p:spPr bwMode="auto">
          <a:xfrm>
            <a:off x="4181503" y="14471"/>
            <a:ext cx="4953000" cy="124531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1051560"/>
          </a:xfrm>
        </p:spPr>
        <p:txBody>
          <a:bodyPr/>
          <a:lstStyle/>
          <a:p>
            <a:pPr algn="ctr"/>
            <a:r>
              <a:rPr lang="en-US" dirty="0" smtClean="0"/>
              <a:t>Ratios </a:t>
            </a:r>
            <a:endParaRPr lang="en-US" dirty="0"/>
          </a:p>
        </p:txBody>
      </p:sp>
      <p:graphicFrame>
        <p:nvGraphicFramePr>
          <p:cNvPr id="4" name="Content Placeholder 3"/>
          <p:cNvGraphicFramePr>
            <a:graphicFrameLocks noGrp="1"/>
          </p:cNvGraphicFramePr>
          <p:nvPr>
            <p:ph idx="1"/>
          </p:nvPr>
        </p:nvGraphicFramePr>
        <p:xfrm>
          <a:off x="533400" y="2438400"/>
          <a:ext cx="6781800" cy="3044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lstStyle/>
          <a:p>
            <a:r>
              <a:rPr lang="en-US" dirty="0" smtClean="0"/>
              <a:t>LIQUIDITY RATIO</a:t>
            </a:r>
            <a:endParaRPr lang="en-US" dirty="0"/>
          </a:p>
        </p:txBody>
      </p:sp>
      <p:sp>
        <p:nvSpPr>
          <p:cNvPr id="3" name="Content Placeholder 2"/>
          <p:cNvSpPr>
            <a:spLocks noGrp="1"/>
          </p:cNvSpPr>
          <p:nvPr>
            <p:ph idx="1"/>
          </p:nvPr>
        </p:nvSpPr>
        <p:spPr>
          <a:xfrm>
            <a:off x="457200" y="2642236"/>
            <a:ext cx="8183880" cy="4187952"/>
          </a:xfrm>
        </p:spPr>
        <p:txBody>
          <a:bodyPr>
            <a:normAutofit/>
          </a:bodyPr>
          <a:lstStyle/>
          <a:p>
            <a:r>
              <a:rPr lang="en-US" dirty="0" smtClean="0"/>
              <a:t>Current ratio = </a:t>
            </a:r>
            <a:r>
              <a:rPr lang="en-US" sz="2400" dirty="0" smtClean="0"/>
              <a:t>current assets</a:t>
            </a:r>
          </a:p>
          <a:p>
            <a:endParaRPr lang="en-US" sz="2400" dirty="0" smtClean="0"/>
          </a:p>
          <a:p>
            <a:pPr>
              <a:buNone/>
            </a:pPr>
            <a:r>
              <a:rPr lang="en-US" sz="2400" dirty="0" smtClean="0"/>
              <a:t>                          </a:t>
            </a:r>
            <a:r>
              <a:rPr lang="en-US" sz="2400" dirty="0" smtClean="0"/>
              <a:t>  </a:t>
            </a:r>
            <a:r>
              <a:rPr lang="en-US" sz="2400" dirty="0" smtClean="0"/>
              <a:t>current liability</a:t>
            </a:r>
            <a:r>
              <a:rPr lang="en-US" dirty="0" smtClean="0"/>
              <a:t> </a:t>
            </a:r>
          </a:p>
          <a:p>
            <a:r>
              <a:rPr lang="en-US" dirty="0" smtClean="0"/>
              <a:t>Quick </a:t>
            </a:r>
            <a:r>
              <a:rPr lang="en-US" dirty="0" smtClean="0"/>
              <a:t>ratio=</a:t>
            </a:r>
            <a:r>
              <a:rPr lang="en-US" dirty="0" smtClean="0"/>
              <a:t> </a:t>
            </a:r>
            <a:r>
              <a:rPr lang="en-IN" sz="2400" dirty="0" smtClean="0"/>
              <a:t> </a:t>
            </a:r>
            <a:r>
              <a:rPr lang="en-IN" sz="2400" dirty="0" smtClean="0"/>
              <a:t>cash + marketable securities + receivables </a:t>
            </a:r>
            <a:endParaRPr lang="en-US" sz="2400" dirty="0" smtClean="0"/>
          </a:p>
          <a:p>
            <a:pPr>
              <a:buNone/>
            </a:pPr>
            <a:r>
              <a:rPr lang="en-US" sz="2400" dirty="0" smtClean="0"/>
              <a:t>                                        </a:t>
            </a:r>
          </a:p>
          <a:p>
            <a:pPr>
              <a:buNone/>
            </a:pPr>
            <a:r>
              <a:rPr lang="en-US" sz="2400" dirty="0" smtClean="0"/>
              <a:t>                               </a:t>
            </a:r>
            <a:r>
              <a:rPr lang="en-US" sz="2400" dirty="0" smtClean="0"/>
              <a:t>current </a:t>
            </a:r>
            <a:r>
              <a:rPr lang="en-US" sz="2400" dirty="0" smtClean="0"/>
              <a:t>liability                                              </a:t>
            </a:r>
            <a:endParaRPr lang="en-US" sz="2400" dirty="0"/>
          </a:p>
        </p:txBody>
      </p:sp>
      <p:sp>
        <p:nvSpPr>
          <p:cNvPr id="4" name="Division 3"/>
          <p:cNvSpPr/>
          <p:nvPr/>
        </p:nvSpPr>
        <p:spPr>
          <a:xfrm>
            <a:off x="3429000" y="3276600"/>
            <a:ext cx="457200" cy="3810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ivision 6"/>
          <p:cNvSpPr/>
          <p:nvPr/>
        </p:nvSpPr>
        <p:spPr>
          <a:xfrm>
            <a:off x="3505200" y="5181600"/>
            <a:ext cx="457200" cy="3810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r>
              <a:rPr lang="en-US" dirty="0" smtClean="0"/>
              <a:t>Current Ratio:</a:t>
            </a:r>
            <a:endParaRPr lang="en-US" dirty="0"/>
          </a:p>
        </p:txBody>
      </p:sp>
      <p:graphicFrame>
        <p:nvGraphicFramePr>
          <p:cNvPr id="6" name="Content Placeholder 5"/>
          <p:cNvGraphicFramePr>
            <a:graphicFrameLocks noGrp="1"/>
          </p:cNvGraphicFramePr>
          <p:nvPr>
            <p:ph idx="1"/>
          </p:nvPr>
        </p:nvGraphicFramePr>
        <p:xfrm>
          <a:off x="381000" y="2438400"/>
          <a:ext cx="8382000" cy="3505201"/>
        </p:xfrm>
        <a:graphic>
          <a:graphicData uri="http://schemas.openxmlformats.org/drawingml/2006/table">
            <a:tbl>
              <a:tblPr firstRow="1" bandRow="1">
                <a:tableStyleId>{5C22544A-7EE6-4342-B048-85BDC9FD1C3A}</a:tableStyleId>
              </a:tblPr>
              <a:tblGrid>
                <a:gridCol w="2794000"/>
                <a:gridCol w="2794000"/>
                <a:gridCol w="2794000"/>
              </a:tblGrid>
              <a:tr h="552656">
                <a:tc>
                  <a:txBody>
                    <a:bodyPr/>
                    <a:lstStyle/>
                    <a:p>
                      <a:pPr algn="ctr"/>
                      <a:r>
                        <a:rPr lang="en-US" dirty="0" smtClean="0"/>
                        <a:t>Year</a:t>
                      </a:r>
                      <a:endParaRPr lang="en-US" dirty="0"/>
                    </a:p>
                  </a:txBody>
                  <a:tcPr/>
                </a:tc>
                <a:tc>
                  <a:txBody>
                    <a:bodyPr/>
                    <a:lstStyle/>
                    <a:p>
                      <a:pPr algn="ctr"/>
                      <a:r>
                        <a:rPr lang="en-US" dirty="0" smtClean="0"/>
                        <a:t>   PepsiCo</a:t>
                      </a:r>
                      <a:endParaRPr lang="en-US" dirty="0"/>
                    </a:p>
                  </a:txBody>
                  <a:tcPr/>
                </a:tc>
                <a:tc>
                  <a:txBody>
                    <a:bodyPr/>
                    <a:lstStyle/>
                    <a:p>
                      <a:pPr algn="ctr"/>
                      <a:r>
                        <a:rPr lang="en-US" dirty="0" smtClean="0"/>
                        <a:t>Coca</a:t>
                      </a:r>
                      <a:r>
                        <a:rPr lang="en-US" baseline="0" dirty="0" smtClean="0"/>
                        <a:t> Cola</a:t>
                      </a:r>
                      <a:endParaRPr lang="en-US" dirty="0"/>
                    </a:p>
                  </a:txBody>
                  <a:tcPr/>
                </a:tc>
              </a:tr>
              <a:tr h="590509">
                <a:tc>
                  <a:txBody>
                    <a:bodyPr/>
                    <a:lstStyle/>
                    <a:p>
                      <a:pPr algn="ctr"/>
                      <a:r>
                        <a:rPr lang="en-US" sz="2000" dirty="0" smtClean="0"/>
                        <a:t>2010-11</a:t>
                      </a:r>
                      <a:endParaRPr lang="en-US" sz="2000" dirty="0"/>
                    </a:p>
                  </a:txBody>
                  <a:tcPr/>
                </a:tc>
                <a:tc>
                  <a:txBody>
                    <a:bodyPr/>
                    <a:lstStyle/>
                    <a:p>
                      <a:pPr algn="ctr"/>
                      <a:r>
                        <a:rPr lang="en-US" dirty="0" smtClean="0"/>
                        <a:t> 1.11</a:t>
                      </a:r>
                      <a:r>
                        <a:rPr lang="en-US" baseline="0" dirty="0" smtClean="0"/>
                        <a:t> </a:t>
                      </a:r>
                      <a:endParaRPr lang="en-US" dirty="0"/>
                    </a:p>
                  </a:txBody>
                  <a:tcPr/>
                </a:tc>
                <a:tc>
                  <a:txBody>
                    <a:bodyPr/>
                    <a:lstStyle/>
                    <a:p>
                      <a:pPr algn="ctr"/>
                      <a:r>
                        <a:rPr lang="en-US" dirty="0" smtClean="0"/>
                        <a:t>1.17</a:t>
                      </a:r>
                      <a:endParaRPr lang="en-US" dirty="0"/>
                    </a:p>
                  </a:txBody>
                  <a:tcPr/>
                </a:tc>
              </a:tr>
              <a:tr h="590509">
                <a:tc>
                  <a:txBody>
                    <a:bodyPr/>
                    <a:lstStyle/>
                    <a:p>
                      <a:pPr algn="ctr"/>
                      <a:r>
                        <a:rPr lang="en-US" sz="2000" dirty="0" smtClean="0"/>
                        <a:t>2011-12</a:t>
                      </a:r>
                      <a:endParaRPr lang="en-US" sz="2000" dirty="0"/>
                    </a:p>
                  </a:txBody>
                  <a:tcPr/>
                </a:tc>
                <a:tc>
                  <a:txBody>
                    <a:bodyPr/>
                    <a:lstStyle/>
                    <a:p>
                      <a:pPr algn="ctr"/>
                      <a:r>
                        <a:rPr lang="en-US" dirty="0" smtClean="0"/>
                        <a:t>0.96</a:t>
                      </a:r>
                      <a:endParaRPr lang="en-US" dirty="0"/>
                    </a:p>
                  </a:txBody>
                  <a:tcPr/>
                </a:tc>
                <a:tc>
                  <a:txBody>
                    <a:bodyPr/>
                    <a:lstStyle/>
                    <a:p>
                      <a:pPr algn="ctr"/>
                      <a:r>
                        <a:rPr lang="en-US" dirty="0" smtClean="0"/>
                        <a:t>1.05</a:t>
                      </a:r>
                      <a:endParaRPr lang="en-US" dirty="0"/>
                    </a:p>
                  </a:txBody>
                  <a:tcPr/>
                </a:tc>
              </a:tr>
              <a:tr h="590509">
                <a:tc>
                  <a:txBody>
                    <a:bodyPr/>
                    <a:lstStyle/>
                    <a:p>
                      <a:pPr algn="ctr"/>
                      <a:r>
                        <a:rPr lang="en-US" sz="2000" dirty="0" smtClean="0"/>
                        <a:t>2012-13</a:t>
                      </a:r>
                      <a:endParaRPr lang="en-US" sz="2000" dirty="0"/>
                    </a:p>
                  </a:txBody>
                  <a:tcPr/>
                </a:tc>
                <a:tc>
                  <a:txBody>
                    <a:bodyPr/>
                    <a:lstStyle/>
                    <a:p>
                      <a:pPr algn="ctr"/>
                      <a:r>
                        <a:rPr lang="en-US" dirty="0" smtClean="0"/>
                        <a:t>1.10</a:t>
                      </a:r>
                      <a:endParaRPr lang="en-US" dirty="0"/>
                    </a:p>
                  </a:txBody>
                  <a:tcPr/>
                </a:tc>
                <a:tc>
                  <a:txBody>
                    <a:bodyPr/>
                    <a:lstStyle/>
                    <a:p>
                      <a:pPr algn="ctr"/>
                      <a:r>
                        <a:rPr lang="en-US" dirty="0" smtClean="0"/>
                        <a:t>1.09</a:t>
                      </a:r>
                      <a:endParaRPr lang="en-US" dirty="0"/>
                    </a:p>
                  </a:txBody>
                  <a:tcPr/>
                </a:tc>
              </a:tr>
              <a:tr h="590509">
                <a:tc>
                  <a:txBody>
                    <a:bodyPr/>
                    <a:lstStyle/>
                    <a:p>
                      <a:pPr algn="ctr"/>
                      <a:r>
                        <a:rPr lang="en-US" sz="2000" dirty="0" smtClean="0"/>
                        <a:t>2013-14</a:t>
                      </a:r>
                      <a:endParaRPr lang="en-US" sz="2000" dirty="0"/>
                    </a:p>
                  </a:txBody>
                  <a:tcPr/>
                </a:tc>
                <a:tc>
                  <a:txBody>
                    <a:bodyPr/>
                    <a:lstStyle/>
                    <a:p>
                      <a:pPr algn="ctr"/>
                      <a:r>
                        <a:rPr lang="en-US" dirty="0" smtClean="0"/>
                        <a:t>1.24</a:t>
                      </a:r>
                      <a:endParaRPr lang="en-US" dirty="0"/>
                    </a:p>
                  </a:txBody>
                  <a:tcPr/>
                </a:tc>
                <a:tc>
                  <a:txBody>
                    <a:bodyPr/>
                    <a:lstStyle/>
                    <a:p>
                      <a:pPr algn="ctr"/>
                      <a:r>
                        <a:rPr lang="en-US" dirty="0" smtClean="0"/>
                        <a:t>1.13</a:t>
                      </a:r>
                      <a:endParaRPr lang="en-US" dirty="0"/>
                    </a:p>
                  </a:txBody>
                  <a:tcPr/>
                </a:tc>
              </a:tr>
              <a:tr h="590509">
                <a:tc>
                  <a:txBody>
                    <a:bodyPr/>
                    <a:lstStyle/>
                    <a:p>
                      <a:pPr algn="ctr"/>
                      <a:r>
                        <a:rPr lang="en-US" sz="2000" dirty="0" smtClean="0"/>
                        <a:t>2014-15</a:t>
                      </a:r>
                      <a:endParaRPr lang="en-US" sz="2000" dirty="0"/>
                    </a:p>
                  </a:txBody>
                  <a:tcPr/>
                </a:tc>
                <a:tc>
                  <a:txBody>
                    <a:bodyPr/>
                    <a:lstStyle/>
                    <a:p>
                      <a:pPr algn="ctr"/>
                      <a:r>
                        <a:rPr lang="en-US" dirty="0" smtClean="0"/>
                        <a:t>1.14</a:t>
                      </a:r>
                      <a:endParaRPr lang="en-US" dirty="0"/>
                    </a:p>
                  </a:txBody>
                  <a:tcPr/>
                </a:tc>
                <a:tc>
                  <a:txBody>
                    <a:bodyPr/>
                    <a:lstStyle/>
                    <a:p>
                      <a:pPr algn="ctr"/>
                      <a:r>
                        <a:rPr lang="en-US" dirty="0" smtClean="0"/>
                        <a:t>1.02</a:t>
                      </a:r>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a:xfrm>
            <a:off x="739775" y="2286000"/>
            <a:ext cx="7662864" cy="3751263"/>
          </a:xfrm>
        </p:spPr>
        <p:txBody>
          <a:bodyPr>
            <a:normAutofit fontScale="92500"/>
          </a:bodyPr>
          <a:lstStyle/>
          <a:p>
            <a:r>
              <a:rPr lang="en-IN" sz="2000" dirty="0" smtClean="0"/>
              <a:t>standard ratio 2:1</a:t>
            </a:r>
          </a:p>
          <a:p>
            <a:r>
              <a:rPr lang="en-IN" sz="2000" dirty="0" smtClean="0"/>
              <a:t>It is a financial ratio that measures whether or not a company has enough resources to pay its debt over the next business cycle (usually 12 months) by comparing firm's current assets to its current liabilities.</a:t>
            </a:r>
            <a:endParaRPr lang="en-US" sz="2000" dirty="0" smtClean="0"/>
          </a:p>
          <a:p>
            <a:r>
              <a:rPr lang="en-IN" sz="2000" dirty="0" smtClean="0"/>
              <a:t>The higher the current ratio is, the more capable the company is to pay its obligations.</a:t>
            </a:r>
          </a:p>
          <a:p>
            <a:r>
              <a:rPr lang="en-IN" sz="2000" b="1" dirty="0" smtClean="0"/>
              <a:t>Pepsi and coke both have enough current assets to pay off their current liabilities. Only in 2011 – 12 Pepsi fell short of current assets otherwise both the companies had enough current assets to settle their dues</a:t>
            </a:r>
          </a:p>
          <a:p>
            <a:endParaRPr lang="en-US" sz="2000"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majorFont>
      <a:minorFont>
        <a:latin typeface="Calisto MT"/>
        <a:ea typeface=""/>
        <a:cs typeface=""/>
        <a:font script="Jpan" typeface="ＭＳ 明朝"/>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441</TotalTime>
  <Words>2095</Words>
  <Application>Microsoft Macintosh PowerPoint</Application>
  <PresentationFormat>On-screen Show (4:3)</PresentationFormat>
  <Paragraphs>371</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Genesis</vt:lpstr>
      <vt:lpstr>Financial Accounting and Analysis Project </vt:lpstr>
      <vt:lpstr>COCA-COLA VS PEPSI </vt:lpstr>
      <vt:lpstr>About the Beverage Industry</vt:lpstr>
      <vt:lpstr>COCA-COLA</vt:lpstr>
      <vt:lpstr>   PEPSI CO.</vt:lpstr>
      <vt:lpstr>Ratios </vt:lpstr>
      <vt:lpstr>LIQUIDITY RATIO</vt:lpstr>
      <vt:lpstr>Current Ratio:</vt:lpstr>
      <vt:lpstr>Interpretation </vt:lpstr>
      <vt:lpstr>Quick Ratio:</vt:lpstr>
      <vt:lpstr>Interpretation </vt:lpstr>
      <vt:lpstr>SOLVENCY RATIO </vt:lpstr>
      <vt:lpstr>Debt-Equity Ratio:</vt:lpstr>
      <vt:lpstr>Interpretation </vt:lpstr>
      <vt:lpstr>Interest Coverage Ratio:</vt:lpstr>
      <vt:lpstr>Interpretation </vt:lpstr>
      <vt:lpstr>PROFITABILTY RATIO</vt:lpstr>
      <vt:lpstr>Return On Capital employed:</vt:lpstr>
      <vt:lpstr>Interpretation </vt:lpstr>
      <vt:lpstr>Return On Asset:</vt:lpstr>
      <vt:lpstr>Interpretation </vt:lpstr>
      <vt:lpstr>Return On Equity:</vt:lpstr>
      <vt:lpstr>Interpretation </vt:lpstr>
      <vt:lpstr>Gross Profit Ratio:</vt:lpstr>
      <vt:lpstr>Interpretation </vt:lpstr>
      <vt:lpstr>Net Profit Ratio:</vt:lpstr>
      <vt:lpstr>Interpretation </vt:lpstr>
      <vt:lpstr>Operating Expense Ratio:</vt:lpstr>
      <vt:lpstr>Interpretation </vt:lpstr>
      <vt:lpstr>TURNOVER RATIOS</vt:lpstr>
      <vt:lpstr>Debtor Turnover Ratio:</vt:lpstr>
      <vt:lpstr>Interpretation </vt:lpstr>
      <vt:lpstr>Inventory Turnover Ratio:</vt:lpstr>
      <vt:lpstr>Interpretation </vt:lpstr>
      <vt:lpstr>Earnings Per Share:</vt:lpstr>
      <vt:lpstr>Interpretation </vt:lpstr>
      <vt:lpstr>Conclusion, Overall Analysis</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Pepsi Vs Coca Cola</dc:title>
  <dc:creator>RAJ</dc:creator>
  <cp:lastModifiedBy>Admin</cp:lastModifiedBy>
  <cp:revision>57</cp:revision>
  <dcterms:created xsi:type="dcterms:W3CDTF">2015-08-24T05:23:54Z</dcterms:created>
  <dcterms:modified xsi:type="dcterms:W3CDTF">2015-09-07T16:03:18Z</dcterms:modified>
</cp:coreProperties>
</file>